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5">
  <p:sldMasterIdLst>
    <p:sldMasterId id="2147483648" r:id="rId1"/>
  </p:sldMasterIdLst>
  <p:notesMasterIdLst>
    <p:notesMasterId r:id="rId76"/>
  </p:notesMasterIdLst>
  <p:sldIdLst>
    <p:sldId id="329" r:id="rId2"/>
    <p:sldId id="310" r:id="rId3"/>
    <p:sldId id="257" r:id="rId4"/>
    <p:sldId id="367" r:id="rId5"/>
    <p:sldId id="368" r:id="rId6"/>
    <p:sldId id="272" r:id="rId7"/>
    <p:sldId id="343" r:id="rId8"/>
    <p:sldId id="273" r:id="rId9"/>
    <p:sldId id="274" r:id="rId10"/>
    <p:sldId id="275" r:id="rId11"/>
    <p:sldId id="344" r:id="rId12"/>
    <p:sldId id="346" r:id="rId13"/>
    <p:sldId id="345" r:id="rId14"/>
    <p:sldId id="347" r:id="rId15"/>
    <p:sldId id="315" r:id="rId16"/>
    <p:sldId id="263" r:id="rId17"/>
    <p:sldId id="316" r:id="rId18"/>
    <p:sldId id="279" r:id="rId19"/>
    <p:sldId id="348" r:id="rId20"/>
    <p:sldId id="370" r:id="rId21"/>
    <p:sldId id="371" r:id="rId22"/>
    <p:sldId id="318" r:id="rId23"/>
    <p:sldId id="349" r:id="rId24"/>
    <p:sldId id="264" r:id="rId25"/>
    <p:sldId id="372" r:id="rId26"/>
    <p:sldId id="282" r:id="rId27"/>
    <p:sldId id="351" r:id="rId28"/>
    <p:sldId id="319" r:id="rId29"/>
    <p:sldId id="265" r:id="rId30"/>
    <p:sldId id="352" r:id="rId31"/>
    <p:sldId id="353" r:id="rId32"/>
    <p:sldId id="287" r:id="rId33"/>
    <p:sldId id="322" r:id="rId34"/>
    <p:sldId id="354" r:id="rId35"/>
    <p:sldId id="355" r:id="rId36"/>
    <p:sldId id="356" r:id="rId37"/>
    <p:sldId id="357" r:id="rId38"/>
    <p:sldId id="323" r:id="rId39"/>
    <p:sldId id="330" r:id="rId40"/>
    <p:sldId id="289" r:id="rId41"/>
    <p:sldId id="331" r:id="rId42"/>
    <p:sldId id="291" r:id="rId43"/>
    <p:sldId id="324" r:id="rId44"/>
    <p:sldId id="373" r:id="rId45"/>
    <p:sldId id="369" r:id="rId46"/>
    <p:sldId id="358" r:id="rId47"/>
    <p:sldId id="270" r:id="rId48"/>
    <p:sldId id="292" r:id="rId49"/>
    <p:sldId id="325" r:id="rId50"/>
    <p:sldId id="267" r:id="rId51"/>
    <p:sldId id="295" r:id="rId52"/>
    <p:sldId id="326" r:id="rId53"/>
    <p:sldId id="268" r:id="rId54"/>
    <p:sldId id="297" r:id="rId55"/>
    <p:sldId id="332" r:id="rId56"/>
    <p:sldId id="359" r:id="rId57"/>
    <p:sldId id="296" r:id="rId58"/>
    <p:sldId id="360" r:id="rId59"/>
    <p:sldId id="335" r:id="rId60"/>
    <p:sldId id="300" r:id="rId61"/>
    <p:sldId id="361" r:id="rId62"/>
    <p:sldId id="362" r:id="rId63"/>
    <p:sldId id="327" r:id="rId64"/>
    <p:sldId id="301" r:id="rId65"/>
    <p:sldId id="363" r:id="rId66"/>
    <p:sldId id="302" r:id="rId67"/>
    <p:sldId id="303" r:id="rId68"/>
    <p:sldId id="306" r:id="rId69"/>
    <p:sldId id="364" r:id="rId70"/>
    <p:sldId id="365" r:id="rId71"/>
    <p:sldId id="328" r:id="rId72"/>
    <p:sldId id="271" r:id="rId73"/>
    <p:sldId id="333" r:id="rId74"/>
    <p:sldId id="262" r:id="rId75"/>
  </p:sldIdLst>
  <p:sldSz cx="9144000" cy="5143500" type="screen16x9"/>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yelin Montero" initials="AM" lastIdx="2" clrIdx="0">
    <p:extLst>
      <p:ext uri="{19B8F6BF-5375-455C-9EA6-DF929625EA0E}">
        <p15:presenceInfo xmlns:p15="http://schemas.microsoft.com/office/powerpoint/2012/main" userId="c2e3db59d7df9672" providerId="Windows Live"/>
      </p:ext>
    </p:extLst>
  </p:cmAuthor>
  <p:cmAuthor id="2" name="Alfonso Aisa" initials="AA" lastIdx="1" clrIdx="1">
    <p:extLst>
      <p:ext uri="{19B8F6BF-5375-455C-9EA6-DF929625EA0E}">
        <p15:presenceInfo xmlns:p15="http://schemas.microsoft.com/office/powerpoint/2012/main" userId="24c826772b47150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9598"/>
    <a:srgbClr val="FAC090"/>
    <a:srgbClr val="F99C3F"/>
    <a:srgbClr val="ED7D31"/>
    <a:srgbClr val="BE1D2D"/>
    <a:srgbClr val="7798DF"/>
    <a:srgbClr val="4F81BD"/>
    <a:srgbClr val="EBF1DE"/>
    <a:srgbClr val="A47E5E"/>
    <a:srgbClr val="EDED8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336" autoAdjust="0"/>
  </p:normalViewPr>
  <p:slideViewPr>
    <p:cSldViewPr snapToGrid="0" snapToObjects="1">
      <p:cViewPr varScale="1">
        <p:scale>
          <a:sx n="95" d="100"/>
          <a:sy n="95" d="100"/>
        </p:scale>
        <p:origin x="690"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epot\Dropbox\IDEC-Informe%202019%201er%20Semestre\1-Primaria%20y%20Secundaria\01-AnuariosEstad&#237;stico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Toshiba\Dropbox\IDEC-Informe%202018%202do%20Semestre\Meta%204\Cuadros.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Toshiba\Dropbox\IDEC-Informe%202019%201er%20Semestre\5-Alfabetizaci&#243;n%20y%20Adultos\DatosMatr&#237;cula.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Toshiba\Dropbox\IDEC-Informe%202019%201er%20Semestre\5-Alfabetizaci&#243;n%20y%20Adultos\DatosMatr&#237;cula.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oshiba\Dropbox\IDEC-Informe%202019%201er%20Semestre\5-Alfabetizaci&#243;n%20y%20Adultos\DatosMatr&#237;cula.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78075036793448"/>
          <c:y val="6.1624649859943981E-2"/>
          <c:w val="0.65620123167605127"/>
          <c:h val="0.75967997407730337"/>
        </c:manualLayout>
      </c:layout>
      <c:lineChart>
        <c:grouping val="standard"/>
        <c:varyColors val="0"/>
        <c:ser>
          <c:idx val="1"/>
          <c:order val="0"/>
          <c:tx>
            <c:strRef>
              <c:f>FueraEscuela!$P$5</c:f>
              <c:strCache>
                <c:ptCount val="1"/>
                <c:pt idx="0">
                  <c:v>5 años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cat>
            <c:strRef>
              <c:f>FueraEscuela!$Q$3:$U$3</c:f>
              <c:strCache>
                <c:ptCount val="5"/>
                <c:pt idx="0">
                  <c:v>2013-14</c:v>
                </c:pt>
                <c:pt idx="1">
                  <c:v>2014-15</c:v>
                </c:pt>
                <c:pt idx="2">
                  <c:v>2015-16</c:v>
                </c:pt>
                <c:pt idx="3">
                  <c:v>2016-17</c:v>
                </c:pt>
                <c:pt idx="4">
                  <c:v>2017-18</c:v>
                </c:pt>
              </c:strCache>
            </c:strRef>
          </c:cat>
          <c:val>
            <c:numRef>
              <c:f>FueraEscuela!$Q$5:$U$5</c:f>
              <c:numCache>
                <c:formatCode>0.00%</c:formatCode>
                <c:ptCount val="5"/>
                <c:pt idx="0">
                  <c:v>0.19432302044557029</c:v>
                </c:pt>
                <c:pt idx="1">
                  <c:v>0.15636548339112363</c:v>
                </c:pt>
                <c:pt idx="2">
                  <c:v>0.151</c:v>
                </c:pt>
                <c:pt idx="3">
                  <c:v>0.12874685300313415</c:v>
                </c:pt>
                <c:pt idx="4" formatCode="0.0%">
                  <c:v>0.12371967516182689</c:v>
                </c:pt>
              </c:numCache>
            </c:numRef>
          </c:val>
          <c:smooth val="0"/>
          <c:extLst>
            <c:ext xmlns:c16="http://schemas.microsoft.com/office/drawing/2014/chart" uri="{C3380CC4-5D6E-409C-BE32-E72D297353CC}">
              <c16:uniqueId val="{00000000-BF0F-4760-B854-D6D25A5F3ABC}"/>
            </c:ext>
          </c:extLst>
        </c:ser>
        <c:ser>
          <c:idx val="2"/>
          <c:order val="1"/>
          <c:tx>
            <c:strRef>
              <c:f>FueraEscuela!$P$6</c:f>
              <c:strCache>
                <c:ptCount val="1"/>
                <c:pt idx="0">
                  <c:v>6 a 11 años</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cat>
            <c:strRef>
              <c:f>FueraEscuela!$Q$3:$U$3</c:f>
              <c:strCache>
                <c:ptCount val="5"/>
                <c:pt idx="0">
                  <c:v>2013-14</c:v>
                </c:pt>
                <c:pt idx="1">
                  <c:v>2014-15</c:v>
                </c:pt>
                <c:pt idx="2">
                  <c:v>2015-16</c:v>
                </c:pt>
                <c:pt idx="3">
                  <c:v>2016-17</c:v>
                </c:pt>
                <c:pt idx="4">
                  <c:v>2017-18</c:v>
                </c:pt>
              </c:strCache>
            </c:strRef>
          </c:cat>
          <c:val>
            <c:numRef>
              <c:f>FueraEscuela!$Q$6:$U$6</c:f>
              <c:numCache>
                <c:formatCode>0.00%</c:formatCode>
                <c:ptCount val="5"/>
                <c:pt idx="0">
                  <c:v>5.971164678257801E-2</c:v>
                </c:pt>
                <c:pt idx="1">
                  <c:v>4.4815577177193644E-2</c:v>
                </c:pt>
                <c:pt idx="2">
                  <c:v>4.4999999999999998E-2</c:v>
                </c:pt>
                <c:pt idx="3">
                  <c:v>5.224670732640839E-2</c:v>
                </c:pt>
                <c:pt idx="4" formatCode="0.0%">
                  <c:v>5.9266926543554088E-2</c:v>
                </c:pt>
              </c:numCache>
            </c:numRef>
          </c:val>
          <c:smooth val="0"/>
          <c:extLst>
            <c:ext xmlns:c16="http://schemas.microsoft.com/office/drawing/2014/chart" uri="{C3380CC4-5D6E-409C-BE32-E72D297353CC}">
              <c16:uniqueId val="{00000001-BF0F-4760-B854-D6D25A5F3ABC}"/>
            </c:ext>
          </c:extLst>
        </c:ser>
        <c:ser>
          <c:idx val="3"/>
          <c:order val="2"/>
          <c:tx>
            <c:strRef>
              <c:f>FueraEscuela!$P$7</c:f>
              <c:strCache>
                <c:ptCount val="1"/>
                <c:pt idx="0">
                  <c:v>12 a 14 años</c:v>
                </c:pt>
              </c:strCache>
            </c:strRef>
          </c:tx>
          <c:spPr>
            <a:ln w="22225" cap="rnd">
              <a:solidFill>
                <a:schemeClr val="accent4"/>
              </a:solidFill>
              <a:round/>
            </a:ln>
            <a:effectLst/>
          </c:spPr>
          <c:marker>
            <c:symbol val="x"/>
            <c:size val="6"/>
            <c:spPr>
              <a:noFill/>
              <a:ln w="9525">
                <a:solidFill>
                  <a:schemeClr val="accent4"/>
                </a:solidFill>
                <a:round/>
              </a:ln>
              <a:effectLst/>
            </c:spPr>
          </c:marker>
          <c:cat>
            <c:strRef>
              <c:f>FueraEscuela!$Q$3:$U$3</c:f>
              <c:strCache>
                <c:ptCount val="5"/>
                <c:pt idx="0">
                  <c:v>2013-14</c:v>
                </c:pt>
                <c:pt idx="1">
                  <c:v>2014-15</c:v>
                </c:pt>
                <c:pt idx="2">
                  <c:v>2015-16</c:v>
                </c:pt>
                <c:pt idx="3">
                  <c:v>2016-17</c:v>
                </c:pt>
                <c:pt idx="4">
                  <c:v>2017-18</c:v>
                </c:pt>
              </c:strCache>
            </c:strRef>
          </c:cat>
          <c:val>
            <c:numRef>
              <c:f>FueraEscuela!$Q$7:$U$7</c:f>
              <c:numCache>
                <c:formatCode>0.00%</c:formatCode>
                <c:ptCount val="5"/>
                <c:pt idx="0">
                  <c:v>2.4709666532004439E-2</c:v>
                </c:pt>
                <c:pt idx="1">
                  <c:v>2.1979197622585437E-2</c:v>
                </c:pt>
                <c:pt idx="2">
                  <c:v>4.4999999999999998E-2</c:v>
                </c:pt>
                <c:pt idx="3">
                  <c:v>6.5943864695844082E-2</c:v>
                </c:pt>
                <c:pt idx="4" formatCode="0.0%">
                  <c:v>9.4231429945715664E-2</c:v>
                </c:pt>
              </c:numCache>
            </c:numRef>
          </c:val>
          <c:smooth val="0"/>
          <c:extLst>
            <c:ext xmlns:c16="http://schemas.microsoft.com/office/drawing/2014/chart" uri="{C3380CC4-5D6E-409C-BE32-E72D297353CC}">
              <c16:uniqueId val="{00000002-BF0F-4760-B854-D6D25A5F3ABC}"/>
            </c:ext>
          </c:extLst>
        </c:ser>
        <c:ser>
          <c:idx val="4"/>
          <c:order val="3"/>
          <c:tx>
            <c:strRef>
              <c:f>FueraEscuela!$P$8</c:f>
              <c:strCache>
                <c:ptCount val="1"/>
                <c:pt idx="0">
                  <c:v>15 a 17 años</c:v>
                </c:pt>
              </c:strCache>
            </c:strRef>
          </c:tx>
          <c:spPr>
            <a:ln w="22225" cap="rnd">
              <a:solidFill>
                <a:schemeClr val="accent5"/>
              </a:solidFill>
              <a:round/>
            </a:ln>
            <a:effectLst/>
          </c:spPr>
          <c:marker>
            <c:symbol val="star"/>
            <c:size val="6"/>
            <c:spPr>
              <a:noFill/>
              <a:ln w="9525">
                <a:solidFill>
                  <a:schemeClr val="accent5"/>
                </a:solidFill>
                <a:round/>
              </a:ln>
              <a:effectLst/>
            </c:spPr>
          </c:marker>
          <c:cat>
            <c:strRef>
              <c:f>FueraEscuela!$Q$3:$U$3</c:f>
              <c:strCache>
                <c:ptCount val="5"/>
                <c:pt idx="0">
                  <c:v>2013-14</c:v>
                </c:pt>
                <c:pt idx="1">
                  <c:v>2014-15</c:v>
                </c:pt>
                <c:pt idx="2">
                  <c:v>2015-16</c:v>
                </c:pt>
                <c:pt idx="3">
                  <c:v>2016-17</c:v>
                </c:pt>
                <c:pt idx="4">
                  <c:v>2017-18</c:v>
                </c:pt>
              </c:strCache>
            </c:strRef>
          </c:cat>
          <c:val>
            <c:numRef>
              <c:f>FueraEscuela!$Q$8:$U$8</c:f>
              <c:numCache>
                <c:formatCode>0.00%</c:formatCode>
                <c:ptCount val="5"/>
                <c:pt idx="0">
                  <c:v>0.21409294674498594</c:v>
                </c:pt>
                <c:pt idx="1">
                  <c:v>0.19714616288025313</c:v>
                </c:pt>
                <c:pt idx="2">
                  <c:v>0.17100000000000001</c:v>
                </c:pt>
                <c:pt idx="3">
                  <c:v>0.15849804367472239</c:v>
                </c:pt>
                <c:pt idx="4" formatCode="0.0%">
                  <c:v>0.14752400989108325</c:v>
                </c:pt>
              </c:numCache>
            </c:numRef>
          </c:val>
          <c:smooth val="0"/>
          <c:extLst>
            <c:ext xmlns:c16="http://schemas.microsoft.com/office/drawing/2014/chart" uri="{C3380CC4-5D6E-409C-BE32-E72D297353CC}">
              <c16:uniqueId val="{00000003-BF0F-4760-B854-D6D25A5F3ABC}"/>
            </c:ext>
          </c:extLst>
        </c:ser>
        <c:dLbls>
          <c:showLegendKey val="0"/>
          <c:showVal val="0"/>
          <c:showCatName val="0"/>
          <c:showSerName val="0"/>
          <c:showPercent val="0"/>
          <c:showBubbleSize val="0"/>
        </c:dLbls>
        <c:marker val="1"/>
        <c:smooth val="0"/>
        <c:axId val="521610824"/>
        <c:axId val="521611480"/>
      </c:lineChart>
      <c:catAx>
        <c:axId val="5216108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cap="all" spc="120" normalizeH="0" baseline="0">
                <a:solidFill>
                  <a:schemeClr val="tx1">
                    <a:lumMod val="65000"/>
                    <a:lumOff val="35000"/>
                  </a:schemeClr>
                </a:solidFill>
                <a:latin typeface="+mn-lt"/>
                <a:ea typeface="+mn-ea"/>
                <a:cs typeface="+mn-cs"/>
              </a:defRPr>
            </a:pPr>
            <a:endParaRPr lang="es-DO"/>
          </a:p>
        </c:txPr>
        <c:crossAx val="521611480"/>
        <c:crosses val="autoZero"/>
        <c:auto val="1"/>
        <c:lblAlgn val="ctr"/>
        <c:lblOffset val="100"/>
        <c:noMultiLvlLbl val="0"/>
      </c:catAx>
      <c:valAx>
        <c:axId val="521611480"/>
        <c:scaling>
          <c:orientation val="minMax"/>
        </c:scaling>
        <c:delete val="0"/>
        <c:axPos val="l"/>
        <c:numFmt formatCode="0.0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es-DO"/>
          </a:p>
        </c:txPr>
        <c:crossAx val="521610824"/>
        <c:crosses val="autoZero"/>
        <c:crossBetween val="between"/>
      </c:valAx>
      <c:spPr>
        <a:noFill/>
        <a:ln>
          <a:noFill/>
        </a:ln>
        <a:effectLst/>
      </c:spPr>
    </c:plotArea>
    <c:legend>
      <c:legendPos val="t"/>
      <c:layout>
        <c:manualLayout>
          <c:xMode val="edge"/>
          <c:yMode val="edge"/>
          <c:x val="0.81337608308740195"/>
          <c:y val="0.12324929971988796"/>
          <c:w val="0.15256891617683924"/>
          <c:h val="0.73319393899291985"/>
        </c:manualLayout>
      </c:layout>
      <c:overlay val="0"/>
      <c:spPr>
        <a:noFill/>
        <a:ln>
          <a:noFill/>
        </a:ln>
        <a:effectLst/>
      </c:spPr>
      <c:txPr>
        <a:bodyPr rot="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es-DO"/>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solidFill>
        <a:srgbClr val="F79646"/>
      </a:solidFill>
    </a:ln>
    <a:effectLst/>
  </c:spPr>
  <c:txPr>
    <a:bodyPr/>
    <a:lstStyle/>
    <a:p>
      <a:pPr>
        <a:defRPr sz="1300" b="1"/>
      </a:pPr>
      <a:endParaRPr lang="es-D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s-DO" dirty="0"/>
              <a:t>Gastos INABIE (millones de pesos) y porcentaje del gasto total del MINERD</a:t>
            </a:r>
          </a:p>
        </c:rich>
      </c:tx>
      <c:overlay val="0"/>
      <c:spPr>
        <a:noFill/>
        <a:ln>
          <a:noFill/>
        </a:ln>
        <a:effectLst/>
      </c:spPr>
    </c:title>
    <c:autoTitleDeleted val="0"/>
    <c:plotArea>
      <c:layout>
        <c:manualLayout>
          <c:layoutTarget val="inner"/>
          <c:xMode val="edge"/>
          <c:yMode val="edge"/>
          <c:x val="9.3424149500776807E-2"/>
          <c:y val="0.112524066627225"/>
          <c:w val="0.83741479718006695"/>
          <c:h val="0.70202983528497498"/>
        </c:manualLayout>
      </c:layout>
      <c:barChart>
        <c:barDir val="col"/>
        <c:grouping val="clustered"/>
        <c:varyColors val="0"/>
        <c:ser>
          <c:idx val="0"/>
          <c:order val="0"/>
          <c:tx>
            <c:strRef>
              <c:f>Hoja2!$F$9</c:f>
              <c:strCache>
                <c:ptCount val="1"/>
                <c:pt idx="0">
                  <c:v>INABIE (ejecutado)</c:v>
                </c:pt>
              </c:strCache>
            </c:strRef>
          </c:tx>
          <c:spPr>
            <a:solidFill>
              <a:schemeClr val="accent1"/>
            </a:solidFill>
            <a:ln>
              <a:noFill/>
            </a:ln>
            <a:effectLst/>
          </c:spPr>
          <c:invertIfNegative val="0"/>
          <c:dLbls>
            <c:dLbl>
              <c:idx val="6"/>
              <c:layout>
                <c:manualLayout>
                  <c:x val="1.0185067526416E-16"/>
                  <c:y val="0.3115275048455979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822-4BF7-9E3F-E80F0CC14300}"/>
                </c:ext>
              </c:extLst>
            </c:dLbl>
            <c:numFmt formatCode="#,##0.00" sourceLinked="0"/>
            <c:spPr>
              <a:solidFill>
                <a:schemeClr val="accent5">
                  <a:lumMod val="20000"/>
                  <a:lumOff val="80000"/>
                </a:schemeClr>
              </a:solidFill>
              <a:ln>
                <a:noFill/>
              </a:ln>
              <a:effectLst/>
            </c:spPr>
            <c:txPr>
              <a:bodyPr rot="0" vert="horz"/>
              <a:lstStyle/>
              <a:p>
                <a:pPr>
                  <a:defRPr/>
                </a:pPr>
                <a:endParaRPr lang="es-D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Hoja2!$A$10:$A$17</c:f>
              <c:strCache>
                <c:ptCount val="8"/>
                <c:pt idx="0">
                  <c:v>2012</c:v>
                </c:pt>
                <c:pt idx="1">
                  <c:v>2013</c:v>
                </c:pt>
                <c:pt idx="2">
                  <c:v>2014</c:v>
                </c:pt>
                <c:pt idx="3">
                  <c:v>2015</c:v>
                </c:pt>
                <c:pt idx="4">
                  <c:v>2016</c:v>
                </c:pt>
                <c:pt idx="5">
                  <c:v>2017</c:v>
                </c:pt>
                <c:pt idx="6">
                  <c:v>2018</c:v>
                </c:pt>
                <c:pt idx="7">
                  <c:v>2019 (Pres)</c:v>
                </c:pt>
              </c:strCache>
            </c:strRef>
          </c:cat>
          <c:val>
            <c:numRef>
              <c:f>Hoja2!$F$10:$F$17</c:f>
              <c:numCache>
                <c:formatCode>#.##00</c:formatCode>
                <c:ptCount val="8"/>
                <c:pt idx="0">
                  <c:v>3802.78</c:v>
                </c:pt>
                <c:pt idx="1">
                  <c:v>6668.5</c:v>
                </c:pt>
                <c:pt idx="2">
                  <c:v>7959.12</c:v>
                </c:pt>
                <c:pt idx="3">
                  <c:v>10049.42</c:v>
                </c:pt>
                <c:pt idx="4">
                  <c:v>13363.44</c:v>
                </c:pt>
                <c:pt idx="5">
                  <c:v>18846.64</c:v>
                </c:pt>
                <c:pt idx="6">
                  <c:v>18101.05</c:v>
                </c:pt>
                <c:pt idx="7" formatCode="#,##0.00">
                  <c:v>22974.674999999999</c:v>
                </c:pt>
              </c:numCache>
            </c:numRef>
          </c:val>
          <c:extLst>
            <c:ext xmlns:c16="http://schemas.microsoft.com/office/drawing/2014/chart" uri="{C3380CC4-5D6E-409C-BE32-E72D297353CC}">
              <c16:uniqueId val="{00000001-A822-4BF7-9E3F-E80F0CC14300}"/>
            </c:ext>
          </c:extLst>
        </c:ser>
        <c:dLbls>
          <c:showLegendKey val="0"/>
          <c:showVal val="0"/>
          <c:showCatName val="0"/>
          <c:showSerName val="0"/>
          <c:showPercent val="0"/>
          <c:showBubbleSize val="0"/>
        </c:dLbls>
        <c:gapWidth val="219"/>
        <c:overlap val="-27"/>
        <c:axId val="2122465176"/>
        <c:axId val="2122461672"/>
      </c:barChart>
      <c:lineChart>
        <c:grouping val="standard"/>
        <c:varyColors val="0"/>
        <c:ser>
          <c:idx val="1"/>
          <c:order val="1"/>
          <c:tx>
            <c:strRef>
              <c:f>Hoja2!$G$9</c:f>
              <c:strCache>
                <c:ptCount val="1"/>
                <c:pt idx="0">
                  <c:v>% del presupuesto total ejecutado</c:v>
                </c:pt>
              </c:strCache>
            </c:strRef>
          </c:tx>
          <c:spPr>
            <a:ln w="28575" cap="rnd">
              <a:solidFill>
                <a:schemeClr val="accent2"/>
              </a:solidFill>
              <a:round/>
            </a:ln>
            <a:effectLst/>
          </c:spPr>
          <c:marker>
            <c:symbol val="none"/>
          </c:marker>
          <c:dLbls>
            <c:dLbl>
              <c:idx val="0"/>
              <c:layout>
                <c:manualLayout>
                  <c:x val="-5.8840332458442703E-2"/>
                  <c:y val="-8.26932910891839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822-4BF7-9E3F-E80F0CC14300}"/>
                </c:ext>
              </c:extLst>
            </c:dLbl>
            <c:dLbl>
              <c:idx val="1"/>
              <c:layout>
                <c:manualLayout>
                  <c:x val="-6.1618110236220498E-2"/>
                  <c:y val="-6.59638913690260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822-4BF7-9E3F-E80F0CC14300}"/>
                </c:ext>
              </c:extLst>
            </c:dLbl>
            <c:dLbl>
              <c:idx val="2"/>
              <c:layout>
                <c:manualLayout>
                  <c:x val="-6.1618110236220498E-2"/>
                  <c:y val="-6.93097713130576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822-4BF7-9E3F-E80F0CC14300}"/>
                </c:ext>
              </c:extLst>
            </c:dLbl>
            <c:dLbl>
              <c:idx val="3"/>
              <c:layout>
                <c:manualLayout>
                  <c:x val="-6.1618110236220498E-2"/>
                  <c:y val="-7.26556512570892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822-4BF7-9E3F-E80F0CC14300}"/>
                </c:ext>
              </c:extLst>
            </c:dLbl>
            <c:dLbl>
              <c:idx val="4"/>
              <c:layout>
                <c:manualLayout>
                  <c:x val="-7.7694444444444594E-2"/>
                  <c:y val="-6.26180114249944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822-4BF7-9E3F-E80F0CC14300}"/>
                </c:ext>
              </c:extLst>
            </c:dLbl>
            <c:dLbl>
              <c:idx val="5"/>
              <c:layout>
                <c:manualLayout>
                  <c:x val="-7.2138888888888905E-2"/>
                  <c:y val="-6.93097713130576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822-4BF7-9E3F-E80F0CC14300}"/>
                </c:ext>
              </c:extLst>
            </c:dLbl>
            <c:dLbl>
              <c:idx val="6"/>
              <c:layout>
                <c:manualLayout>
                  <c:x val="-6.9361111111111096E-2"/>
                  <c:y val="-6.26180114249944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822-4BF7-9E3F-E80F0CC14300}"/>
                </c:ext>
              </c:extLst>
            </c:dLbl>
            <c:dLbl>
              <c:idx val="7"/>
              <c:layout>
                <c:manualLayout>
                  <c:x val="-8.3250000000000102E-2"/>
                  <c:y val="-8.26932910891839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822-4BF7-9E3F-E80F0CC14300}"/>
                </c:ext>
              </c:extLst>
            </c:dLbl>
            <c:spPr>
              <a:noFill/>
              <a:ln>
                <a:noFill/>
              </a:ln>
              <a:effectLst/>
            </c:spPr>
            <c:txPr>
              <a:bodyPr rot="0" vert="horz"/>
              <a:lstStyle/>
              <a:p>
                <a:pPr>
                  <a:defRPr/>
                </a:pPr>
                <a:endParaRPr lang="es-D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Hoja2!$A$10:$A$17</c:f>
              <c:strCache>
                <c:ptCount val="8"/>
                <c:pt idx="0">
                  <c:v>2012</c:v>
                </c:pt>
                <c:pt idx="1">
                  <c:v>2013</c:v>
                </c:pt>
                <c:pt idx="2">
                  <c:v>2014</c:v>
                </c:pt>
                <c:pt idx="3">
                  <c:v>2015</c:v>
                </c:pt>
                <c:pt idx="4">
                  <c:v>2016</c:v>
                </c:pt>
                <c:pt idx="5">
                  <c:v>2017</c:v>
                </c:pt>
                <c:pt idx="6">
                  <c:v>2018</c:v>
                </c:pt>
                <c:pt idx="7">
                  <c:v>2019 (Pres)</c:v>
                </c:pt>
              </c:strCache>
            </c:strRef>
          </c:cat>
          <c:val>
            <c:numRef>
              <c:f>Hoja2!$H$10:$H$17</c:f>
              <c:numCache>
                <c:formatCode>0.00%</c:formatCode>
                <c:ptCount val="8"/>
                <c:pt idx="0">
                  <c:v>7.3903453107839398E-2</c:v>
                </c:pt>
                <c:pt idx="1">
                  <c:v>6.9687595998752197E-2</c:v>
                </c:pt>
                <c:pt idx="2">
                  <c:v>7.5178015200540696E-2</c:v>
                </c:pt>
                <c:pt idx="3">
                  <c:v>8.6733315875196296E-2</c:v>
                </c:pt>
                <c:pt idx="4">
                  <c:v>0.105017730146719</c:v>
                </c:pt>
                <c:pt idx="5">
                  <c:v>0.132490178144029</c:v>
                </c:pt>
                <c:pt idx="6">
                  <c:v>0.119084656413635</c:v>
                </c:pt>
                <c:pt idx="7">
                  <c:v>0.13469340755468201</c:v>
                </c:pt>
              </c:numCache>
            </c:numRef>
          </c:val>
          <c:smooth val="0"/>
          <c:extLst>
            <c:ext xmlns:c16="http://schemas.microsoft.com/office/drawing/2014/chart" uri="{C3380CC4-5D6E-409C-BE32-E72D297353CC}">
              <c16:uniqueId val="{0000000A-A822-4BF7-9E3F-E80F0CC14300}"/>
            </c:ext>
          </c:extLst>
        </c:ser>
        <c:dLbls>
          <c:showLegendKey val="0"/>
          <c:showVal val="0"/>
          <c:showCatName val="0"/>
          <c:showSerName val="0"/>
          <c:showPercent val="0"/>
          <c:showBubbleSize val="0"/>
        </c:dLbls>
        <c:marker val="1"/>
        <c:smooth val="0"/>
        <c:axId val="2122454328"/>
        <c:axId val="2122457592"/>
      </c:lineChart>
      <c:catAx>
        <c:axId val="2122465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s-DO"/>
          </a:p>
        </c:txPr>
        <c:crossAx val="2122461672"/>
        <c:crosses val="autoZero"/>
        <c:auto val="1"/>
        <c:lblAlgn val="ctr"/>
        <c:lblOffset val="100"/>
        <c:noMultiLvlLbl val="0"/>
      </c:catAx>
      <c:valAx>
        <c:axId val="2122461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s-DO"/>
          </a:p>
        </c:txPr>
        <c:crossAx val="2122465176"/>
        <c:crosses val="autoZero"/>
        <c:crossBetween val="between"/>
      </c:valAx>
      <c:valAx>
        <c:axId val="2122457592"/>
        <c:scaling>
          <c:orientation val="minMax"/>
        </c:scaling>
        <c:delete val="0"/>
        <c:axPos val="r"/>
        <c:numFmt formatCode="0%" sourceLinked="0"/>
        <c:majorTickMark val="none"/>
        <c:minorTickMark val="none"/>
        <c:tickLblPos val="nextTo"/>
        <c:spPr>
          <a:noFill/>
          <a:ln>
            <a:noFill/>
          </a:ln>
          <a:effectLst/>
        </c:spPr>
        <c:txPr>
          <a:bodyPr rot="-60000000" vert="horz"/>
          <a:lstStyle/>
          <a:p>
            <a:pPr>
              <a:defRPr/>
            </a:pPr>
            <a:endParaRPr lang="es-DO"/>
          </a:p>
        </c:txPr>
        <c:crossAx val="2122454328"/>
        <c:crosses val="max"/>
        <c:crossBetween val="between"/>
      </c:valAx>
      <c:catAx>
        <c:axId val="2122454328"/>
        <c:scaling>
          <c:orientation val="minMax"/>
        </c:scaling>
        <c:delete val="1"/>
        <c:axPos val="b"/>
        <c:numFmt formatCode="General" sourceLinked="1"/>
        <c:majorTickMark val="none"/>
        <c:minorTickMark val="none"/>
        <c:tickLblPos val="nextTo"/>
        <c:crossAx val="2122457592"/>
        <c:crosses val="autoZero"/>
        <c:auto val="1"/>
        <c:lblAlgn val="ctr"/>
        <c:lblOffset val="100"/>
        <c:noMultiLvlLbl val="0"/>
      </c:catAx>
      <c:spPr>
        <a:noFill/>
        <a:ln>
          <a:noFill/>
        </a:ln>
        <a:effectLst/>
      </c:spPr>
    </c:plotArea>
    <c:legend>
      <c:legendPos val="b"/>
      <c:layout>
        <c:manualLayout>
          <c:xMode val="edge"/>
          <c:yMode val="edge"/>
          <c:x val="3.3371883583258301E-2"/>
          <c:y val="0.94007390410685898"/>
          <c:w val="0.81738470893558701"/>
          <c:h val="5.6462119238203698E-2"/>
        </c:manualLayout>
      </c:layout>
      <c:overlay val="0"/>
      <c:spPr>
        <a:noFill/>
        <a:ln>
          <a:noFill/>
        </a:ln>
        <a:effectLst/>
      </c:spPr>
      <c:txPr>
        <a:bodyPr rot="0" vert="horz"/>
        <a:lstStyle/>
        <a:p>
          <a:pPr>
            <a:defRPr/>
          </a:pPr>
          <a:endParaRPr lang="es-DO"/>
        </a:p>
      </c:txPr>
    </c:legend>
    <c:plotVisOnly val="1"/>
    <c:dispBlanksAs val="gap"/>
    <c:showDLblsOverMax val="0"/>
  </c:chart>
  <c:spPr>
    <a:noFill/>
    <a:ln>
      <a:noFill/>
    </a:ln>
    <a:effectLst/>
  </c:spPr>
  <c:txPr>
    <a:bodyPr/>
    <a:lstStyle/>
    <a:p>
      <a:pPr>
        <a:defRPr sz="1050"/>
      </a:pPr>
      <a:endParaRPr lang="es-DO"/>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215989809620011"/>
          <c:y val="4.6955574997569756E-2"/>
          <c:w val="0.81805486541760075"/>
          <c:h val="0.77025730930542802"/>
        </c:manualLayout>
      </c:layout>
      <c:lineChart>
        <c:grouping val="standard"/>
        <c:varyColors val="0"/>
        <c:ser>
          <c:idx val="0"/>
          <c:order val="0"/>
          <c:tx>
            <c:strRef>
              <c:f>'Anal-Graf'!$B$1</c:f>
              <c:strCache>
                <c:ptCount val="1"/>
                <c:pt idx="0">
                  <c:v>ENHOGAR- ONE</c:v>
                </c:pt>
              </c:strCache>
            </c:strRef>
          </c:tx>
          <c:spPr>
            <a:ln w="22225" cap="rnd" cmpd="sng" algn="ctr">
              <a:solidFill>
                <a:schemeClr val="accent1"/>
              </a:solidFill>
              <a:round/>
            </a:ln>
            <a:effectLst/>
          </c:spPr>
          <c:marker>
            <c:symbol val="none"/>
          </c:marker>
          <c:dLbls>
            <c:delete val="1"/>
          </c:dLbls>
          <c:cat>
            <c:numRef>
              <c:f>'Anal-Graf'!$A$2:$A$10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'Anal-Graf'!$B$2:$B$10</c:f>
              <c:numCache>
                <c:formatCode>0.00%</c:formatCode>
                <c:ptCount val="9"/>
                <c:pt idx="0">
                  <c:v>0.113</c:v>
                </c:pt>
                <c:pt idx="1">
                  <c:v>8.1000000000000003E-2</c:v>
                </c:pt>
                <c:pt idx="2">
                  <c:v>8.6999999999999994E-2</c:v>
                </c:pt>
                <c:pt idx="3">
                  <c:v>7.6999999999999999E-2</c:v>
                </c:pt>
                <c:pt idx="4">
                  <c:v>7.6999999999999999E-2</c:v>
                </c:pt>
                <c:pt idx="5">
                  <c:v>7.6999999999999999E-2</c:v>
                </c:pt>
                <c:pt idx="6">
                  <c:v>7.6999999999999999E-2</c:v>
                </c:pt>
              </c:numCache>
            </c:numRef>
          </c:val>
          <c:smooth val="0"/>
          <c:extLst>
            <c:ext xmlns:c16="http://schemas.microsoft.com/office/drawing/2014/chart" uri="{C3380CC4-5D6E-409C-BE32-E72D297353CC}">
              <c16:uniqueId val="{00000000-0E63-45ED-9771-F620A5421507}"/>
            </c:ext>
          </c:extLst>
        </c:ser>
        <c:ser>
          <c:idx val="1"/>
          <c:order val="1"/>
          <c:tx>
            <c:strRef>
              <c:f>'Anal-Graf'!$C$1</c:f>
              <c:strCache>
                <c:ptCount val="1"/>
                <c:pt idx="0">
                  <c:v>ENHOGAR-DIGEPEP</c:v>
                </c:pt>
              </c:strCache>
            </c:strRef>
          </c:tx>
          <c:spPr>
            <a:ln w="22225" cap="rnd" cmpd="sng" algn="ctr">
              <a:solidFill>
                <a:schemeClr val="accent2"/>
              </a:solidFill>
              <a:round/>
            </a:ln>
            <a:effectLst/>
          </c:spPr>
          <c:marker>
            <c:symbol val="none"/>
          </c:marker>
          <c:dLbls>
            <c:delete val="1"/>
          </c:dLbls>
          <c:val>
            <c:numRef>
              <c:f>'Anal-Graf'!$C$2:$C$10</c:f>
              <c:numCache>
                <c:formatCode>0.00%</c:formatCode>
                <c:ptCount val="9"/>
                <c:pt idx="1">
                  <c:v>0.104</c:v>
                </c:pt>
                <c:pt idx="2">
                  <c:v>9.1999999999999998E-2</c:v>
                </c:pt>
                <c:pt idx="3">
                  <c:v>8.5999999999999993E-2</c:v>
                </c:pt>
                <c:pt idx="4">
                  <c:v>8.3000000000000004E-2</c:v>
                </c:pt>
                <c:pt idx="5">
                  <c:v>7.4999999999999997E-2</c:v>
                </c:pt>
                <c:pt idx="6">
                  <c:v>7.6999999999999999E-2</c:v>
                </c:pt>
                <c:pt idx="7">
                  <c:v>6.8000000000000005E-2</c:v>
                </c:pt>
              </c:numCache>
            </c:numRef>
          </c:val>
          <c:smooth val="0"/>
          <c:extLst>
            <c:ext xmlns:c16="http://schemas.microsoft.com/office/drawing/2014/chart" uri="{C3380CC4-5D6E-409C-BE32-E72D297353CC}">
              <c16:uniqueId val="{00000001-0E63-45ED-9771-F620A5421507}"/>
            </c:ext>
          </c:extLst>
        </c:ser>
        <c:ser>
          <c:idx val="2"/>
          <c:order val="2"/>
          <c:tx>
            <c:strRef>
              <c:f>'Anal-Graf'!$D$1</c:f>
              <c:strCache>
                <c:ptCount val="1"/>
                <c:pt idx="0">
                  <c:v>ENFT-ONE</c:v>
                </c:pt>
              </c:strCache>
            </c:strRef>
          </c:tx>
          <c:spPr>
            <a:ln w="22225" cap="rnd" cmpd="sng" algn="ctr">
              <a:solidFill>
                <a:schemeClr val="accent3"/>
              </a:solidFill>
              <a:round/>
            </a:ln>
            <a:effectLst/>
          </c:spPr>
          <c:marker>
            <c:symbol val="none"/>
          </c:marker>
          <c:dLbls>
            <c:delete val="1"/>
          </c:dLbls>
          <c:val>
            <c:numRef>
              <c:f>'Anal-Graf'!$D$2:$D$10</c:f>
              <c:numCache>
                <c:formatCode>0.00%</c:formatCode>
                <c:ptCount val="9"/>
                <c:pt idx="0">
                  <c:v>0.1046</c:v>
                </c:pt>
                <c:pt idx="1">
                  <c:v>9.8799999999999999E-2</c:v>
                </c:pt>
                <c:pt idx="2">
                  <c:v>9.8400000000000001E-2</c:v>
                </c:pt>
                <c:pt idx="3">
                  <c:v>9.1399999999999995E-2</c:v>
                </c:pt>
                <c:pt idx="4">
                  <c:v>8.2299999999999998E-2</c:v>
                </c:pt>
                <c:pt idx="5">
                  <c:v>0.08</c:v>
                </c:pt>
              </c:numCache>
            </c:numRef>
          </c:val>
          <c:smooth val="0"/>
          <c:extLst>
            <c:ext xmlns:c16="http://schemas.microsoft.com/office/drawing/2014/chart" uri="{C3380CC4-5D6E-409C-BE32-E72D297353CC}">
              <c16:uniqueId val="{00000002-0E63-45ED-9771-F620A5421507}"/>
            </c:ext>
          </c:extLst>
        </c:ser>
        <c:ser>
          <c:idx val="3"/>
          <c:order val="3"/>
          <c:tx>
            <c:strRef>
              <c:f>'Anal-Graf'!$E$1</c:f>
              <c:strCache>
                <c:ptCount val="1"/>
                <c:pt idx="0">
                  <c:v>ENFT-UAAES</c:v>
                </c:pt>
              </c:strCache>
            </c:strRef>
          </c:tx>
          <c:spPr>
            <a:ln w="22225" cap="rnd" cmpd="sng" algn="ctr">
              <a:solidFill>
                <a:schemeClr val="accent4"/>
              </a:solidFill>
              <a:round/>
            </a:ln>
            <a:effectLst/>
          </c:spPr>
          <c:marker>
            <c:symbol val="none"/>
          </c:marker>
          <c:dLbls>
            <c:delete val="1"/>
          </c:dLbls>
          <c:val>
            <c:numRef>
              <c:f>'Anal-Graf'!$E$2:$E$10</c:f>
              <c:numCache>
                <c:formatCode>0.00%</c:formatCode>
                <c:ptCount val="9"/>
                <c:pt idx="0">
                  <c:v>9.8000000000000004E-2</c:v>
                </c:pt>
                <c:pt idx="1">
                  <c:v>9.0999999999999998E-2</c:v>
                </c:pt>
                <c:pt idx="2">
                  <c:v>8.7999999999999995E-2</c:v>
                </c:pt>
                <c:pt idx="3">
                  <c:v>7.8E-2</c:v>
                </c:pt>
                <c:pt idx="4">
                  <c:v>7.1999999999999995E-2</c:v>
                </c:pt>
                <c:pt idx="5">
                  <c:v>7.0000000000000007E-2</c:v>
                </c:pt>
                <c:pt idx="6">
                  <c:v>7.0000000000000007E-2</c:v>
                </c:pt>
                <c:pt idx="7">
                  <c:v>6.7699999999999996E-2</c:v>
                </c:pt>
                <c:pt idx="8">
                  <c:v>6.5600000000000006E-2</c:v>
                </c:pt>
              </c:numCache>
            </c:numRef>
          </c:val>
          <c:smooth val="0"/>
          <c:extLst>
            <c:ext xmlns:c16="http://schemas.microsoft.com/office/drawing/2014/chart" uri="{C3380CC4-5D6E-409C-BE32-E72D297353CC}">
              <c16:uniqueId val="{00000003-0E63-45ED-9771-F620A5421507}"/>
            </c:ext>
          </c:extLst>
        </c:ser>
        <c:ser>
          <c:idx val="4"/>
          <c:order val="4"/>
          <c:tx>
            <c:strRef>
              <c:f>'Anal-Graf'!$F$1</c:f>
              <c:strCache>
                <c:ptCount val="1"/>
                <c:pt idx="0">
                  <c:v>Media</c:v>
                </c:pt>
              </c:strCache>
            </c:strRef>
          </c:tx>
          <c:spPr>
            <a:ln w="57150" cap="rnd" cmpd="sng" algn="ctr">
              <a:solidFill>
                <a:srgbClr val="FF0000"/>
              </a:solidFill>
              <a:round/>
            </a:ln>
            <a:effectLst/>
          </c:spPr>
          <c:marker>
            <c:symbol val="none"/>
          </c:marker>
          <c:dLbls>
            <c:dLbl>
              <c:idx val="0"/>
              <c:layout>
                <c:manualLayout>
                  <c:x val="3.0968532333767361E-2"/>
                  <c:y val="-7.572016460905349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E63-45ED-9771-F620A5421507}"/>
                </c:ext>
              </c:extLst>
            </c:dLbl>
            <c:dLbl>
              <c:idx val="1"/>
              <c:layout>
                <c:manualLayout>
                  <c:x val="3.1024839051223697E-2"/>
                  <c:y val="-0.12188250542756229"/>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E63-45ED-9771-F620A5421507}"/>
                </c:ext>
              </c:extLst>
            </c:dLbl>
            <c:dLbl>
              <c:idx val="2"/>
              <c:layout>
                <c:manualLayout>
                  <c:x val="2.8935973420633084E-2"/>
                  <c:y val="-9.428417744078292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E63-45ED-9771-F620A5421507}"/>
                </c:ext>
              </c:extLst>
            </c:dLbl>
            <c:dLbl>
              <c:idx val="3"/>
              <c:layout>
                <c:manualLayout>
                  <c:x val="9.5236240755839849E-3"/>
                  <c:y val="-0.11704870224555269"/>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E63-45ED-9771-F620A5421507}"/>
                </c:ext>
              </c:extLst>
            </c:dLbl>
            <c:dLbl>
              <c:idx val="4"/>
              <c:layout>
                <c:manualLayout>
                  <c:x val="1.1296068671477888E-2"/>
                  <c:y val="-0.10135847833835591"/>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E63-45ED-9771-F620A5421507}"/>
                </c:ext>
              </c:extLst>
            </c:dLbl>
            <c:dLbl>
              <c:idx val="5"/>
              <c:layout>
                <c:manualLayout>
                  <c:x val="1.2664954747734602E-3"/>
                  <c:y val="-7.404115226337448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E63-45ED-9771-F620A5421507}"/>
                </c:ext>
              </c:extLst>
            </c:dLbl>
            <c:dLbl>
              <c:idx val="6"/>
              <c:layout>
                <c:manualLayout>
                  <c:x val="5.4020372646618551E-3"/>
                  <c:y val="-7.172884870872628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E63-45ED-9771-F620A5421507}"/>
                </c:ext>
              </c:extLst>
            </c:dLbl>
            <c:dLbl>
              <c:idx val="7"/>
              <c:layout>
                <c:manualLayout>
                  <c:x val="-1.3145103384488068E-2"/>
                  <c:y val="-7.6562651890735883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E63-45ED-9771-F620A5421507}"/>
                </c:ext>
              </c:extLst>
            </c:dLbl>
            <c:dLbl>
              <c:idx val="8"/>
              <c:layout>
                <c:manualLayout>
                  <c:x val="-1.3791900432847899E-2"/>
                  <c:y val="-6.255144032921811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s-D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E63-45ED-9771-F620A542150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s-D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val>
            <c:numRef>
              <c:f>'Anal-Graf'!$F$2:$F$10</c:f>
              <c:numCache>
                <c:formatCode>0.00%</c:formatCode>
                <c:ptCount val="9"/>
                <c:pt idx="0">
                  <c:v>0.1052</c:v>
                </c:pt>
                <c:pt idx="1">
                  <c:v>9.3700000000000006E-2</c:v>
                </c:pt>
                <c:pt idx="2">
                  <c:v>9.1300000000000006E-2</c:v>
                </c:pt>
                <c:pt idx="3">
                  <c:v>8.3099999999999993E-2</c:v>
                </c:pt>
                <c:pt idx="4">
                  <c:v>7.8600000000000003E-2</c:v>
                </c:pt>
                <c:pt idx="5">
                  <c:v>7.5499999999999998E-2</c:v>
                </c:pt>
                <c:pt idx="6">
                  <c:v>7.4700000000000003E-2</c:v>
                </c:pt>
                <c:pt idx="7">
                  <c:v>6.7849999999999994E-2</c:v>
                </c:pt>
                <c:pt idx="8">
                  <c:v>6.5600000000000006E-2</c:v>
                </c:pt>
              </c:numCache>
            </c:numRef>
          </c:val>
          <c:smooth val="0"/>
          <c:extLst>
            <c:ext xmlns:c16="http://schemas.microsoft.com/office/drawing/2014/chart" uri="{C3380CC4-5D6E-409C-BE32-E72D297353CC}">
              <c16:uniqueId val="{0000000D-0E63-45ED-9771-F620A5421507}"/>
            </c:ext>
          </c:extLst>
        </c:ser>
        <c:dLbls>
          <c:dLblPos val="ctr"/>
          <c:showLegendKey val="0"/>
          <c:showVal val="1"/>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581233520"/>
        <c:axId val="581234504"/>
      </c:lineChart>
      <c:catAx>
        <c:axId val="581233520"/>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1" i="0" u="none" strike="noStrike" kern="1200" spc="20" baseline="0">
                <a:solidFill>
                  <a:schemeClr val="dk1">
                    <a:lumMod val="65000"/>
                    <a:lumOff val="35000"/>
                  </a:schemeClr>
                </a:solidFill>
                <a:latin typeface="+mn-lt"/>
                <a:ea typeface="+mn-ea"/>
                <a:cs typeface="+mn-cs"/>
              </a:defRPr>
            </a:pPr>
            <a:endParaRPr lang="es-DO"/>
          </a:p>
        </c:txPr>
        <c:crossAx val="581234504"/>
        <c:crosses val="autoZero"/>
        <c:auto val="1"/>
        <c:lblAlgn val="ctr"/>
        <c:lblOffset val="100"/>
        <c:noMultiLvlLbl val="0"/>
      </c:catAx>
      <c:valAx>
        <c:axId val="581234504"/>
        <c:scaling>
          <c:orientation val="minMax"/>
          <c:min val="5.000000000000001E-2"/>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spc="20" baseline="0">
                <a:solidFill>
                  <a:schemeClr val="dk1">
                    <a:lumMod val="65000"/>
                    <a:lumOff val="35000"/>
                  </a:schemeClr>
                </a:solidFill>
                <a:latin typeface="+mn-lt"/>
                <a:ea typeface="+mn-ea"/>
                <a:cs typeface="+mn-cs"/>
              </a:defRPr>
            </a:pPr>
            <a:endParaRPr lang="es-DO"/>
          </a:p>
        </c:txPr>
        <c:crossAx val="581233520"/>
        <c:crosses val="autoZero"/>
        <c:crossBetween val="between"/>
      </c:valAx>
      <c:spPr>
        <a:gradFill>
          <a:gsLst>
            <a:gs pos="100000">
              <a:schemeClr val="lt1">
                <a:lumMod val="95000"/>
              </a:schemeClr>
            </a:gs>
            <a:gs pos="0">
              <a:schemeClr val="lt1"/>
            </a:gs>
          </a:gsLst>
          <a:lin ang="5400000" scaled="0"/>
        </a:gradFill>
        <a:ln>
          <a:noFill/>
        </a:ln>
        <a:effectLst/>
      </c:spPr>
    </c:plotArea>
    <c:legend>
      <c:legendPos val="r"/>
      <c:layout>
        <c:manualLayout>
          <c:xMode val="edge"/>
          <c:yMode val="edge"/>
          <c:x val="4.7119927316777707E-2"/>
          <c:y val="0.90660522273425503"/>
          <c:w val="0.94533368328958878"/>
          <c:h val="5.5967078189300412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dk1">
                  <a:lumMod val="65000"/>
                  <a:lumOff val="35000"/>
                </a:schemeClr>
              </a:solidFill>
              <a:latin typeface="+mn-lt"/>
              <a:ea typeface="+mn-ea"/>
              <a:cs typeface="+mn-cs"/>
            </a:defRPr>
          </a:pPr>
          <a:endParaRPr lang="es-D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a:noFill/>
    </a:ln>
    <a:effectLst/>
  </c:spPr>
  <c:txPr>
    <a:bodyPr/>
    <a:lstStyle/>
    <a:p>
      <a:pPr>
        <a:defRPr/>
      </a:pPr>
      <a:endParaRPr lang="es-D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EBPJA!$A$5</c:f>
              <c:strCache>
                <c:ptCount val="1"/>
                <c:pt idx="0">
                  <c:v>Total Básica</c:v>
                </c:pt>
              </c:strCache>
            </c:strRef>
          </c:tx>
          <c:spPr>
            <a:ln w="28575" cap="rnd">
              <a:solidFill>
                <a:srgbClr val="F79646"/>
              </a:solidFill>
              <a:round/>
            </a:ln>
            <a:effectLst/>
          </c:spPr>
          <c:marker>
            <c:symbol val="circle"/>
            <c:size val="5"/>
            <c:spPr>
              <a:solidFill>
                <a:srgbClr val="F79646"/>
              </a:solidFill>
              <a:ln w="9525">
                <a:solidFill>
                  <a:srgbClr val="F79646"/>
                </a:solidFill>
              </a:ln>
              <a:effectLst/>
            </c:spPr>
          </c:marker>
          <c:cat>
            <c:strRef>
              <c:f>EBPJA!$B$1:$G$1</c:f>
              <c:strCache>
                <c:ptCount val="6"/>
                <c:pt idx="0">
                  <c:v>2012/13</c:v>
                </c:pt>
                <c:pt idx="1">
                  <c:v>2013/14</c:v>
                </c:pt>
                <c:pt idx="2">
                  <c:v>2014/15</c:v>
                </c:pt>
                <c:pt idx="3">
                  <c:v>2015/16</c:v>
                </c:pt>
                <c:pt idx="4">
                  <c:v>2016/17</c:v>
                </c:pt>
                <c:pt idx="5">
                  <c:v>2017/18</c:v>
                </c:pt>
              </c:strCache>
            </c:strRef>
          </c:cat>
          <c:val>
            <c:numRef>
              <c:f>EBPJA!$B$5:$G$5</c:f>
              <c:numCache>
                <c:formatCode>#,##0</c:formatCode>
                <c:ptCount val="6"/>
                <c:pt idx="0">
                  <c:v>108111</c:v>
                </c:pt>
                <c:pt idx="1">
                  <c:v>114280</c:v>
                </c:pt>
                <c:pt idx="2">
                  <c:v>108399</c:v>
                </c:pt>
                <c:pt idx="3">
                  <c:v>107441</c:v>
                </c:pt>
                <c:pt idx="4">
                  <c:v>102449</c:v>
                </c:pt>
                <c:pt idx="5">
                  <c:v>98573</c:v>
                </c:pt>
              </c:numCache>
            </c:numRef>
          </c:val>
          <c:smooth val="0"/>
          <c:extLst>
            <c:ext xmlns:c16="http://schemas.microsoft.com/office/drawing/2014/chart" uri="{C3380CC4-5D6E-409C-BE32-E72D297353CC}">
              <c16:uniqueId val="{00000000-7EED-4AD7-A33F-D5D804FD13C9}"/>
            </c:ext>
          </c:extLst>
        </c:ser>
        <c:dLbls>
          <c:showLegendKey val="0"/>
          <c:showVal val="0"/>
          <c:showCatName val="0"/>
          <c:showSerName val="0"/>
          <c:showPercent val="0"/>
          <c:showBubbleSize val="0"/>
        </c:dLbls>
        <c:marker val="1"/>
        <c:smooth val="0"/>
        <c:axId val="458375304"/>
        <c:axId val="458377272"/>
      </c:lineChart>
      <c:catAx>
        <c:axId val="458375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DO"/>
          </a:p>
        </c:txPr>
        <c:crossAx val="458377272"/>
        <c:crosses val="autoZero"/>
        <c:auto val="1"/>
        <c:lblAlgn val="ctr"/>
        <c:lblOffset val="100"/>
        <c:noMultiLvlLbl val="0"/>
      </c:catAx>
      <c:valAx>
        <c:axId val="458377272"/>
        <c:scaling>
          <c:orientation val="minMax"/>
          <c:max val="118000"/>
          <c:min val="95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DO"/>
          </a:p>
        </c:txPr>
        <c:crossAx val="4583753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s-D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rgbClr val="F79646"/>
              </a:solidFill>
              <a:round/>
            </a:ln>
            <a:effectLst/>
          </c:spPr>
          <c:marker>
            <c:symbol val="none"/>
          </c:marker>
          <c:cat>
            <c:strRef>
              <c:f>'PreparaMatrícula Educación de A'!$B$1:$G$1</c:f>
              <c:strCache>
                <c:ptCount val="6"/>
                <c:pt idx="0">
                  <c:v>2012/13</c:v>
                </c:pt>
                <c:pt idx="1">
                  <c:v>2013/14</c:v>
                </c:pt>
                <c:pt idx="2">
                  <c:v>2014/15</c:v>
                </c:pt>
                <c:pt idx="3">
                  <c:v>2015/16</c:v>
                </c:pt>
                <c:pt idx="4">
                  <c:v>2016/17</c:v>
                </c:pt>
                <c:pt idx="5">
                  <c:v>2017/18</c:v>
                </c:pt>
              </c:strCache>
            </c:strRef>
          </c:cat>
          <c:val>
            <c:numRef>
              <c:f>'PreparaMatrícula Educación de A'!$B$4:$G$4</c:f>
              <c:numCache>
                <c:formatCode>#,##0</c:formatCode>
                <c:ptCount val="6"/>
                <c:pt idx="0">
                  <c:v>104407</c:v>
                </c:pt>
                <c:pt idx="1">
                  <c:v>135958</c:v>
                </c:pt>
                <c:pt idx="2">
                  <c:v>156868</c:v>
                </c:pt>
                <c:pt idx="3">
                  <c:v>166997</c:v>
                </c:pt>
                <c:pt idx="4">
                  <c:v>171082</c:v>
                </c:pt>
                <c:pt idx="5">
                  <c:v>164126</c:v>
                </c:pt>
              </c:numCache>
            </c:numRef>
          </c:val>
          <c:smooth val="0"/>
          <c:extLst>
            <c:ext xmlns:c16="http://schemas.microsoft.com/office/drawing/2014/chart" uri="{C3380CC4-5D6E-409C-BE32-E72D297353CC}">
              <c16:uniqueId val="{00000000-4AED-4023-B83E-C0C04EE447BF}"/>
            </c:ext>
          </c:extLst>
        </c:ser>
        <c:dLbls>
          <c:showLegendKey val="0"/>
          <c:showVal val="0"/>
          <c:showCatName val="0"/>
          <c:showSerName val="0"/>
          <c:showPercent val="0"/>
          <c:showBubbleSize val="0"/>
        </c:dLbls>
        <c:smooth val="0"/>
        <c:axId val="461219200"/>
        <c:axId val="461230024"/>
      </c:lineChart>
      <c:catAx>
        <c:axId val="461219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DO"/>
          </a:p>
        </c:txPr>
        <c:crossAx val="461230024"/>
        <c:crosses val="autoZero"/>
        <c:auto val="1"/>
        <c:lblAlgn val="ctr"/>
        <c:lblOffset val="100"/>
        <c:noMultiLvlLbl val="0"/>
      </c:catAx>
      <c:valAx>
        <c:axId val="461230024"/>
        <c:scaling>
          <c:orientation val="minMax"/>
          <c:min val="9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DO"/>
          </a:p>
        </c:txPr>
        <c:crossAx val="461219200"/>
        <c:crosses val="autoZero"/>
        <c:crossBetween val="between"/>
        <c:majorUnit val="30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D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s-DO"/>
              <a:t>Transferencias a Juntas Descentralizadas</a:t>
            </a:r>
          </a:p>
        </c:rich>
      </c:tx>
      <c:layout>
        <c:manualLayout>
          <c:xMode val="edge"/>
          <c:yMode val="edge"/>
          <c:x val="0.21420997187026927"/>
          <c:y val="7.3987132487380615E-4"/>
        </c:manualLayout>
      </c:layout>
      <c:overlay val="0"/>
      <c:spPr>
        <a:solidFill>
          <a:srgbClr val="FFFFFF"/>
        </a:solidFill>
        <a:ln>
          <a:noFill/>
        </a:ln>
        <a:effectLst/>
      </c:spPr>
    </c:title>
    <c:autoTitleDeleted val="0"/>
    <c:plotArea>
      <c:layout>
        <c:manualLayout>
          <c:layoutTarget val="inner"/>
          <c:xMode val="edge"/>
          <c:yMode val="edge"/>
          <c:x val="0.112840166653897"/>
          <c:y val="0.103274945932107"/>
          <c:w val="0.80778763715298796"/>
          <c:h val="0.63452046438255605"/>
        </c:manualLayout>
      </c:layout>
      <c:barChart>
        <c:barDir val="col"/>
        <c:grouping val="clustered"/>
        <c:varyColors val="0"/>
        <c:ser>
          <c:idx val="0"/>
          <c:order val="0"/>
          <c:tx>
            <c:strRef>
              <c:f>Hoja1!$A$3</c:f>
              <c:strCache>
                <c:ptCount val="1"/>
                <c:pt idx="0">
                  <c:v>Transferencias a Juntas (ejecutado)</c:v>
                </c:pt>
              </c:strCache>
            </c:strRef>
          </c:tx>
          <c:invertIfNegative val="0"/>
          <c:dPt>
            <c:idx val="6"/>
            <c:invertIfNegative val="0"/>
            <c:bubble3D val="0"/>
            <c:spPr>
              <a:solidFill>
                <a:srgbClr val="939598"/>
              </a:solidFill>
            </c:spPr>
            <c:extLst>
              <c:ext xmlns:c16="http://schemas.microsoft.com/office/drawing/2014/chart" uri="{C3380CC4-5D6E-409C-BE32-E72D297353CC}">
                <c16:uniqueId val="{00000009-47CA-440F-A778-852ED12A8A53}"/>
              </c:ext>
            </c:extLst>
          </c:dPt>
          <c:dLbls>
            <c:dLbl>
              <c:idx val="0"/>
              <c:layout>
                <c:manualLayout>
                  <c:x val="-2.4483670095878559E-17"/>
                  <c:y val="0.4115046463227354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7CA-440F-A778-852ED12A8A53}"/>
                </c:ext>
              </c:extLst>
            </c:dLbl>
            <c:dLbl>
              <c:idx val="1"/>
              <c:layout>
                <c:manualLayout>
                  <c:x val="0"/>
                  <c:y val="0.3702810959866383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7CA-440F-A778-852ED12A8A53}"/>
                </c:ext>
              </c:extLst>
            </c:dLbl>
            <c:dLbl>
              <c:idx val="2"/>
              <c:layout>
                <c:manualLayout>
                  <c:x val="0"/>
                  <c:y val="0.2814666462405326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7CA-440F-A778-852ED12A8A53}"/>
                </c:ext>
              </c:extLst>
            </c:dLbl>
            <c:dLbl>
              <c:idx val="3"/>
              <c:layout>
                <c:manualLayout>
                  <c:x val="0"/>
                  <c:y val="0.21093146907495761"/>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7CA-440F-A778-852ED12A8A53}"/>
                </c:ext>
              </c:extLst>
            </c:dLbl>
            <c:dLbl>
              <c:idx val="4"/>
              <c:layout>
                <c:manualLayout>
                  <c:x val="-8.012930050906291E-3"/>
                  <c:y val="0.2908964208182160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7CA-440F-A778-852ED12A8A53}"/>
                </c:ext>
              </c:extLst>
            </c:dLbl>
            <c:dLbl>
              <c:idx val="5"/>
              <c:layout>
                <c:manualLayout>
                  <c:x val="-8.012930050906291E-3"/>
                  <c:y val="0.2557824018891682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7CA-440F-A778-852ED12A8A53}"/>
                </c:ext>
              </c:extLst>
            </c:dLbl>
            <c:dLbl>
              <c:idx val="6"/>
              <c:layout>
                <c:manualLayout>
                  <c:x val="-1.9586936076702847E-16"/>
                  <c:y val="0.36302932022075168"/>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7CA-440F-A778-852ED12A8A53}"/>
                </c:ext>
              </c:extLst>
            </c:dLbl>
            <c:numFmt formatCode="#,##0" sourceLinked="0"/>
            <c:spPr>
              <a:solidFill>
                <a:schemeClr val="bg1"/>
              </a:solidFill>
              <a:ln>
                <a:solidFill>
                  <a:schemeClr val="accent1"/>
                </a:solidFill>
              </a:ln>
              <a:effectLst/>
            </c:spPr>
            <c:txPr>
              <a:bodyPr rot="0" vert="horz"/>
              <a:lstStyle/>
              <a:p>
                <a:pPr>
                  <a:defRPr/>
                </a:pPr>
                <a:endParaRPr lang="es-D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Hoja1!$B$1:$H$1</c:f>
              <c:strCache>
                <c:ptCount val="7"/>
                <c:pt idx="0">
                  <c:v>2013</c:v>
                </c:pt>
                <c:pt idx="1">
                  <c:v>2014</c:v>
                </c:pt>
                <c:pt idx="2">
                  <c:v>2015</c:v>
                </c:pt>
                <c:pt idx="3">
                  <c:v>2016</c:v>
                </c:pt>
                <c:pt idx="4">
                  <c:v>2017</c:v>
                </c:pt>
                <c:pt idx="5">
                  <c:v>2018</c:v>
                </c:pt>
                <c:pt idx="6">
                  <c:v>2019 (Prev.)</c:v>
                </c:pt>
              </c:strCache>
            </c:strRef>
          </c:cat>
          <c:val>
            <c:numRef>
              <c:f>Hoja1!$B$3:$H$3</c:f>
              <c:numCache>
                <c:formatCode>#,##0</c:formatCode>
                <c:ptCount val="7"/>
                <c:pt idx="0">
                  <c:v>4598</c:v>
                </c:pt>
                <c:pt idx="1">
                  <c:v>4706</c:v>
                </c:pt>
                <c:pt idx="2">
                  <c:v>2755</c:v>
                </c:pt>
                <c:pt idx="3">
                  <c:v>1779</c:v>
                </c:pt>
                <c:pt idx="4">
                  <c:v>3083</c:v>
                </c:pt>
                <c:pt idx="5">
                  <c:v>2392</c:v>
                </c:pt>
                <c:pt idx="6" formatCode="#,##0.00">
                  <c:v>3839.9</c:v>
                </c:pt>
              </c:numCache>
            </c:numRef>
          </c:val>
          <c:extLst>
            <c:ext xmlns:c16="http://schemas.microsoft.com/office/drawing/2014/chart" uri="{C3380CC4-5D6E-409C-BE32-E72D297353CC}">
              <c16:uniqueId val="{00000000-47CA-440F-A778-852ED12A8A53}"/>
            </c:ext>
          </c:extLst>
        </c:ser>
        <c:dLbls>
          <c:showLegendKey val="0"/>
          <c:showVal val="0"/>
          <c:showCatName val="0"/>
          <c:showSerName val="0"/>
          <c:showPercent val="0"/>
          <c:showBubbleSize val="0"/>
        </c:dLbls>
        <c:gapWidth val="219"/>
        <c:overlap val="-27"/>
        <c:axId val="2131229656"/>
        <c:axId val="2131233144"/>
      </c:barChart>
      <c:lineChart>
        <c:grouping val="standard"/>
        <c:varyColors val="0"/>
        <c:ser>
          <c:idx val="1"/>
          <c:order val="1"/>
          <c:tx>
            <c:strRef>
              <c:f>Hoja1!$A$4</c:f>
              <c:strCache>
                <c:ptCount val="1"/>
                <c:pt idx="0">
                  <c:v>% transferencias sobre total presupuesto ejecutado</c:v>
                </c:pt>
              </c:strCache>
            </c:strRef>
          </c:tx>
          <c:marker>
            <c:symbol val="none"/>
          </c:marker>
          <c:dLbls>
            <c:dLbl>
              <c:idx val="0"/>
              <c:layout>
                <c:manualLayout>
                  <c:x val="-8.8231064420950644E-3"/>
                  <c:y val="-7.76556255806497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7CA-440F-A778-852ED12A8A53}"/>
                </c:ext>
              </c:extLst>
            </c:dLbl>
            <c:dLbl>
              <c:idx val="1"/>
              <c:layout>
                <c:manualLayout>
                  <c:x val="3.5292425768380258E-2"/>
                  <c:y val="-5.79241413072514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7CA-440F-A778-852ED12A8A53}"/>
                </c:ext>
              </c:extLst>
            </c:dLbl>
            <c:dLbl>
              <c:idx val="2"/>
              <c:layout>
                <c:manualLayout>
                  <c:x val="0"/>
                  <c:y val="-0.1310438681673463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7CA-440F-A778-852ED12A8A53}"/>
                </c:ext>
              </c:extLst>
            </c:dLbl>
            <c:dLbl>
              <c:idx val="3"/>
              <c:layout>
                <c:manualLayout>
                  <c:x val="-8.8231064420950644E-3"/>
                  <c:y val="-0.150457774562508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7CA-440F-A778-852ED12A8A53}"/>
                </c:ext>
              </c:extLst>
            </c:dLbl>
            <c:dLbl>
              <c:idx val="4"/>
              <c:layout>
                <c:manualLayout>
                  <c:x val="0"/>
                  <c:y val="-0.194139063951624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7CA-440F-A778-852ED12A8A53}"/>
                </c:ext>
              </c:extLst>
            </c:dLbl>
            <c:dLbl>
              <c:idx val="5"/>
              <c:layout>
                <c:manualLayout>
                  <c:x val="-2.0587248364888591E-2"/>
                  <c:y val="-0.169871680957671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7CA-440F-A778-852ED12A8A53}"/>
                </c:ext>
              </c:extLst>
            </c:dLbl>
            <c:dLbl>
              <c:idx val="6"/>
              <c:layout>
                <c:manualLayout>
                  <c:x val="-5.8820709613967091E-2"/>
                  <c:y val="-0.291208595927436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7CA-440F-A778-852ED12A8A5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Hoja1!$B$1:$H$1</c:f>
              <c:strCache>
                <c:ptCount val="7"/>
                <c:pt idx="0">
                  <c:v>2013</c:v>
                </c:pt>
                <c:pt idx="1">
                  <c:v>2014</c:v>
                </c:pt>
                <c:pt idx="2">
                  <c:v>2015</c:v>
                </c:pt>
                <c:pt idx="3">
                  <c:v>2016</c:v>
                </c:pt>
                <c:pt idx="4">
                  <c:v>2017</c:v>
                </c:pt>
                <c:pt idx="5">
                  <c:v>2018</c:v>
                </c:pt>
                <c:pt idx="6">
                  <c:v>2019 (Prev.)</c:v>
                </c:pt>
              </c:strCache>
            </c:strRef>
          </c:cat>
          <c:val>
            <c:numRef>
              <c:f>Hoja1!$B$4:$H$4</c:f>
              <c:numCache>
                <c:formatCode>0.00%</c:formatCode>
                <c:ptCount val="7"/>
                <c:pt idx="0">
                  <c:v>4.8099999999999997E-2</c:v>
                </c:pt>
                <c:pt idx="1">
                  <c:v>4.4499999999999998E-2</c:v>
                </c:pt>
                <c:pt idx="2">
                  <c:v>2.3800000000000002E-2</c:v>
                </c:pt>
                <c:pt idx="3">
                  <c:v>1.4E-2</c:v>
                </c:pt>
                <c:pt idx="4">
                  <c:v>2.1700000000000001E-2</c:v>
                </c:pt>
                <c:pt idx="5">
                  <c:v>1.5699999999999999E-2</c:v>
                </c:pt>
                <c:pt idx="6">
                  <c:v>2.2499999999999999E-2</c:v>
                </c:pt>
              </c:numCache>
            </c:numRef>
          </c:val>
          <c:smooth val="0"/>
          <c:extLst>
            <c:ext xmlns:c16="http://schemas.microsoft.com/office/drawing/2014/chart" uri="{C3380CC4-5D6E-409C-BE32-E72D297353CC}">
              <c16:uniqueId val="{00000008-47CA-440F-A778-852ED12A8A53}"/>
            </c:ext>
          </c:extLst>
        </c:ser>
        <c:dLbls>
          <c:showLegendKey val="0"/>
          <c:showVal val="0"/>
          <c:showCatName val="0"/>
          <c:showSerName val="0"/>
          <c:showPercent val="0"/>
          <c:showBubbleSize val="0"/>
        </c:dLbls>
        <c:marker val="1"/>
        <c:smooth val="0"/>
        <c:axId val="2131240504"/>
        <c:axId val="2131237224"/>
      </c:lineChart>
      <c:catAx>
        <c:axId val="2131229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s-DO"/>
          </a:p>
        </c:txPr>
        <c:crossAx val="2131233144"/>
        <c:crosses val="autoZero"/>
        <c:auto val="1"/>
        <c:lblAlgn val="ctr"/>
        <c:lblOffset val="100"/>
        <c:noMultiLvlLbl val="0"/>
      </c:catAx>
      <c:valAx>
        <c:axId val="2131233144"/>
        <c:scaling>
          <c:orientation val="minMax"/>
          <c:max val="550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s-DO"/>
          </a:p>
        </c:txPr>
        <c:crossAx val="2131229656"/>
        <c:crosses val="autoZero"/>
        <c:crossBetween val="between"/>
      </c:valAx>
      <c:valAx>
        <c:axId val="2131237224"/>
        <c:scaling>
          <c:orientation val="minMax"/>
        </c:scaling>
        <c:delete val="0"/>
        <c:axPos val="r"/>
        <c:numFmt formatCode="0%" sourceLinked="0"/>
        <c:majorTickMark val="none"/>
        <c:minorTickMark val="none"/>
        <c:tickLblPos val="nextTo"/>
        <c:spPr>
          <a:noFill/>
          <a:ln>
            <a:noFill/>
          </a:ln>
          <a:effectLst/>
        </c:spPr>
        <c:txPr>
          <a:bodyPr rot="-60000000" vert="horz"/>
          <a:lstStyle/>
          <a:p>
            <a:pPr>
              <a:defRPr/>
            </a:pPr>
            <a:endParaRPr lang="es-DO"/>
          </a:p>
        </c:txPr>
        <c:crossAx val="2131240504"/>
        <c:crosses val="max"/>
        <c:crossBetween val="between"/>
      </c:valAx>
      <c:catAx>
        <c:axId val="2131240504"/>
        <c:scaling>
          <c:orientation val="minMax"/>
        </c:scaling>
        <c:delete val="1"/>
        <c:axPos val="b"/>
        <c:numFmt formatCode="General" sourceLinked="1"/>
        <c:majorTickMark val="none"/>
        <c:minorTickMark val="none"/>
        <c:tickLblPos val="nextTo"/>
        <c:crossAx val="2131237224"/>
        <c:crosses val="autoZero"/>
        <c:auto val="1"/>
        <c:lblAlgn val="ctr"/>
        <c:lblOffset val="100"/>
        <c:noMultiLvlLbl val="0"/>
      </c:catAx>
      <c:spPr>
        <a:noFill/>
        <a:ln>
          <a:solidFill>
            <a:srgbClr val="7F7F7F"/>
          </a:solidFill>
        </a:ln>
        <a:effectLst/>
      </c:spPr>
    </c:plotArea>
    <c:legend>
      <c:legendPos val="b"/>
      <c:layout>
        <c:manualLayout>
          <c:xMode val="edge"/>
          <c:yMode val="edge"/>
          <c:x val="2.9027845527924055E-2"/>
          <c:y val="0.85603786834692719"/>
          <c:w val="0.95851769529044795"/>
          <c:h val="0.14174239753550399"/>
        </c:manualLayout>
      </c:layout>
      <c:overlay val="0"/>
      <c:spPr>
        <a:noFill/>
        <a:ln>
          <a:noFill/>
        </a:ln>
        <a:effectLst/>
      </c:spPr>
      <c:txPr>
        <a:bodyPr rot="0" vert="horz"/>
        <a:lstStyle/>
        <a:p>
          <a:pPr>
            <a:defRPr/>
          </a:pPr>
          <a:endParaRPr lang="es-DO"/>
        </a:p>
      </c:txPr>
    </c:legend>
    <c:plotVisOnly val="1"/>
    <c:dispBlanksAs val="gap"/>
    <c:showDLblsOverMax val="0"/>
  </c:chart>
  <c:spPr>
    <a:solidFill>
      <a:srgbClr val="FFFFFF"/>
    </a:solidFill>
    <a:ln>
      <a:solidFill>
        <a:srgbClr val="7F7F7F"/>
      </a:solidFill>
    </a:ln>
    <a:effectLst/>
  </c:spPr>
  <c:txPr>
    <a:bodyPr/>
    <a:lstStyle/>
    <a:p>
      <a:pPr>
        <a:defRPr sz="1200"/>
      </a:pPr>
      <a:endParaRPr lang="es-DO"/>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col"/>
        <c:grouping val="clustered"/>
        <c:varyColors val="0"/>
        <c:ser>
          <c:idx val="0"/>
          <c:order val="0"/>
          <c:spPr>
            <a:solidFill>
              <a:schemeClr val="dk1">
                <a:tint val="88500"/>
              </a:schemeClr>
            </a:solidFill>
            <a:ln>
              <a:noFill/>
            </a:ln>
            <a:effectLst/>
          </c:spPr>
          <c:invertIfNegative val="0"/>
          <c:cat>
            <c:strRef>
              <c:f>'Costo por alumno'!$C$4:$C$35</c:f>
              <c:strCache>
                <c:ptCount val="32"/>
                <c:pt idx="0">
                  <c:v>AZUA</c:v>
                </c:pt>
                <c:pt idx="1">
                  <c:v>BAORUCO</c:v>
                </c:pt>
                <c:pt idx="2">
                  <c:v>BARAHONA</c:v>
                </c:pt>
                <c:pt idx="3">
                  <c:v>DAJABON</c:v>
                </c:pt>
                <c:pt idx="4">
                  <c:v>DISTRITO NACIONAL</c:v>
                </c:pt>
                <c:pt idx="5">
                  <c:v>DUARTE</c:v>
                </c:pt>
                <c:pt idx="6">
                  <c:v>EL SEIBO</c:v>
                </c:pt>
                <c:pt idx="7">
                  <c:v>ELIAS PIÑA</c:v>
                </c:pt>
                <c:pt idx="8">
                  <c:v>ESPAILLAT</c:v>
                </c:pt>
                <c:pt idx="9">
                  <c:v>HATO MAYOR</c:v>
                </c:pt>
                <c:pt idx="10">
                  <c:v>HERMANAS MIRABAL</c:v>
                </c:pt>
                <c:pt idx="11">
                  <c:v>INDEPENDENCIA</c:v>
                </c:pt>
                <c:pt idx="12">
                  <c:v>LA ALTAGRACIA</c:v>
                </c:pt>
                <c:pt idx="13">
                  <c:v>LA ROMANA</c:v>
                </c:pt>
                <c:pt idx="14">
                  <c:v>LA VEGA</c:v>
                </c:pt>
                <c:pt idx="15">
                  <c:v>MARIA TRINIDAD SANCHEZ</c:v>
                </c:pt>
                <c:pt idx="16">
                  <c:v>MONSEÑOR NOUEL</c:v>
                </c:pt>
                <c:pt idx="17">
                  <c:v>MONTE CRISTI</c:v>
                </c:pt>
                <c:pt idx="18">
                  <c:v>MONTE PLATA</c:v>
                </c:pt>
                <c:pt idx="19">
                  <c:v>PEDERNALES</c:v>
                </c:pt>
                <c:pt idx="20">
                  <c:v>PERAVIA</c:v>
                </c:pt>
                <c:pt idx="21">
                  <c:v>PUERTO PLATA</c:v>
                </c:pt>
                <c:pt idx="22">
                  <c:v>SAMANA</c:v>
                </c:pt>
                <c:pt idx="23">
                  <c:v>SAN CRISTOBAL</c:v>
                </c:pt>
                <c:pt idx="24">
                  <c:v>SAN JOSE DE OCOA</c:v>
                </c:pt>
                <c:pt idx="25">
                  <c:v>SAN JUAN</c:v>
                </c:pt>
                <c:pt idx="26">
                  <c:v>SAN PEDRO DE MACORIS</c:v>
                </c:pt>
                <c:pt idx="27">
                  <c:v>SANCHEZ RAMIREZ</c:v>
                </c:pt>
                <c:pt idx="28">
                  <c:v>SANTIAGO</c:v>
                </c:pt>
                <c:pt idx="29">
                  <c:v>SANTIAGO RODRIGUEZ</c:v>
                </c:pt>
                <c:pt idx="30">
                  <c:v>SANTO DOMINGO</c:v>
                </c:pt>
                <c:pt idx="31">
                  <c:v>VALVERDE</c:v>
                </c:pt>
              </c:strCache>
            </c:strRef>
          </c:cat>
          <c:val>
            <c:numRef>
              <c:f>'Costo por alumno'!$T$4:$T$35</c:f>
              <c:numCache>
                <c:formatCode>_(* #,##0.00_);_(* \(#,##0.00\);_(* "-"??_);_(@_)</c:formatCode>
                <c:ptCount val="32"/>
                <c:pt idx="0">
                  <c:v>38972.709201852034</c:v>
                </c:pt>
                <c:pt idx="1">
                  <c:v>52765.15519013875</c:v>
                </c:pt>
                <c:pt idx="2">
                  <c:v>38894.702501609238</c:v>
                </c:pt>
                <c:pt idx="3">
                  <c:v>51401.477663612881</c:v>
                </c:pt>
                <c:pt idx="4">
                  <c:v>51077.960572531389</c:v>
                </c:pt>
                <c:pt idx="5">
                  <c:v>42949.429168931099</c:v>
                </c:pt>
                <c:pt idx="6">
                  <c:v>39611.827988622717</c:v>
                </c:pt>
                <c:pt idx="7">
                  <c:v>43916.224447971887</c:v>
                </c:pt>
                <c:pt idx="8">
                  <c:v>60231.027400934443</c:v>
                </c:pt>
                <c:pt idx="9">
                  <c:v>41557.148067016853</c:v>
                </c:pt>
                <c:pt idx="10">
                  <c:v>73675.701947946771</c:v>
                </c:pt>
                <c:pt idx="11">
                  <c:v>47931.685274905161</c:v>
                </c:pt>
                <c:pt idx="12">
                  <c:v>26364.911372741946</c:v>
                </c:pt>
                <c:pt idx="13">
                  <c:v>35405.30624050663</c:v>
                </c:pt>
                <c:pt idx="14">
                  <c:v>38101.080284640411</c:v>
                </c:pt>
                <c:pt idx="15">
                  <c:v>52814.687381103737</c:v>
                </c:pt>
                <c:pt idx="16">
                  <c:v>43580.669762480815</c:v>
                </c:pt>
                <c:pt idx="17">
                  <c:v>47709.687532057076</c:v>
                </c:pt>
                <c:pt idx="18">
                  <c:v>48528.442125455593</c:v>
                </c:pt>
                <c:pt idx="19">
                  <c:v>38742.027760293269</c:v>
                </c:pt>
                <c:pt idx="20">
                  <c:v>30987.999060184407</c:v>
                </c:pt>
                <c:pt idx="21">
                  <c:v>45387.7768239047</c:v>
                </c:pt>
                <c:pt idx="22">
                  <c:v>44017.103926063777</c:v>
                </c:pt>
                <c:pt idx="23">
                  <c:v>33770.233660024271</c:v>
                </c:pt>
                <c:pt idx="24">
                  <c:v>56070.355191083065</c:v>
                </c:pt>
                <c:pt idx="25">
                  <c:v>48445.235474496854</c:v>
                </c:pt>
                <c:pt idx="26">
                  <c:v>40205.911306383001</c:v>
                </c:pt>
                <c:pt idx="27">
                  <c:v>53632.21096527452</c:v>
                </c:pt>
                <c:pt idx="28">
                  <c:v>37001.451846784897</c:v>
                </c:pt>
                <c:pt idx="29">
                  <c:v>56707.612392606803</c:v>
                </c:pt>
                <c:pt idx="30">
                  <c:v>34481.419876084401</c:v>
                </c:pt>
                <c:pt idx="31">
                  <c:v>46705.835333623771</c:v>
                </c:pt>
              </c:numCache>
            </c:numRef>
          </c:val>
          <c:extLst>
            <c:ext xmlns:c16="http://schemas.microsoft.com/office/drawing/2014/chart" uri="{C3380CC4-5D6E-409C-BE32-E72D297353CC}">
              <c16:uniqueId val="{00000000-0AFC-4F02-95AA-3E601DBA5154}"/>
            </c:ext>
          </c:extLst>
        </c:ser>
        <c:dLbls>
          <c:showLegendKey val="0"/>
          <c:showVal val="0"/>
          <c:showCatName val="0"/>
          <c:showSerName val="0"/>
          <c:showPercent val="0"/>
          <c:showBubbleSize val="0"/>
        </c:dLbls>
        <c:gapWidth val="219"/>
        <c:overlap val="-27"/>
        <c:axId val="381635088"/>
        <c:axId val="381635480"/>
      </c:barChart>
      <c:catAx>
        <c:axId val="381635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DO"/>
          </a:p>
        </c:txPr>
        <c:crossAx val="381635480"/>
        <c:crosses val="autoZero"/>
        <c:auto val="1"/>
        <c:lblAlgn val="ctr"/>
        <c:lblOffset val="100"/>
        <c:noMultiLvlLbl val="0"/>
      </c:catAx>
      <c:valAx>
        <c:axId val="381635480"/>
        <c:scaling>
          <c:orientation val="minMax"/>
        </c:scaling>
        <c:delete val="0"/>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DO"/>
          </a:p>
        </c:txPr>
        <c:crossAx val="3816350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D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36458144-87C4-4D42-A9C1-DF811AA4067E}" type="datetimeFigureOut">
              <a:rPr lang="en-US" smtClean="0"/>
              <a:t>11/10/2019</a:t>
            </a:fld>
            <a:endParaRPr lang="en-US"/>
          </a:p>
        </p:txBody>
      </p:sp>
      <p:sp>
        <p:nvSpPr>
          <p:cNvPr id="4" name="Slide Image Placeholder 3"/>
          <p:cNvSpPr>
            <a:spLocks noGrp="1" noRot="1" noChangeAspect="1"/>
          </p:cNvSpPr>
          <p:nvPr>
            <p:ph type="sldImg" idx="2"/>
          </p:nvPr>
        </p:nvSpPr>
        <p:spPr>
          <a:xfrm>
            <a:off x="423863" y="698500"/>
            <a:ext cx="6205537"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550C1647-C6F7-0547-B33F-4567D60FABFC}" type="slidenum">
              <a:rPr lang="en-US" smtClean="0"/>
              <a:t>‹Nº›</a:t>
            </a:fld>
            <a:endParaRPr lang="en-US"/>
          </a:p>
        </p:txBody>
      </p:sp>
    </p:spTree>
    <p:extLst>
      <p:ext uri="{BB962C8B-B14F-4D97-AF65-F5344CB8AC3E}">
        <p14:creationId xmlns:p14="http://schemas.microsoft.com/office/powerpoint/2010/main" val="24035393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DO" dirty="0"/>
          </a:p>
        </p:txBody>
      </p:sp>
      <p:sp>
        <p:nvSpPr>
          <p:cNvPr id="4" name="Marcador de número de diapositiva 3"/>
          <p:cNvSpPr>
            <a:spLocks noGrp="1"/>
          </p:cNvSpPr>
          <p:nvPr>
            <p:ph type="sldNum" sz="quarter" idx="10"/>
          </p:nvPr>
        </p:nvSpPr>
        <p:spPr/>
        <p:txBody>
          <a:bodyPr/>
          <a:lstStyle/>
          <a:p>
            <a:fld id="{550C1647-C6F7-0547-B33F-4567D60FABFC}" type="slidenum">
              <a:rPr lang="en-US" smtClean="0"/>
              <a:t>55</a:t>
            </a:fld>
            <a:endParaRPr lang="en-US"/>
          </a:p>
        </p:txBody>
      </p:sp>
    </p:spTree>
    <p:extLst>
      <p:ext uri="{BB962C8B-B14F-4D97-AF65-F5344CB8AC3E}">
        <p14:creationId xmlns:p14="http://schemas.microsoft.com/office/powerpoint/2010/main" val="3987709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DO" dirty="0"/>
          </a:p>
        </p:txBody>
      </p:sp>
      <p:sp>
        <p:nvSpPr>
          <p:cNvPr id="4" name="Marcador de número de diapositiva 3"/>
          <p:cNvSpPr>
            <a:spLocks noGrp="1"/>
          </p:cNvSpPr>
          <p:nvPr>
            <p:ph type="sldNum" sz="quarter" idx="10"/>
          </p:nvPr>
        </p:nvSpPr>
        <p:spPr/>
        <p:txBody>
          <a:bodyPr/>
          <a:lstStyle/>
          <a:p>
            <a:fld id="{550C1647-C6F7-0547-B33F-4567D60FABFC}" type="slidenum">
              <a:rPr lang="en-US" smtClean="0"/>
              <a:t>56</a:t>
            </a:fld>
            <a:endParaRPr lang="en-US"/>
          </a:p>
        </p:txBody>
      </p:sp>
    </p:spTree>
    <p:extLst>
      <p:ext uri="{BB962C8B-B14F-4D97-AF65-F5344CB8AC3E}">
        <p14:creationId xmlns:p14="http://schemas.microsoft.com/office/powerpoint/2010/main" val="4014463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5B4DF7B-EFAD-48A0-9881-AAF109945DFB}" type="datetime1">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991417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9E9007-3A0D-4C81-AC82-82964896A90C}" type="datetime1">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1615599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4166D0-2CB5-4ED3-A2DD-5B4EA8436073}" type="datetime1">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2517334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4825D3-7CA9-4B88-8AAB-E99E378B7C1E}" type="datetime1">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2514173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2E9FA5-E572-4D8C-89A9-335B96022BB2}" type="datetime1">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1572357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5E1742-052E-48BC-B398-FF122BE0EEA5}" type="datetime1">
              <a:rPr lang="en-US" smtClean="0"/>
              <a:t>11/10/2019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1460309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AB7A38-9C5C-49EF-B500-927BC07ABE24}" type="datetime1">
              <a:rPr lang="en-US" smtClean="0"/>
              <a:t>11/10/2019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606144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05C08B-E257-40FF-936D-8FEA45DDC78E}" type="datetime1">
              <a:rPr lang="en-US" smtClean="0"/>
              <a:t>11/10/2019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1382817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6804E-39A6-48C1-BED9-FA946E8D1572}" type="datetime1">
              <a:rPr lang="en-US" smtClean="0"/>
              <a:t>11/10/2019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3921465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0655AB-94B8-48BD-8A96-54C799A0C6F8}" type="datetime1">
              <a:rPr lang="en-US" smtClean="0"/>
              <a:t>11/10/2019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2645189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912B29-D9D5-4735-A629-55FAAA3617D0}" type="datetime1">
              <a:rPr lang="en-US" smtClean="0"/>
              <a:t>11/10/2019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24D19-2283-FC49-A358-736FA83B63DF}" type="slidenum">
              <a:rPr lang="en-US" smtClean="0"/>
              <a:t>‹Nº›</a:t>
            </a:fld>
            <a:endParaRPr lang="en-US"/>
          </a:p>
        </p:txBody>
      </p:sp>
    </p:spTree>
    <p:extLst>
      <p:ext uri="{BB962C8B-B14F-4D97-AF65-F5344CB8AC3E}">
        <p14:creationId xmlns:p14="http://schemas.microsoft.com/office/powerpoint/2010/main" val="3337864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56ACFD9-1980-4FE8-90BC-9F304D143DAE}" type="datetime1">
              <a:rPr lang="en-US" smtClean="0"/>
              <a:t>11/10/2019</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4124D19-2283-FC49-A358-736FA83B63DF}" type="slidenum">
              <a:rPr lang="en-US" smtClean="0"/>
              <a:t>‹Nº›</a:t>
            </a:fld>
            <a:endParaRPr lang="en-US"/>
          </a:p>
        </p:txBody>
      </p:sp>
    </p:spTree>
    <p:extLst>
      <p:ext uri="{BB962C8B-B14F-4D97-AF65-F5344CB8AC3E}">
        <p14:creationId xmlns:p14="http://schemas.microsoft.com/office/powerpoint/2010/main" val="3148434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23.sv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9.sv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31.sv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jpg"/><Relationship Id="rId7" Type="http://schemas.openxmlformats.org/officeDocument/2006/relationships/image" Target="../media/image40.sv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4.svg"/><Relationship Id="rId5" Type="http://schemas.openxmlformats.org/officeDocument/2006/relationships/image" Target="../media/image38.sv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svg"/></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2.jpg"/><Relationship Id="rId7" Type="http://schemas.openxmlformats.org/officeDocument/2006/relationships/image" Target="../media/image48.sv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image" Target="../media/image52.svg"/><Relationship Id="rId5" Type="http://schemas.openxmlformats.org/officeDocument/2006/relationships/image" Target="../media/image46.sv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sv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4.jp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4.jpg"/><Relationship Id="rId1" Type="http://schemas.openxmlformats.org/officeDocument/2006/relationships/slideLayout" Target="../slideLayouts/slideLayout1.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9.jpg"/><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9.jpg"/><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9.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9.jpg"/><Relationship Id="rId1" Type="http://schemas.openxmlformats.org/officeDocument/2006/relationships/slideLayout" Target="../slideLayouts/slideLayout1.xml"/><Relationship Id="rId5" Type="http://schemas.openxmlformats.org/officeDocument/2006/relationships/chart" Target="../charts/chart5.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1.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4.jpg"/><Relationship Id="rId1" Type="http://schemas.openxmlformats.org/officeDocument/2006/relationships/slideLayout" Target="../slideLayouts/slideLayout1.xml"/><Relationship Id="rId4" Type="http://schemas.openxmlformats.org/officeDocument/2006/relationships/image" Target="../media/image65.jpg"/></Relationships>
</file>

<file path=ppt/slides/_rels/slide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4.jpg"/><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8.jpg"/><Relationship Id="rId1" Type="http://schemas.openxmlformats.org/officeDocument/2006/relationships/slideLayout" Target="../slideLayouts/slideLayout1.xml"/><Relationship Id="rId4" Type="http://schemas.openxmlformats.org/officeDocument/2006/relationships/image" Target="../media/image69.jpeg"/></Relationships>
</file>

<file path=ppt/slides/_rels/slide5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jpg"/></Relationships>
</file>

<file path=ppt/slides/_rels/slide5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6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8.jpg"/><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1.png"/><Relationship Id="rId1" Type="http://schemas.openxmlformats.org/officeDocument/2006/relationships/slideLayout" Target="../slideLayouts/slideLayout1.xml"/><Relationship Id="rId4" Type="http://schemas.openxmlformats.org/officeDocument/2006/relationships/chart" Target="../charts/chart6.xml"/></Relationships>
</file>

<file path=ppt/slides/_rels/slide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1.png"/><Relationship Id="rId1" Type="http://schemas.openxmlformats.org/officeDocument/2006/relationships/slideLayout" Target="../slideLayouts/slideLayout1.xml"/><Relationship Id="rId5" Type="http://schemas.openxmlformats.org/officeDocument/2006/relationships/image" Target="../media/image73.svg"/><Relationship Id="rId4" Type="http://schemas.openxmlformats.org/officeDocument/2006/relationships/image" Target="../media/image72.png"/></Relationships>
</file>

<file path=ppt/slides/_rels/slide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1.png"/><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8.sv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jpg"/><Relationship Id="rId4" Type="http://schemas.openxmlformats.org/officeDocument/2006/relationships/image" Target="../media/image10.png"/><Relationship Id="rId9" Type="http://schemas.openxmlformats.org/officeDocument/2006/relationships/image" Target="../media/image13.svg"/></Relationships>
</file>

<file path=ppt/slides/_rels/slide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5.jpg"/><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7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PT-cierre-13.jpg"/>
          <p:cNvPicPr>
            <a:picLocks noChangeAspect="1"/>
          </p:cNvPicPr>
          <p:nvPr/>
        </p:nvPicPr>
        <p:blipFill rotWithShape="1">
          <a:blip r:embed="rId2">
            <a:extLst>
              <a:ext uri="{28A0092B-C50C-407E-A947-70E740481C1C}">
                <a14:useLocalDpi xmlns:a14="http://schemas.microsoft.com/office/drawing/2010/main" val="0"/>
              </a:ext>
            </a:extLst>
          </a:blip>
          <a:srcRect r="23448"/>
          <a:stretch/>
        </p:blipFill>
        <p:spPr>
          <a:xfrm>
            <a:off x="-7135" y="-3629"/>
            <a:ext cx="6999965" cy="5136113"/>
          </a:xfrm>
          <a:prstGeom prst="rect">
            <a:avLst/>
          </a:prstGeom>
        </p:spPr>
      </p:pic>
      <p:pic>
        <p:nvPicPr>
          <p:cNvPr id="4"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6844589" y="199351"/>
            <a:ext cx="2065253" cy="938333"/>
          </a:xfrm>
          <a:prstGeom prst="rect">
            <a:avLst/>
          </a:prstGeom>
          <a:noFill/>
          <a:ln cap="flat">
            <a:noFill/>
          </a:ln>
        </p:spPr>
      </p:pic>
      <p:sp>
        <p:nvSpPr>
          <p:cNvPr id="5" name="Rectángulo 3">
            <a:extLst>
              <a:ext uri="{FF2B5EF4-FFF2-40B4-BE49-F238E27FC236}">
                <a16:creationId xmlns:a16="http://schemas.microsoft.com/office/drawing/2014/main" id="{B401E297-C623-4DE0-8606-383B466FCBE5}"/>
              </a:ext>
            </a:extLst>
          </p:cNvPr>
          <p:cNvSpPr/>
          <p:nvPr/>
        </p:nvSpPr>
        <p:spPr>
          <a:xfrm>
            <a:off x="2453837" y="1137684"/>
            <a:ext cx="5839556" cy="193899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0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rPr>
              <a:t>INFORME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0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rPr>
              <a:t>DE SEGUIMIENTO</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0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rPr>
              <a:t>Y MONITOREO</a:t>
            </a:r>
            <a:r>
              <a:rPr lang="es-ES" sz="3000" b="1" i="0" u="none" strike="noStrike" kern="1200" cap="none" spc="-50" dirty="0">
                <a:solidFill>
                  <a:schemeClr val="tx2">
                    <a:lumMod val="75000"/>
                  </a:schemeClr>
                </a:solidFill>
                <a:uFillTx/>
                <a:latin typeface="Arial Black" panose="020B0A04020102020204" pitchFamily="34" charset="0"/>
                <a:ea typeface="Times New Roman" pitchFamily="18"/>
                <a:cs typeface="Gill Sans"/>
              </a:rPr>
              <a:t> </a:t>
            </a:r>
            <a:r>
              <a:rPr lang="es-ES" sz="30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rPr>
              <a:t>PRIMER SEMESTRE 2019</a:t>
            </a:r>
            <a:endParaRPr lang="es-DO" sz="3000" b="1" i="0" u="none" strike="noStrike" kern="1200" cap="none" spc="-50" baseline="0" dirty="0">
              <a:solidFill>
                <a:schemeClr val="tx2">
                  <a:lumMod val="75000"/>
                </a:schemeClr>
              </a:solidFill>
              <a:uFillTx/>
              <a:latin typeface="Arial Black" panose="020B0A04020102020204" pitchFamily="34" charset="0"/>
              <a:ea typeface="Times New Roman" pitchFamily="18"/>
              <a:cs typeface="Gill Sans"/>
            </a:endParaRPr>
          </a:p>
        </p:txBody>
      </p:sp>
      <p:sp>
        <p:nvSpPr>
          <p:cNvPr id="3" name="Marcador de número de diapositiva 2"/>
          <p:cNvSpPr>
            <a:spLocks noGrp="1"/>
          </p:cNvSpPr>
          <p:nvPr>
            <p:ph type="sldNum" sz="quarter" idx="12"/>
          </p:nvPr>
        </p:nvSpPr>
        <p:spPr/>
        <p:txBody>
          <a:bodyPr/>
          <a:lstStyle/>
          <a:p>
            <a:fld id="{A4124D19-2283-FC49-A358-736FA83B63DF}" type="slidenum">
              <a:rPr lang="en-US" smtClean="0"/>
              <a:t>1</a:t>
            </a:fld>
            <a:endParaRPr lang="en-US"/>
          </a:p>
        </p:txBody>
      </p:sp>
    </p:spTree>
    <p:extLst>
      <p:ext uri="{BB962C8B-B14F-4D97-AF65-F5344CB8AC3E}">
        <p14:creationId xmlns:p14="http://schemas.microsoft.com/office/powerpoint/2010/main" val="2853870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a:extLst>
              <a:ext uri="{FF2B5EF4-FFF2-40B4-BE49-F238E27FC236}">
                <a16:creationId xmlns:a16="http://schemas.microsoft.com/office/drawing/2014/main" id="{35C97FEE-CFF9-423B-94CD-6D43BDBA7654}"/>
              </a:ext>
            </a:extLst>
          </p:cNvPr>
          <p:cNvGrpSpPr/>
          <p:nvPr/>
        </p:nvGrpSpPr>
        <p:grpSpPr>
          <a:xfrm>
            <a:off x="0" y="0"/>
            <a:ext cx="9144000" cy="741600"/>
            <a:chOff x="0" y="0"/>
            <a:chExt cx="9144000" cy="859844"/>
          </a:xfrm>
        </p:grpSpPr>
        <p:pic>
          <p:nvPicPr>
            <p:cNvPr id="18" name="Picture 1" descr="TOP-01.jpg">
              <a:extLst>
                <a:ext uri="{FF2B5EF4-FFF2-40B4-BE49-F238E27FC236}">
                  <a16:creationId xmlns:a16="http://schemas.microsoft.com/office/drawing/2014/main" id="{5B1C9527-A71B-4AA7-AC30-3ACB724FA75A}"/>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0C60D232-5210-4C8C-B6CB-CF4E65258C4E}"/>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22" name="TextBox 12">
            <a:extLst>
              <a:ext uri="{FF2B5EF4-FFF2-40B4-BE49-F238E27FC236}">
                <a16:creationId xmlns:a16="http://schemas.microsoft.com/office/drawing/2014/main" id="{8515878D-D911-4852-8789-8F0568DAFC07}"/>
              </a:ext>
            </a:extLst>
          </p:cNvPr>
          <p:cNvSpPr txBox="1"/>
          <p:nvPr/>
        </p:nvSpPr>
        <p:spPr>
          <a:xfrm>
            <a:off x="1233059" y="374099"/>
            <a:ext cx="2043893"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EFICIENCIA INTERNA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10</a:t>
            </a:fld>
            <a:endParaRPr lang="en-US"/>
          </a:p>
        </p:txBody>
      </p:sp>
      <p:sp>
        <p:nvSpPr>
          <p:cNvPr id="15" name="Rectángulo 8">
            <a:extLst>
              <a:ext uri="{FF2B5EF4-FFF2-40B4-BE49-F238E27FC236}">
                <a16:creationId xmlns:a16="http://schemas.microsoft.com/office/drawing/2014/main" id="{95B3D715-2401-45E5-944F-B30D6DF6D8F4}"/>
              </a:ext>
            </a:extLst>
          </p:cNvPr>
          <p:cNvSpPr/>
          <p:nvPr/>
        </p:nvSpPr>
        <p:spPr>
          <a:xfrm>
            <a:off x="1286225" y="799661"/>
            <a:ext cx="7549430" cy="646331"/>
          </a:xfrm>
          <a:prstGeom prst="rect">
            <a:avLst/>
          </a:prstGeom>
          <a:solidFill>
            <a:srgbClr val="F99C3F"/>
          </a:solidFill>
        </p:spPr>
        <p:txBody>
          <a:bodyPr wrap="square">
            <a:spAutoFit/>
          </a:bodyPr>
          <a:lstStyle/>
          <a:p>
            <a:r>
              <a:rPr lang="es-ES" b="1" i="1" dirty="0">
                <a:solidFill>
                  <a:schemeClr val="bg1"/>
                </a:solidFill>
              </a:rPr>
              <a:t>Estado de situación de los jóvenes y análisis de políticas en materia de formación y empleo juvenil en la República Dominicana. EDUCA</a:t>
            </a:r>
            <a:endParaRPr lang="es-ES" b="1" dirty="0">
              <a:solidFill>
                <a:schemeClr val="bg1"/>
              </a:solidFill>
              <a:cs typeface="Arial"/>
            </a:endParaRPr>
          </a:p>
        </p:txBody>
      </p:sp>
      <p:sp>
        <p:nvSpPr>
          <p:cNvPr id="5" name="Rectángulo 4">
            <a:extLst>
              <a:ext uri="{FF2B5EF4-FFF2-40B4-BE49-F238E27FC236}">
                <a16:creationId xmlns:a16="http://schemas.microsoft.com/office/drawing/2014/main" id="{87988090-4356-42AC-A89A-A710A96E0D8F}"/>
              </a:ext>
            </a:extLst>
          </p:cNvPr>
          <p:cNvSpPr/>
          <p:nvPr/>
        </p:nvSpPr>
        <p:spPr>
          <a:xfrm>
            <a:off x="1280933" y="1518195"/>
            <a:ext cx="7549431" cy="2862322"/>
          </a:xfrm>
          <a:prstGeom prst="rect">
            <a:avLst/>
          </a:prstGeom>
        </p:spPr>
        <p:txBody>
          <a:bodyPr wrap="square">
            <a:spAutoFit/>
          </a:bodyPr>
          <a:lstStyle/>
          <a:p>
            <a:pPr marL="285750" indent="-285750">
              <a:buFont typeface="Arial" panose="020B0604020202020204" pitchFamily="34" charset="0"/>
              <a:buChar char="•"/>
            </a:pPr>
            <a:r>
              <a:rPr lang="es-ES" sz="1500" dirty="0">
                <a:latin typeface="+mj-lt"/>
                <a:ea typeface="Calibri" panose="020F0502020204030204" pitchFamily="34" charset="0"/>
                <a:cs typeface="Times New Roman" panose="02020603050405020304" pitchFamily="18" charset="0"/>
              </a:rPr>
              <a:t>En el año 2016, el 41.6% de los jóvenes entre 19 y 24 años de edad no había completado la secundaria, y el 24% de jóvenes que lograron completar este nivel, no se matricularon en el nivel superior.</a:t>
            </a:r>
          </a:p>
          <a:p>
            <a:pPr marL="285750" indent="-285750">
              <a:buFont typeface="Arial" panose="020B0604020202020204" pitchFamily="34" charset="0"/>
              <a:buChar char="•"/>
            </a:pPr>
            <a:endParaRPr lang="es-ES" sz="1500" dirty="0">
              <a:latin typeface="+mj-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DO" sz="1500" dirty="0">
                <a:latin typeface="+mj-lt"/>
              </a:rPr>
              <a:t>Entorno al 20% de la población joven salió prematuramente del sistema educativo y se encuentra fuera del mercado laboral, pasando a ser los denominados jóvenes “Sin-Sin”. El 67.3% de estos jóvenes son mujeres, cuyas responsabilidades en el hogar les impiden integrarse a la fuerza de trabajo.</a:t>
            </a:r>
          </a:p>
          <a:p>
            <a:pPr marL="285750" indent="-285750">
              <a:buFont typeface="Arial" panose="020B0604020202020204" pitchFamily="34" charset="0"/>
              <a:buChar char="•"/>
            </a:pPr>
            <a:endParaRPr lang="es-DO" sz="1500" dirty="0">
              <a:latin typeface="+mj-lt"/>
            </a:endParaRPr>
          </a:p>
          <a:p>
            <a:pPr marL="285750" indent="-285750">
              <a:buFont typeface="Arial" panose="020B0604020202020204" pitchFamily="34" charset="0"/>
              <a:buChar char="•"/>
            </a:pPr>
            <a:r>
              <a:rPr lang="es-ES" sz="1500" dirty="0">
                <a:latin typeface="+mj-lt"/>
              </a:rPr>
              <a:t>Se han implementado programas dirigidos a mejorar la situación formativa y de empleo de jóvenes vulnerables, es decir, que han abandonado la escuela o están en riesgo de abandonarla. El Minerd ha desarrollado herramientas como EBA y PREPARA.</a:t>
            </a:r>
            <a:endParaRPr lang="es-DO" sz="1500" dirty="0">
              <a:latin typeface="+mj-lt"/>
            </a:endParaRPr>
          </a:p>
        </p:txBody>
      </p:sp>
      <p:pic>
        <p:nvPicPr>
          <p:cNvPr id="6" name="Gráfico 5" descr="Aula">
            <a:extLst>
              <a:ext uri="{FF2B5EF4-FFF2-40B4-BE49-F238E27FC236}">
                <a16:creationId xmlns:a16="http://schemas.microsoft.com/office/drawing/2014/main" id="{D28C21C7-A99A-4B2C-9F7E-E67AF15F88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8345" y="727405"/>
            <a:ext cx="914400" cy="914400"/>
          </a:xfrm>
          <a:prstGeom prst="rect">
            <a:avLst/>
          </a:prstGeom>
        </p:spPr>
      </p:pic>
    </p:spTree>
    <p:extLst>
      <p:ext uri="{BB962C8B-B14F-4D97-AF65-F5344CB8AC3E}">
        <p14:creationId xmlns:p14="http://schemas.microsoft.com/office/powerpoint/2010/main" val="1352696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233059" y="981285"/>
            <a:ext cx="7453741" cy="1200329"/>
          </a:xfrm>
          <a:prstGeom prst="rect">
            <a:avLst/>
          </a:prstGeom>
        </p:spPr>
        <p:txBody>
          <a:bodyPr wrap="square">
            <a:spAutoFit/>
          </a:bodyPr>
          <a:lstStyle/>
          <a:p>
            <a:pPr marL="285750" indent="-285750">
              <a:buFont typeface="Arial" panose="020B0604020202020204" pitchFamily="34" charset="0"/>
              <a:buChar char="•"/>
            </a:pPr>
            <a:r>
              <a:rPr lang="es-ES" dirty="0">
                <a:cs typeface="Arial"/>
              </a:rPr>
              <a:t>La tasa de abandono de Secundaria sería muy superior sin el desplazamiento de estudiantes hacia Prepara.</a:t>
            </a:r>
          </a:p>
          <a:p>
            <a:pPr marL="285750" indent="-285750">
              <a:buFont typeface="Arial" panose="020B0604020202020204" pitchFamily="34" charset="0"/>
              <a:buChar char="•"/>
            </a:pPr>
            <a:r>
              <a:rPr lang="es-ES" dirty="0">
                <a:cs typeface="Arial"/>
              </a:rPr>
              <a:t>En el año 2018, el 31.1 % de estudiantes que se presentaron y 27.7% de los que superaron Pruebas Nacionales de Media provenían de Prepara.</a:t>
            </a:r>
            <a:endParaRPr lang="es-DO" dirty="0">
              <a:cs typeface="Arial"/>
            </a:endParaRPr>
          </a:p>
        </p:txBody>
      </p:sp>
      <p:grpSp>
        <p:nvGrpSpPr>
          <p:cNvPr id="17" name="Grupo 16">
            <a:extLst>
              <a:ext uri="{FF2B5EF4-FFF2-40B4-BE49-F238E27FC236}">
                <a16:creationId xmlns:a16="http://schemas.microsoft.com/office/drawing/2014/main" id="{35C97FEE-CFF9-423B-94CD-6D43BDBA7654}"/>
              </a:ext>
            </a:extLst>
          </p:cNvPr>
          <p:cNvGrpSpPr/>
          <p:nvPr/>
        </p:nvGrpSpPr>
        <p:grpSpPr>
          <a:xfrm>
            <a:off x="0" y="0"/>
            <a:ext cx="9144000" cy="741600"/>
            <a:chOff x="0" y="0"/>
            <a:chExt cx="9144000" cy="859844"/>
          </a:xfrm>
        </p:grpSpPr>
        <p:pic>
          <p:nvPicPr>
            <p:cNvPr id="18" name="Picture 1" descr="TOP-01.jpg">
              <a:extLst>
                <a:ext uri="{FF2B5EF4-FFF2-40B4-BE49-F238E27FC236}">
                  <a16:creationId xmlns:a16="http://schemas.microsoft.com/office/drawing/2014/main" id="{5B1C9527-A71B-4AA7-AC30-3ACB724FA75A}"/>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0C60D232-5210-4C8C-B6CB-CF4E65258C4E}"/>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22" name="TextBox 12">
            <a:extLst>
              <a:ext uri="{FF2B5EF4-FFF2-40B4-BE49-F238E27FC236}">
                <a16:creationId xmlns:a16="http://schemas.microsoft.com/office/drawing/2014/main" id="{8515878D-D911-4852-8789-8F0568DAFC07}"/>
              </a:ext>
            </a:extLst>
          </p:cNvPr>
          <p:cNvSpPr txBox="1"/>
          <p:nvPr/>
        </p:nvSpPr>
        <p:spPr>
          <a:xfrm>
            <a:off x="1233059" y="374099"/>
            <a:ext cx="2043893"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EFICIENCIA INTERNA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11</a:t>
            </a:fld>
            <a:endParaRPr lang="en-US"/>
          </a:p>
        </p:txBody>
      </p:sp>
      <p:graphicFrame>
        <p:nvGraphicFramePr>
          <p:cNvPr id="6" name="Tabla 5">
            <a:extLst>
              <a:ext uri="{FF2B5EF4-FFF2-40B4-BE49-F238E27FC236}">
                <a16:creationId xmlns:a16="http://schemas.microsoft.com/office/drawing/2014/main" id="{40BEAF75-2E8B-4A8C-86A0-533BB8CBF3F0}"/>
              </a:ext>
            </a:extLst>
          </p:cNvPr>
          <p:cNvGraphicFramePr>
            <a:graphicFrameLocks noGrp="1"/>
          </p:cNvGraphicFramePr>
          <p:nvPr>
            <p:extLst>
              <p:ext uri="{D42A27DB-BD31-4B8C-83A1-F6EECF244321}">
                <p14:modId xmlns:p14="http://schemas.microsoft.com/office/powerpoint/2010/main" val="483557225"/>
              </p:ext>
            </p:extLst>
          </p:nvPr>
        </p:nvGraphicFramePr>
        <p:xfrm>
          <a:off x="457200" y="2275556"/>
          <a:ext cx="8229599" cy="1527302"/>
        </p:xfrm>
        <a:graphic>
          <a:graphicData uri="http://schemas.openxmlformats.org/drawingml/2006/table">
            <a:tbl>
              <a:tblPr firstRow="1" firstCol="1" bandRow="1">
                <a:tableStyleId>{912C8C85-51F0-491E-9774-3900AFEF0FD7}</a:tableStyleId>
              </a:tblPr>
              <a:tblGrid>
                <a:gridCol w="4146698">
                  <a:extLst>
                    <a:ext uri="{9D8B030D-6E8A-4147-A177-3AD203B41FA5}">
                      <a16:colId xmlns:a16="http://schemas.microsoft.com/office/drawing/2014/main" val="2194697140"/>
                    </a:ext>
                  </a:extLst>
                </a:gridCol>
                <a:gridCol w="1127051">
                  <a:extLst>
                    <a:ext uri="{9D8B030D-6E8A-4147-A177-3AD203B41FA5}">
                      <a16:colId xmlns:a16="http://schemas.microsoft.com/office/drawing/2014/main" val="758124002"/>
                    </a:ext>
                  </a:extLst>
                </a:gridCol>
                <a:gridCol w="956930">
                  <a:extLst>
                    <a:ext uri="{9D8B030D-6E8A-4147-A177-3AD203B41FA5}">
                      <a16:colId xmlns:a16="http://schemas.microsoft.com/office/drawing/2014/main" val="2972155741"/>
                    </a:ext>
                  </a:extLst>
                </a:gridCol>
                <a:gridCol w="999461">
                  <a:extLst>
                    <a:ext uri="{9D8B030D-6E8A-4147-A177-3AD203B41FA5}">
                      <a16:colId xmlns:a16="http://schemas.microsoft.com/office/drawing/2014/main" val="3971630466"/>
                    </a:ext>
                  </a:extLst>
                </a:gridCol>
                <a:gridCol w="999459">
                  <a:extLst>
                    <a:ext uri="{9D8B030D-6E8A-4147-A177-3AD203B41FA5}">
                      <a16:colId xmlns:a16="http://schemas.microsoft.com/office/drawing/2014/main" val="1652287499"/>
                    </a:ext>
                  </a:extLst>
                </a:gridCol>
              </a:tblGrid>
              <a:tr h="190500">
                <a:tc rowSpan="2">
                  <a:txBody>
                    <a:bodyPr/>
                    <a:lstStyle/>
                    <a:p>
                      <a:pPr algn="ctr" fontAlgn="auto">
                        <a:lnSpc>
                          <a:spcPct val="107000"/>
                        </a:lnSpc>
                        <a:spcAft>
                          <a:spcPts val="0"/>
                        </a:spcAft>
                      </a:pPr>
                      <a:r>
                        <a:rPr lang="es-DO" sz="1400" b="1" dirty="0">
                          <a:solidFill>
                            <a:schemeClr val="bg1"/>
                          </a:solidFill>
                          <a:effectLst/>
                        </a:rPr>
                        <a:t>Modalidad</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algn="ctr" fontAlgn="auto">
                        <a:lnSpc>
                          <a:spcPct val="107000"/>
                        </a:lnSpc>
                        <a:spcAft>
                          <a:spcPts val="0"/>
                        </a:spcAft>
                      </a:pPr>
                      <a:r>
                        <a:rPr lang="es-DO" sz="1400" b="1" dirty="0">
                          <a:solidFill>
                            <a:schemeClr val="bg1"/>
                          </a:solidFill>
                          <a:effectLst/>
                        </a:rPr>
                        <a:t>Presentados</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s-DO"/>
                    </a:p>
                  </a:txBody>
                  <a:tcPr/>
                </a:tc>
                <a:tc gridSpan="2">
                  <a:txBody>
                    <a:bodyPr/>
                    <a:lstStyle/>
                    <a:p>
                      <a:pPr algn="ctr" fontAlgn="auto">
                        <a:lnSpc>
                          <a:spcPct val="107000"/>
                        </a:lnSpc>
                        <a:spcAft>
                          <a:spcPts val="0"/>
                        </a:spcAft>
                      </a:pPr>
                      <a:r>
                        <a:rPr lang="es-DO" sz="1400" b="1" dirty="0">
                          <a:solidFill>
                            <a:schemeClr val="bg1"/>
                          </a:solidFill>
                          <a:effectLst/>
                        </a:rPr>
                        <a:t>Aprobados</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s-DO"/>
                    </a:p>
                  </a:txBody>
                  <a:tcPr/>
                </a:tc>
                <a:extLst>
                  <a:ext uri="{0D108BD9-81ED-4DB2-BD59-A6C34878D82A}">
                    <a16:rowId xmlns:a16="http://schemas.microsoft.com/office/drawing/2014/main" val="2430494007"/>
                  </a:ext>
                </a:extLst>
              </a:tr>
              <a:tr h="190500">
                <a:tc vMerge="1">
                  <a:txBody>
                    <a:bodyPr/>
                    <a:lstStyle/>
                    <a:p>
                      <a:endParaRPr lang="es-DO"/>
                    </a:p>
                  </a:txBody>
                  <a:tcPr/>
                </a:tc>
                <a:tc>
                  <a:txBody>
                    <a:bodyPr/>
                    <a:lstStyle/>
                    <a:p>
                      <a:pPr algn="ctr" fontAlgn="auto">
                        <a:lnSpc>
                          <a:spcPct val="107000"/>
                        </a:lnSpc>
                        <a:spcAft>
                          <a:spcPts val="0"/>
                        </a:spcAft>
                      </a:pPr>
                      <a:r>
                        <a:rPr lang="es-DO" sz="1400" b="1" dirty="0">
                          <a:solidFill>
                            <a:schemeClr val="bg1"/>
                          </a:solidFill>
                          <a:effectLst/>
                        </a:rPr>
                        <a:t>Cantidad</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tc>
                  <a:txBody>
                    <a:bodyPr/>
                    <a:lstStyle/>
                    <a:p>
                      <a:pPr algn="ctr" fontAlgn="auto">
                        <a:lnSpc>
                          <a:spcPct val="107000"/>
                        </a:lnSpc>
                        <a:spcAft>
                          <a:spcPts val="0"/>
                        </a:spcAft>
                      </a:pPr>
                      <a:r>
                        <a:rPr lang="es-DO" sz="1400" b="1" dirty="0">
                          <a:solidFill>
                            <a:schemeClr val="bg1"/>
                          </a:solidFill>
                          <a:effectLst/>
                        </a:rPr>
                        <a:t>%</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tc>
                  <a:txBody>
                    <a:bodyPr/>
                    <a:lstStyle/>
                    <a:p>
                      <a:pPr algn="ctr" fontAlgn="auto">
                        <a:lnSpc>
                          <a:spcPct val="107000"/>
                        </a:lnSpc>
                        <a:spcAft>
                          <a:spcPts val="0"/>
                        </a:spcAft>
                      </a:pPr>
                      <a:r>
                        <a:rPr lang="es-DO" sz="1400" b="1" dirty="0">
                          <a:solidFill>
                            <a:schemeClr val="bg1"/>
                          </a:solidFill>
                          <a:effectLst/>
                        </a:rPr>
                        <a:t>Cantidad</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tc>
                  <a:txBody>
                    <a:bodyPr/>
                    <a:lstStyle/>
                    <a:p>
                      <a:pPr algn="ctr" fontAlgn="auto">
                        <a:lnSpc>
                          <a:spcPct val="107000"/>
                        </a:lnSpc>
                        <a:spcAft>
                          <a:spcPts val="0"/>
                        </a:spcAft>
                      </a:pPr>
                      <a:r>
                        <a:rPr lang="es-DO" sz="1400" b="1" dirty="0">
                          <a:solidFill>
                            <a:schemeClr val="bg1"/>
                          </a:solidFill>
                          <a:effectLst/>
                        </a:rPr>
                        <a:t>%</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extLst>
                  <a:ext uri="{0D108BD9-81ED-4DB2-BD59-A6C34878D82A}">
                    <a16:rowId xmlns:a16="http://schemas.microsoft.com/office/drawing/2014/main" val="2993645949"/>
                  </a:ext>
                </a:extLst>
              </a:tr>
              <a:tr h="190500">
                <a:tc>
                  <a:txBody>
                    <a:bodyPr/>
                    <a:lstStyle/>
                    <a:p>
                      <a:pPr fontAlgn="auto">
                        <a:lnSpc>
                          <a:spcPct val="107000"/>
                        </a:lnSpc>
                        <a:spcAft>
                          <a:spcPts val="0"/>
                        </a:spcAft>
                      </a:pPr>
                      <a:r>
                        <a:rPr lang="es-DO" sz="1400" b="1" dirty="0">
                          <a:solidFill>
                            <a:schemeClr val="tx1"/>
                          </a:solidFill>
                          <a:effectLst/>
                        </a:rPr>
                        <a:t>Media General (sin adultos)</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r" fontAlgn="auto">
                        <a:lnSpc>
                          <a:spcPct val="107000"/>
                        </a:lnSpc>
                        <a:spcAft>
                          <a:spcPts val="0"/>
                        </a:spcAft>
                      </a:pPr>
                      <a:r>
                        <a:rPr lang="es-DO" sz="1400" b="1">
                          <a:solidFill>
                            <a:schemeClr val="tx1"/>
                          </a:solidFill>
                          <a:effectLst/>
                        </a:rPr>
                        <a:t> 66,320   </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b="1" dirty="0">
                          <a:solidFill>
                            <a:schemeClr val="tx1"/>
                          </a:solidFill>
                          <a:effectLst/>
                        </a:rPr>
                        <a:t>53.1%</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r" fontAlgn="auto">
                        <a:lnSpc>
                          <a:spcPct val="107000"/>
                        </a:lnSpc>
                        <a:spcAft>
                          <a:spcPts val="0"/>
                        </a:spcAft>
                      </a:pPr>
                      <a:r>
                        <a:rPr lang="es-DO" sz="1400" b="1">
                          <a:solidFill>
                            <a:schemeClr val="tx1"/>
                          </a:solidFill>
                          <a:effectLst/>
                        </a:rPr>
                        <a:t> 48,867   </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b="1" dirty="0">
                          <a:solidFill>
                            <a:schemeClr val="tx1"/>
                          </a:solidFill>
                          <a:effectLst/>
                        </a:rPr>
                        <a:t>54.7%</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680860750"/>
                  </a:ext>
                </a:extLst>
              </a:tr>
              <a:tr h="190500">
                <a:tc>
                  <a:txBody>
                    <a:bodyPr/>
                    <a:lstStyle/>
                    <a:p>
                      <a:pPr fontAlgn="auto">
                        <a:lnSpc>
                          <a:spcPct val="107000"/>
                        </a:lnSpc>
                        <a:spcAft>
                          <a:spcPts val="0"/>
                        </a:spcAft>
                      </a:pPr>
                      <a:r>
                        <a:rPr lang="es-DO" sz="1400" b="1" dirty="0">
                          <a:solidFill>
                            <a:schemeClr val="tx1"/>
                          </a:solidFill>
                          <a:effectLst/>
                        </a:rPr>
                        <a:t>Media General para Adultos (PREPARA)</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40000"/>
                        <a:lumOff val="60000"/>
                      </a:schemeClr>
                    </a:solidFill>
                  </a:tcPr>
                </a:tc>
                <a:tc>
                  <a:txBody>
                    <a:bodyPr/>
                    <a:lstStyle/>
                    <a:p>
                      <a:pPr algn="r" fontAlgn="auto">
                        <a:lnSpc>
                          <a:spcPct val="107000"/>
                        </a:lnSpc>
                        <a:spcAft>
                          <a:spcPts val="0"/>
                        </a:spcAft>
                      </a:pPr>
                      <a:r>
                        <a:rPr lang="es-DO" sz="1400" b="1" dirty="0">
                          <a:solidFill>
                            <a:schemeClr val="tx1"/>
                          </a:solidFill>
                          <a:effectLst/>
                        </a:rPr>
                        <a:t> 38,865   </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1">
                        <a:lumMod val="40000"/>
                        <a:lumOff val="60000"/>
                      </a:schemeClr>
                    </a:solidFill>
                  </a:tcPr>
                </a:tc>
                <a:tc>
                  <a:txBody>
                    <a:bodyPr/>
                    <a:lstStyle/>
                    <a:p>
                      <a:pPr algn="ctr" fontAlgn="auto">
                        <a:lnSpc>
                          <a:spcPct val="107000"/>
                        </a:lnSpc>
                        <a:spcAft>
                          <a:spcPts val="0"/>
                        </a:spcAft>
                      </a:pPr>
                      <a:r>
                        <a:rPr lang="es-DO" sz="1400" b="1" dirty="0">
                          <a:solidFill>
                            <a:schemeClr val="tx1"/>
                          </a:solidFill>
                          <a:effectLst/>
                        </a:rPr>
                        <a:t>31.1%</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1">
                        <a:lumMod val="40000"/>
                        <a:lumOff val="60000"/>
                      </a:schemeClr>
                    </a:solidFill>
                  </a:tcPr>
                </a:tc>
                <a:tc>
                  <a:txBody>
                    <a:bodyPr/>
                    <a:lstStyle/>
                    <a:p>
                      <a:pPr algn="r" fontAlgn="auto">
                        <a:lnSpc>
                          <a:spcPct val="107000"/>
                        </a:lnSpc>
                        <a:spcAft>
                          <a:spcPts val="0"/>
                        </a:spcAft>
                      </a:pPr>
                      <a:r>
                        <a:rPr lang="es-DO" sz="1400" b="1" dirty="0">
                          <a:solidFill>
                            <a:schemeClr val="tx1"/>
                          </a:solidFill>
                          <a:effectLst/>
                        </a:rPr>
                        <a:t> 24,766   </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1">
                        <a:lumMod val="40000"/>
                        <a:lumOff val="60000"/>
                      </a:schemeClr>
                    </a:solidFill>
                  </a:tcPr>
                </a:tc>
                <a:tc>
                  <a:txBody>
                    <a:bodyPr/>
                    <a:lstStyle/>
                    <a:p>
                      <a:pPr algn="ctr" fontAlgn="auto">
                        <a:lnSpc>
                          <a:spcPct val="107000"/>
                        </a:lnSpc>
                        <a:spcAft>
                          <a:spcPts val="0"/>
                        </a:spcAft>
                      </a:pPr>
                      <a:r>
                        <a:rPr lang="es-DO" sz="1400" b="1" dirty="0">
                          <a:solidFill>
                            <a:schemeClr val="tx1"/>
                          </a:solidFill>
                          <a:effectLst/>
                        </a:rPr>
                        <a:t>27.7%</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1">
                        <a:lumMod val="40000"/>
                        <a:lumOff val="60000"/>
                      </a:schemeClr>
                    </a:solidFill>
                  </a:tcPr>
                </a:tc>
                <a:extLst>
                  <a:ext uri="{0D108BD9-81ED-4DB2-BD59-A6C34878D82A}">
                    <a16:rowId xmlns:a16="http://schemas.microsoft.com/office/drawing/2014/main" val="1485881244"/>
                  </a:ext>
                </a:extLst>
              </a:tr>
              <a:tr h="190500">
                <a:tc>
                  <a:txBody>
                    <a:bodyPr/>
                    <a:lstStyle/>
                    <a:p>
                      <a:pPr fontAlgn="auto">
                        <a:lnSpc>
                          <a:spcPct val="107000"/>
                        </a:lnSpc>
                        <a:spcAft>
                          <a:spcPts val="0"/>
                        </a:spcAft>
                      </a:pPr>
                      <a:r>
                        <a:rPr lang="es-DO" sz="1400" b="1" dirty="0">
                          <a:solidFill>
                            <a:schemeClr val="tx1"/>
                          </a:solidFill>
                          <a:effectLst/>
                        </a:rPr>
                        <a:t>Media Modalidad de Artes</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a:solidFill>
                            <a:schemeClr val="tx1"/>
                          </a:solidFill>
                          <a:effectLst/>
                        </a:rPr>
                        <a:t> 1,099   </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solidFill>
                            <a:schemeClr val="tx1"/>
                          </a:solidFill>
                          <a:effectLst/>
                        </a:rPr>
                        <a:t>0.9%</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fontAlgn="auto">
                        <a:lnSpc>
                          <a:spcPct val="107000"/>
                        </a:lnSpc>
                        <a:spcAft>
                          <a:spcPts val="0"/>
                        </a:spcAft>
                      </a:pPr>
                      <a:r>
                        <a:rPr lang="es-DO" sz="1400" b="1">
                          <a:solidFill>
                            <a:schemeClr val="tx1"/>
                          </a:solidFill>
                          <a:effectLst/>
                        </a:rPr>
                        <a:t> 673   </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solidFill>
                            <a:schemeClr val="tx1"/>
                          </a:solidFill>
                          <a:effectLst/>
                        </a:rPr>
                        <a:t>0.8%</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72090670"/>
                  </a:ext>
                </a:extLst>
              </a:tr>
              <a:tr h="190500">
                <a:tc>
                  <a:txBody>
                    <a:bodyPr/>
                    <a:lstStyle/>
                    <a:p>
                      <a:pPr fontAlgn="auto">
                        <a:lnSpc>
                          <a:spcPct val="107000"/>
                        </a:lnSpc>
                        <a:spcAft>
                          <a:spcPts val="0"/>
                        </a:spcAft>
                      </a:pPr>
                      <a:r>
                        <a:rPr lang="es-DO" sz="1400" b="1">
                          <a:solidFill>
                            <a:schemeClr val="tx1"/>
                          </a:solidFill>
                          <a:effectLst/>
                        </a:rPr>
                        <a:t>Media Técnico Profesional</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a:solidFill>
                            <a:schemeClr val="tx1"/>
                          </a:solidFill>
                          <a:effectLst/>
                        </a:rPr>
                        <a:t> 18,611   </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solidFill>
                            <a:schemeClr val="tx1"/>
                          </a:solidFill>
                          <a:effectLst/>
                        </a:rPr>
                        <a:t>14.9%</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fontAlgn="auto">
                        <a:lnSpc>
                          <a:spcPct val="107000"/>
                        </a:lnSpc>
                        <a:spcAft>
                          <a:spcPts val="0"/>
                        </a:spcAft>
                      </a:pPr>
                      <a:r>
                        <a:rPr lang="es-DO" sz="1400" b="1">
                          <a:solidFill>
                            <a:schemeClr val="tx1"/>
                          </a:solidFill>
                          <a:effectLst/>
                        </a:rPr>
                        <a:t> 15,056   </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solidFill>
                            <a:schemeClr val="tx1"/>
                          </a:solidFill>
                          <a:effectLst/>
                        </a:rPr>
                        <a:t>16.8%</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45272238"/>
                  </a:ext>
                </a:extLst>
              </a:tr>
              <a:tr h="190500">
                <a:tc>
                  <a:txBody>
                    <a:bodyPr/>
                    <a:lstStyle/>
                    <a:p>
                      <a:pPr fontAlgn="auto">
                        <a:lnSpc>
                          <a:spcPct val="107000"/>
                        </a:lnSpc>
                        <a:spcAft>
                          <a:spcPts val="0"/>
                        </a:spcAft>
                      </a:pPr>
                      <a:r>
                        <a:rPr lang="es-DO" sz="1400" b="1">
                          <a:solidFill>
                            <a:schemeClr val="tx1"/>
                          </a:solidFill>
                          <a:effectLst/>
                        </a:rPr>
                        <a:t>Total</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a:solidFill>
                            <a:schemeClr val="tx1"/>
                          </a:solidFill>
                          <a:effectLst/>
                        </a:rPr>
                        <a:t> 124,895   </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solidFill>
                            <a:schemeClr val="tx1"/>
                          </a:solidFill>
                          <a:effectLst/>
                        </a:rPr>
                        <a:t>100.0%</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fontAlgn="auto">
                        <a:lnSpc>
                          <a:spcPct val="107000"/>
                        </a:lnSpc>
                        <a:spcAft>
                          <a:spcPts val="0"/>
                        </a:spcAft>
                      </a:pPr>
                      <a:r>
                        <a:rPr lang="es-DO" sz="1400" b="1">
                          <a:solidFill>
                            <a:schemeClr val="tx1"/>
                          </a:solidFill>
                          <a:effectLst/>
                        </a:rPr>
                        <a:t> 89,362   </a:t>
                      </a:r>
                      <a:endParaRPr lang="es-DO"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solidFill>
                            <a:schemeClr val="tx1"/>
                          </a:solidFill>
                          <a:effectLst/>
                        </a:rPr>
                        <a:t>100.0%</a:t>
                      </a:r>
                      <a:endParaRPr lang="es-DO"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78140715"/>
                  </a:ext>
                </a:extLst>
              </a:tr>
            </a:tbl>
          </a:graphicData>
        </a:graphic>
      </p:graphicFrame>
      <p:pic>
        <p:nvPicPr>
          <p:cNvPr id="8" name="Gráfico 7" descr="Advertencia">
            <a:extLst>
              <a:ext uri="{FF2B5EF4-FFF2-40B4-BE49-F238E27FC236}">
                <a16:creationId xmlns:a16="http://schemas.microsoft.com/office/drawing/2014/main" id="{9D891F14-BBE1-4ADB-9F84-90624589C4E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7696" y="1185416"/>
            <a:ext cx="780362" cy="780362"/>
          </a:xfrm>
          <a:prstGeom prst="rect">
            <a:avLst/>
          </a:prstGeom>
        </p:spPr>
      </p:pic>
    </p:spTree>
    <p:extLst>
      <p:ext uri="{BB962C8B-B14F-4D97-AF65-F5344CB8AC3E}">
        <p14:creationId xmlns:p14="http://schemas.microsoft.com/office/powerpoint/2010/main" val="1461350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B2D26B72-4DA9-4C4C-87DF-613EC84D89C6}"/>
              </a:ext>
            </a:extLst>
          </p:cNvPr>
          <p:cNvGrpSpPr/>
          <p:nvPr/>
        </p:nvGrpSpPr>
        <p:grpSpPr>
          <a:xfrm>
            <a:off x="0" y="0"/>
            <a:ext cx="9144000" cy="741600"/>
            <a:chOff x="0" y="0"/>
            <a:chExt cx="9144000" cy="859844"/>
          </a:xfrm>
        </p:grpSpPr>
        <p:pic>
          <p:nvPicPr>
            <p:cNvPr id="16" name="Picture 1" descr="TOP-01.jpg">
              <a:extLst>
                <a:ext uri="{FF2B5EF4-FFF2-40B4-BE49-F238E27FC236}">
                  <a16:creationId xmlns:a16="http://schemas.microsoft.com/office/drawing/2014/main" id="{629B0ADB-35E1-4DE8-9345-FAAAA4E50E65}"/>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B34FAF4B-B9EC-4348-B2B0-A6DD131A79F3}"/>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pic>
        <p:nvPicPr>
          <p:cNvPr id="11"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12" name="TextBox 12">
            <a:extLst>
              <a:ext uri="{FF2B5EF4-FFF2-40B4-BE49-F238E27FC236}">
                <a16:creationId xmlns:a16="http://schemas.microsoft.com/office/drawing/2014/main" id="{27498A1B-E1AC-4C07-9124-FEC878F413B4}"/>
              </a:ext>
            </a:extLst>
          </p:cNvPr>
          <p:cNvSpPr txBox="1"/>
          <p:nvPr/>
        </p:nvSpPr>
        <p:spPr>
          <a:xfrm>
            <a:off x="1233059" y="374695"/>
            <a:ext cx="3006272"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RESULTADOS DE APRENDIZAJE</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12</a:t>
            </a:fld>
            <a:endParaRPr lang="en-US"/>
          </a:p>
        </p:txBody>
      </p:sp>
      <p:sp>
        <p:nvSpPr>
          <p:cNvPr id="3" name="Rectángulo 2">
            <a:extLst>
              <a:ext uri="{FF2B5EF4-FFF2-40B4-BE49-F238E27FC236}">
                <a16:creationId xmlns:a16="http://schemas.microsoft.com/office/drawing/2014/main" id="{DDBFA31E-F895-40E0-ACF2-931105FA988E}"/>
              </a:ext>
            </a:extLst>
          </p:cNvPr>
          <p:cNvSpPr/>
          <p:nvPr/>
        </p:nvSpPr>
        <p:spPr>
          <a:xfrm>
            <a:off x="871870" y="986300"/>
            <a:ext cx="7899990" cy="369332"/>
          </a:xfrm>
          <a:prstGeom prst="rect">
            <a:avLst/>
          </a:prstGeom>
          <a:solidFill>
            <a:srgbClr val="F79646"/>
          </a:solidFill>
        </p:spPr>
        <p:txBody>
          <a:bodyPr wrap="square">
            <a:spAutoFit/>
          </a:bodyPr>
          <a:lstStyle/>
          <a:p>
            <a:r>
              <a:rPr lang="es-ES" b="1" dirty="0">
                <a:solidFill>
                  <a:schemeClr val="bg1"/>
                </a:solidFill>
              </a:rPr>
              <a:t>Lectoescritura inicial en Latinoamérica y el Caribe: una revisión sistemática. REVIE</a:t>
            </a:r>
            <a:endParaRPr lang="es-DO" b="1" dirty="0">
              <a:solidFill>
                <a:schemeClr val="bg1"/>
              </a:solidFill>
            </a:endParaRPr>
          </a:p>
        </p:txBody>
      </p:sp>
      <p:sp>
        <p:nvSpPr>
          <p:cNvPr id="4" name="Rectángulo 3">
            <a:extLst>
              <a:ext uri="{FF2B5EF4-FFF2-40B4-BE49-F238E27FC236}">
                <a16:creationId xmlns:a16="http://schemas.microsoft.com/office/drawing/2014/main" id="{EAE5730F-C20B-4AEC-B334-027166F3C6FB}"/>
              </a:ext>
            </a:extLst>
          </p:cNvPr>
          <p:cNvSpPr/>
          <p:nvPr/>
        </p:nvSpPr>
        <p:spPr>
          <a:xfrm>
            <a:off x="871868" y="1381439"/>
            <a:ext cx="7899991" cy="3570208"/>
          </a:xfrm>
          <a:prstGeom prst="rect">
            <a:avLst/>
          </a:prstGeom>
        </p:spPr>
        <p:txBody>
          <a:bodyPr wrap="square">
            <a:spAutoFit/>
          </a:bodyPr>
          <a:lstStyle/>
          <a:p>
            <a:r>
              <a:rPr lang="es-ES" sz="1600" dirty="0"/>
              <a:t>Evidencias de los estudios encontrados:</a:t>
            </a:r>
            <a:r>
              <a:rPr lang="es-ES" dirty="0"/>
              <a:t> </a:t>
            </a:r>
            <a:endParaRPr lang="es-DO" dirty="0"/>
          </a:p>
          <a:p>
            <a:pPr marL="285750" lvl="0" indent="-285750">
              <a:buFont typeface="Arial" panose="020B0604020202020204" pitchFamily="34" charset="0"/>
              <a:buChar char="•"/>
            </a:pPr>
            <a:r>
              <a:rPr lang="es-ES" sz="1600" dirty="0"/>
              <a:t>Los programas de </a:t>
            </a:r>
            <a:r>
              <a:rPr lang="es-ES" sz="1600" b="1" dirty="0"/>
              <a:t>capacitación docente</a:t>
            </a:r>
            <a:r>
              <a:rPr lang="es-ES" sz="1600" dirty="0"/>
              <a:t> pueden afectar de manera positiva los resultados de la lectoescritura inicial cuando están bien implementados y se complementan con una capacitación docente sostenida.</a:t>
            </a:r>
            <a:endParaRPr lang="es-DO" sz="1600" dirty="0"/>
          </a:p>
          <a:p>
            <a:pPr marL="285750" lvl="0" indent="-285750">
              <a:buFont typeface="Arial" panose="020B0604020202020204" pitchFamily="34" charset="0"/>
              <a:buChar char="•"/>
            </a:pPr>
            <a:r>
              <a:rPr lang="es-ES" sz="1600" dirty="0"/>
              <a:t>Los </a:t>
            </a:r>
            <a:r>
              <a:rPr lang="es-ES" sz="1600" b="1" dirty="0"/>
              <a:t>programas de nutrición</a:t>
            </a:r>
            <a:r>
              <a:rPr lang="es-ES" sz="1600" dirty="0"/>
              <a:t> pueden afectar de manera positiva los resultados de la lectoescritura inicial en contextos en los que la malnutrición y la emaciación son elevadas.</a:t>
            </a:r>
            <a:endParaRPr lang="es-DO" sz="1600" dirty="0"/>
          </a:p>
          <a:p>
            <a:pPr marL="285750" lvl="0" indent="-285750">
              <a:buFont typeface="Arial" panose="020B0604020202020204" pitchFamily="34" charset="0"/>
              <a:buChar char="•"/>
            </a:pPr>
            <a:r>
              <a:rPr lang="es-ES" sz="1600" dirty="0"/>
              <a:t>La distribución de </a:t>
            </a:r>
            <a:r>
              <a:rPr lang="es-ES" sz="1600" b="1" dirty="0"/>
              <a:t>computadoras portátiles</a:t>
            </a:r>
            <a:r>
              <a:rPr lang="es-ES" sz="1600" dirty="0"/>
              <a:t> a los niños puede tener un efecto adverso en los resultados de la lectoescritura inicial.</a:t>
            </a:r>
          </a:p>
          <a:p>
            <a:pPr marL="285750" lvl="0" indent="-285750">
              <a:buFont typeface="Arial" panose="020B0604020202020204" pitchFamily="34" charset="0"/>
              <a:buChar char="•"/>
            </a:pPr>
            <a:r>
              <a:rPr lang="es-ES" sz="1600" dirty="0"/>
              <a:t>El </a:t>
            </a:r>
            <a:r>
              <a:rPr lang="es-ES" sz="1600" b="1" dirty="0"/>
              <a:t>reconocimiento de los fonemas, el método fonético, la fluidez y la compresión</a:t>
            </a:r>
            <a:r>
              <a:rPr lang="es-ES" sz="1600" dirty="0"/>
              <a:t> se asocian con una mejora en la capacidad de lectura.</a:t>
            </a:r>
            <a:endParaRPr lang="es-DO" sz="1600" dirty="0"/>
          </a:p>
          <a:p>
            <a:pPr marL="285750" lvl="0" indent="-285750">
              <a:buFont typeface="Arial" panose="020B0604020202020204" pitchFamily="34" charset="0"/>
              <a:buChar char="•"/>
            </a:pPr>
            <a:r>
              <a:rPr lang="es-ES" sz="1600" dirty="0"/>
              <a:t>La </a:t>
            </a:r>
            <a:r>
              <a:rPr lang="es-ES" sz="1600" b="1" dirty="0"/>
              <a:t>pobreza y el trabajo infantil</a:t>
            </a:r>
            <a:r>
              <a:rPr lang="es-ES" sz="1600" dirty="0"/>
              <a:t> se correlacionan de manera negativa con los resultados de la lectoescritura inicial. </a:t>
            </a:r>
          </a:p>
          <a:p>
            <a:pPr marL="285750" lvl="0" indent="-285750">
              <a:buFont typeface="Arial" panose="020B0604020202020204" pitchFamily="34" charset="0"/>
              <a:buChar char="•"/>
            </a:pPr>
            <a:r>
              <a:rPr lang="es-ES" sz="1600" dirty="0"/>
              <a:t>La calidad de la </a:t>
            </a:r>
            <a:r>
              <a:rPr lang="es-ES" sz="1600" b="1" dirty="0"/>
              <a:t>educación preescolar</a:t>
            </a:r>
            <a:r>
              <a:rPr lang="es-ES" sz="1600" dirty="0"/>
              <a:t> se asocia de manera positiva con los resultados de la lectoescritura inicial”.</a:t>
            </a:r>
            <a:endParaRPr lang="es-DO" sz="1600" dirty="0"/>
          </a:p>
        </p:txBody>
      </p:sp>
      <p:pic>
        <p:nvPicPr>
          <p:cNvPr id="10" name="Gráfico 9" descr="Aula">
            <a:extLst>
              <a:ext uri="{FF2B5EF4-FFF2-40B4-BE49-F238E27FC236}">
                <a16:creationId xmlns:a16="http://schemas.microsoft.com/office/drawing/2014/main" id="{B212C9D4-47E0-4D15-81E7-CB1598BDA4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7565" y="880832"/>
            <a:ext cx="583037" cy="583037"/>
          </a:xfrm>
          <a:prstGeom prst="rect">
            <a:avLst/>
          </a:prstGeom>
        </p:spPr>
      </p:pic>
    </p:spTree>
    <p:extLst>
      <p:ext uri="{BB962C8B-B14F-4D97-AF65-F5344CB8AC3E}">
        <p14:creationId xmlns:p14="http://schemas.microsoft.com/office/powerpoint/2010/main" val="1431962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B2D26B72-4DA9-4C4C-87DF-613EC84D89C6}"/>
              </a:ext>
            </a:extLst>
          </p:cNvPr>
          <p:cNvGrpSpPr/>
          <p:nvPr/>
        </p:nvGrpSpPr>
        <p:grpSpPr>
          <a:xfrm>
            <a:off x="0" y="0"/>
            <a:ext cx="9144000" cy="741600"/>
            <a:chOff x="0" y="0"/>
            <a:chExt cx="9144000" cy="859844"/>
          </a:xfrm>
        </p:grpSpPr>
        <p:pic>
          <p:nvPicPr>
            <p:cNvPr id="16" name="Picture 1" descr="TOP-01.jpg">
              <a:extLst>
                <a:ext uri="{FF2B5EF4-FFF2-40B4-BE49-F238E27FC236}">
                  <a16:creationId xmlns:a16="http://schemas.microsoft.com/office/drawing/2014/main" id="{629B0ADB-35E1-4DE8-9345-FAAAA4E50E65}"/>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B34FAF4B-B9EC-4348-B2B0-A6DD131A79F3}"/>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pic>
        <p:nvPicPr>
          <p:cNvPr id="11"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12" name="TextBox 12">
            <a:extLst>
              <a:ext uri="{FF2B5EF4-FFF2-40B4-BE49-F238E27FC236}">
                <a16:creationId xmlns:a16="http://schemas.microsoft.com/office/drawing/2014/main" id="{27498A1B-E1AC-4C07-9124-FEC878F413B4}"/>
              </a:ext>
            </a:extLst>
          </p:cNvPr>
          <p:cNvSpPr txBox="1"/>
          <p:nvPr/>
        </p:nvSpPr>
        <p:spPr>
          <a:xfrm>
            <a:off x="1233059" y="374695"/>
            <a:ext cx="3006272"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RESULTADOS DE APRENDIZAJE</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13</a:t>
            </a:fld>
            <a:endParaRPr lang="en-US"/>
          </a:p>
        </p:txBody>
      </p:sp>
      <p:sp>
        <p:nvSpPr>
          <p:cNvPr id="3" name="Rectángulo 2">
            <a:extLst>
              <a:ext uri="{FF2B5EF4-FFF2-40B4-BE49-F238E27FC236}">
                <a16:creationId xmlns:a16="http://schemas.microsoft.com/office/drawing/2014/main" id="{DDBFA31E-F895-40E0-ACF2-931105FA988E}"/>
              </a:ext>
            </a:extLst>
          </p:cNvPr>
          <p:cNvSpPr/>
          <p:nvPr/>
        </p:nvSpPr>
        <p:spPr>
          <a:xfrm>
            <a:off x="871868" y="785335"/>
            <a:ext cx="7899992" cy="369332"/>
          </a:xfrm>
          <a:prstGeom prst="rect">
            <a:avLst/>
          </a:prstGeom>
          <a:solidFill>
            <a:srgbClr val="F79646"/>
          </a:solidFill>
        </p:spPr>
        <p:txBody>
          <a:bodyPr wrap="square">
            <a:spAutoFit/>
          </a:bodyPr>
          <a:lstStyle/>
          <a:p>
            <a:r>
              <a:rPr lang="es-E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Proyecto “</a:t>
            </a:r>
            <a:r>
              <a:rPr lang="es-ES"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Usaid</a:t>
            </a:r>
            <a:r>
              <a:rPr lang="es-E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-Leer”. USAID, UNIBE, Visión Mundial, MINERD</a:t>
            </a:r>
            <a:endParaRPr lang="es-DO" b="1" dirty="0">
              <a:solidFill>
                <a:schemeClr val="bg1"/>
              </a:solidFill>
            </a:endParaRPr>
          </a:p>
        </p:txBody>
      </p:sp>
      <p:sp>
        <p:nvSpPr>
          <p:cNvPr id="4" name="Rectángulo 3">
            <a:extLst>
              <a:ext uri="{FF2B5EF4-FFF2-40B4-BE49-F238E27FC236}">
                <a16:creationId xmlns:a16="http://schemas.microsoft.com/office/drawing/2014/main" id="{EAE5730F-C20B-4AEC-B334-027166F3C6FB}"/>
              </a:ext>
            </a:extLst>
          </p:cNvPr>
          <p:cNvSpPr/>
          <p:nvPr/>
        </p:nvSpPr>
        <p:spPr>
          <a:xfrm>
            <a:off x="871868" y="1180474"/>
            <a:ext cx="7899992" cy="3785652"/>
          </a:xfrm>
          <a:prstGeom prst="rect">
            <a:avLst/>
          </a:prstGeom>
        </p:spPr>
        <p:txBody>
          <a:bodyPr wrap="square">
            <a:spAutoFit/>
          </a:bodyPr>
          <a:lstStyle/>
          <a:p>
            <a:pPr marL="285750" indent="-285750" algn="just" fontAlgn="auto">
              <a:spcAft>
                <a:spcPts val="0"/>
              </a:spcAft>
              <a:buFont typeface="Arial" panose="020B0604020202020204" pitchFamily="34" charset="0"/>
              <a:buChar char="•"/>
            </a:pPr>
            <a:r>
              <a:rPr lang="es-ES" sz="1600" dirty="0"/>
              <a:t>390 escuelas del sector público, beneficiando a 200,000 estudiantes de primero a sexto grado del nivel primario.</a:t>
            </a:r>
            <a:endParaRPr lang="es-ES" sz="1600" dirty="0">
              <a:ea typeface="Calibri" panose="020F0502020204030204" pitchFamily="34" charset="0"/>
              <a:cs typeface="Times New Roman" panose="02020603050405020304" pitchFamily="18" charset="0"/>
            </a:endParaRPr>
          </a:p>
          <a:p>
            <a:pPr marL="285750" indent="-285750" algn="just" fontAlgn="auto">
              <a:spcAft>
                <a:spcPts val="0"/>
              </a:spcAft>
              <a:buFont typeface="Arial" panose="020B0604020202020204" pitchFamily="34" charset="0"/>
              <a:buChar char="•"/>
            </a:pPr>
            <a:r>
              <a:rPr lang="es-ES" sz="1600" dirty="0">
                <a:latin typeface="Calibri" panose="020F0502020204030204" pitchFamily="34" charset="0"/>
                <a:ea typeface="Calibri" panose="020F0502020204030204" pitchFamily="34" charset="0"/>
                <a:cs typeface="Times New Roman" panose="02020603050405020304" pitchFamily="18" charset="0"/>
              </a:rPr>
              <a:t>El proyecto se fundamenta en la teoría </a:t>
            </a:r>
            <a:r>
              <a:rPr lang="es-ES" sz="1600" dirty="0">
                <a:latin typeface="Calibri" panose="020F0502020204030204" pitchFamily="34" charset="0"/>
                <a:ea typeface="Calibri" panose="020F0502020204030204" pitchFamily="34" charset="0"/>
                <a:cs typeface="Calibri" panose="020F0502020204030204" pitchFamily="34" charset="0"/>
              </a:rPr>
              <a:t>simple de la lectura, la teoría de la automatización lectora y en las recomendaciones más recientes de las neurociencias para la enseñanza de la lectura y escritura. </a:t>
            </a:r>
          </a:p>
          <a:p>
            <a:pPr marL="285750" indent="-285750" algn="just" fontAlgn="auto">
              <a:spcAft>
                <a:spcPts val="0"/>
              </a:spcAft>
              <a:buFont typeface="Arial" panose="020B0604020202020204" pitchFamily="34" charset="0"/>
              <a:buChar char="•"/>
            </a:pPr>
            <a:r>
              <a:rPr lang="es-DO" sz="1600" dirty="0">
                <a:latin typeface="Calibri" panose="020F0502020204030204" pitchFamily="34" charset="0"/>
                <a:ea typeface="Calibri" panose="020F0502020204030204" pitchFamily="34" charset="0"/>
                <a:cs typeface="Calibri" panose="020F0502020204030204" pitchFamily="34" charset="0"/>
              </a:rPr>
              <a:t>Aunque no se dispone de la evaluación final de resultados, que se llevará a cabo en el año 2020, el estudio de línea media y los monitoreos anuales presentan </a:t>
            </a:r>
            <a:r>
              <a:rPr lang="es-DO" sz="1600" b="1" dirty="0">
                <a:latin typeface="Calibri" panose="020F0502020204030204" pitchFamily="34" charset="0"/>
                <a:ea typeface="Calibri" panose="020F0502020204030204" pitchFamily="34" charset="0"/>
                <a:cs typeface="Calibri" panose="020F0502020204030204" pitchFamily="34" charset="0"/>
              </a:rPr>
              <a:t>resultados esperanzadores. </a:t>
            </a:r>
            <a:endParaRPr lang="es-ES" sz="1600" b="1" dirty="0">
              <a:latin typeface="Calibri" panose="020F0502020204030204" pitchFamily="34" charset="0"/>
              <a:ea typeface="Calibri" panose="020F0502020204030204" pitchFamily="34" charset="0"/>
              <a:cs typeface="Calibri" panose="020F0502020204030204" pitchFamily="34" charset="0"/>
            </a:endParaRPr>
          </a:p>
          <a:p>
            <a:pPr marL="285750" indent="-285750" algn="just" fontAlgn="auto">
              <a:spcAft>
                <a:spcPts val="0"/>
              </a:spcAft>
              <a:buFont typeface="Arial" panose="020B0604020202020204" pitchFamily="34" charset="0"/>
              <a:buChar char="•"/>
            </a:pPr>
            <a:r>
              <a:rPr lang="es-ES" sz="1600" dirty="0">
                <a:latin typeface="Calibri" panose="020F0502020204030204" pitchFamily="34" charset="0"/>
                <a:ea typeface="Calibri" panose="020F0502020204030204" pitchFamily="34" charset="0"/>
                <a:cs typeface="Calibri" panose="020F0502020204030204" pitchFamily="34" charset="0"/>
              </a:rPr>
              <a:t>Las lecciones aprendidas hasta el momento:</a:t>
            </a:r>
          </a:p>
          <a:p>
            <a:pPr marL="742950" lvl="1" indent="-285750" algn="just">
              <a:buFont typeface="Arial" panose="020B0604020202020204" pitchFamily="34" charset="0"/>
              <a:buChar char="•"/>
            </a:pPr>
            <a:r>
              <a:rPr lang="es-ES" sz="1600" b="1" dirty="0">
                <a:latin typeface="Calibri" panose="020F0502020204030204" pitchFamily="34" charset="0"/>
                <a:ea typeface="Calibri" panose="020F0502020204030204" pitchFamily="34" charset="0"/>
                <a:cs typeface="Calibri" panose="020F0502020204030204" pitchFamily="34" charset="0"/>
              </a:rPr>
              <a:t>El modelo de formación y acompañamiento docente es importante y beneficioso, pero no suficiente </a:t>
            </a:r>
            <a:r>
              <a:rPr lang="es-ES" sz="1600" dirty="0">
                <a:latin typeface="Calibri" panose="020F0502020204030204" pitchFamily="34" charset="0"/>
                <a:ea typeface="Calibri" panose="020F0502020204030204" pitchFamily="34" charset="0"/>
                <a:cs typeface="Calibri" panose="020F0502020204030204" pitchFamily="34" charset="0"/>
              </a:rPr>
              <a:t>para lograr cambios en la comprensión lectora de los estudiantes. </a:t>
            </a:r>
          </a:p>
          <a:p>
            <a:pPr marL="742950" lvl="1" indent="-285750" algn="just">
              <a:buFont typeface="Arial" panose="020B0604020202020204" pitchFamily="34" charset="0"/>
              <a:buChar char="•"/>
            </a:pPr>
            <a:r>
              <a:rPr lang="es-ES" sz="1600" dirty="0">
                <a:latin typeface="Calibri" panose="020F0502020204030204" pitchFamily="34" charset="0"/>
                <a:ea typeface="Calibri" panose="020F0502020204030204" pitchFamily="34" charset="0"/>
                <a:cs typeface="Calibri" panose="020F0502020204030204" pitchFamily="34" charset="0"/>
              </a:rPr>
              <a:t>Es necesario prestar atención a los recursos de práctica, especialmente en ambientes escolares con grandes deficiencias en las habilidades lectoras. </a:t>
            </a:r>
            <a:r>
              <a:rPr lang="es-ES" sz="1600" b="1" dirty="0">
                <a:latin typeface="Calibri" panose="020F0502020204030204" pitchFamily="34" charset="0"/>
                <a:ea typeface="Calibri" panose="020F0502020204030204" pitchFamily="34" charset="0"/>
                <a:cs typeface="Calibri" panose="020F0502020204030204" pitchFamily="34" charset="0"/>
              </a:rPr>
              <a:t>La colección de libros decodificables de dificultad progresiva mostró ser un recurso indispensable durante el aprendizaje de la lectura en los estudiantes del proyecto</a:t>
            </a:r>
            <a:r>
              <a:rPr lang="es-ES" sz="1600" dirty="0">
                <a:latin typeface="Calibri" panose="020F0502020204030204" pitchFamily="34" charset="0"/>
                <a:ea typeface="Calibri" panose="020F0502020204030204" pitchFamily="34" charset="0"/>
                <a:cs typeface="Calibri" panose="020F0502020204030204" pitchFamily="34" charset="0"/>
              </a:rPr>
              <a:t>”.</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Gráfico 16" descr="Aula">
            <a:extLst>
              <a:ext uri="{FF2B5EF4-FFF2-40B4-BE49-F238E27FC236}">
                <a16:creationId xmlns:a16="http://schemas.microsoft.com/office/drawing/2014/main" id="{5D79B16F-8A0E-43E1-B4FE-3FB0484AF5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7565" y="679867"/>
            <a:ext cx="583037" cy="583037"/>
          </a:xfrm>
          <a:prstGeom prst="rect">
            <a:avLst/>
          </a:prstGeom>
        </p:spPr>
      </p:pic>
    </p:spTree>
    <p:extLst>
      <p:ext uri="{BB962C8B-B14F-4D97-AF65-F5344CB8AC3E}">
        <p14:creationId xmlns:p14="http://schemas.microsoft.com/office/powerpoint/2010/main" val="4061123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B2D26B72-4DA9-4C4C-87DF-613EC84D89C6}"/>
              </a:ext>
            </a:extLst>
          </p:cNvPr>
          <p:cNvGrpSpPr/>
          <p:nvPr/>
        </p:nvGrpSpPr>
        <p:grpSpPr>
          <a:xfrm>
            <a:off x="0" y="0"/>
            <a:ext cx="9144000" cy="741600"/>
            <a:chOff x="0" y="0"/>
            <a:chExt cx="9144000" cy="859844"/>
          </a:xfrm>
        </p:grpSpPr>
        <p:pic>
          <p:nvPicPr>
            <p:cNvPr id="16" name="Picture 1" descr="TOP-01.jpg">
              <a:extLst>
                <a:ext uri="{FF2B5EF4-FFF2-40B4-BE49-F238E27FC236}">
                  <a16:creationId xmlns:a16="http://schemas.microsoft.com/office/drawing/2014/main" id="{629B0ADB-35E1-4DE8-9345-FAAAA4E50E65}"/>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B34FAF4B-B9EC-4348-B2B0-A6DD131A79F3}"/>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pic>
        <p:nvPicPr>
          <p:cNvPr id="11"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12" name="TextBox 12">
            <a:extLst>
              <a:ext uri="{FF2B5EF4-FFF2-40B4-BE49-F238E27FC236}">
                <a16:creationId xmlns:a16="http://schemas.microsoft.com/office/drawing/2014/main" id="{27498A1B-E1AC-4C07-9124-FEC878F413B4}"/>
              </a:ext>
            </a:extLst>
          </p:cNvPr>
          <p:cNvSpPr txBox="1"/>
          <p:nvPr/>
        </p:nvSpPr>
        <p:spPr>
          <a:xfrm>
            <a:off x="1233059" y="374695"/>
            <a:ext cx="3006272"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RESULTADOS DE APRENDIZAJE</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14</a:t>
            </a:fld>
            <a:endParaRPr lang="en-US"/>
          </a:p>
        </p:txBody>
      </p:sp>
      <p:sp>
        <p:nvSpPr>
          <p:cNvPr id="3" name="Rectángulo 2">
            <a:extLst>
              <a:ext uri="{FF2B5EF4-FFF2-40B4-BE49-F238E27FC236}">
                <a16:creationId xmlns:a16="http://schemas.microsoft.com/office/drawing/2014/main" id="{DDBFA31E-F895-40E0-ACF2-931105FA988E}"/>
              </a:ext>
            </a:extLst>
          </p:cNvPr>
          <p:cNvSpPr/>
          <p:nvPr/>
        </p:nvSpPr>
        <p:spPr>
          <a:xfrm>
            <a:off x="700980" y="986300"/>
            <a:ext cx="8070880" cy="369332"/>
          </a:xfrm>
          <a:prstGeom prst="rect">
            <a:avLst/>
          </a:prstGeom>
          <a:solidFill>
            <a:srgbClr val="F79646"/>
          </a:solidFill>
        </p:spPr>
        <p:txBody>
          <a:bodyPr wrap="square">
            <a:spAutoFit/>
          </a:bodyPr>
          <a:lstStyle/>
          <a:p>
            <a:r>
              <a:rPr lang="es-ES" b="1" dirty="0">
                <a:solidFill>
                  <a:schemeClr val="bg1"/>
                </a:solidFill>
              </a:rPr>
              <a:t>Libros de Texto para estudiantes en República Dominicana</a:t>
            </a:r>
            <a:endParaRPr lang="es-DO" b="1" dirty="0">
              <a:solidFill>
                <a:schemeClr val="bg1"/>
              </a:solidFill>
            </a:endParaRPr>
          </a:p>
        </p:txBody>
      </p:sp>
      <p:sp>
        <p:nvSpPr>
          <p:cNvPr id="4" name="Rectángulo 3">
            <a:extLst>
              <a:ext uri="{FF2B5EF4-FFF2-40B4-BE49-F238E27FC236}">
                <a16:creationId xmlns:a16="http://schemas.microsoft.com/office/drawing/2014/main" id="{EAE5730F-C20B-4AEC-B334-027166F3C6FB}"/>
              </a:ext>
            </a:extLst>
          </p:cNvPr>
          <p:cNvSpPr/>
          <p:nvPr/>
        </p:nvSpPr>
        <p:spPr>
          <a:xfrm>
            <a:off x="700980" y="1381439"/>
            <a:ext cx="8070880" cy="2585323"/>
          </a:xfrm>
          <a:prstGeom prst="rect">
            <a:avLst/>
          </a:prstGeom>
        </p:spPr>
        <p:txBody>
          <a:bodyPr wrap="square">
            <a:spAutoFit/>
          </a:bodyPr>
          <a:lstStyle/>
          <a:p>
            <a:pPr marL="285750" indent="-285750" fontAlgn="auto">
              <a:buFont typeface="Arial" panose="020B0604020202020204" pitchFamily="34" charset="0"/>
              <a:buChar char="•"/>
            </a:pPr>
            <a:r>
              <a:rPr lang="es-ES" dirty="0"/>
              <a:t> En abril de 2018 el MINERD inició el proceso para aprobar y contratar los libros de texto de los niveles Inicial y Primario, </a:t>
            </a:r>
          </a:p>
          <a:p>
            <a:pPr marL="285750" indent="-285750" fontAlgn="auto">
              <a:buFont typeface="Arial" panose="020B0604020202020204" pitchFamily="34" charset="0"/>
              <a:buChar char="•"/>
            </a:pPr>
            <a:r>
              <a:rPr lang="es-ES" dirty="0"/>
              <a:t>A finales del 2018, la Dirección de Currículo reporta que han sido evaluados 377 libros de texto en el marco del “Proceso de Propuestas de Libros de Texto para el Nivel Inicial y Nivel Primario”</a:t>
            </a:r>
          </a:p>
          <a:p>
            <a:pPr marL="285750" indent="-285750" fontAlgn="auto">
              <a:buFont typeface="Arial" panose="020B0604020202020204" pitchFamily="34" charset="0"/>
              <a:buChar char="•"/>
            </a:pPr>
            <a:r>
              <a:rPr lang="es-ES" dirty="0"/>
              <a:t>La adquisición de los libros, sin embargo, no se había llevado a cabo al final del primer semestre de 2019.</a:t>
            </a:r>
          </a:p>
          <a:p>
            <a:pPr marL="285750" indent="-285750" fontAlgn="auto">
              <a:buFont typeface="Arial" panose="020B0604020202020204" pitchFamily="34" charset="0"/>
              <a:buChar char="•"/>
            </a:pPr>
            <a:r>
              <a:rPr lang="es-ES" dirty="0"/>
              <a:t>Quinto año consecutivo sin libros de texto actualizados desde que se aprobó el nuevo currículo validado del Nivel Primario en el año 2015-2016.</a:t>
            </a:r>
            <a:endParaRPr lang="es-DO" dirty="0"/>
          </a:p>
        </p:txBody>
      </p:sp>
    </p:spTree>
    <p:extLst>
      <p:ext uri="{BB962C8B-B14F-4D97-AF65-F5344CB8AC3E}">
        <p14:creationId xmlns:p14="http://schemas.microsoft.com/office/powerpoint/2010/main" val="863444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1A2AB026-26ED-4B5A-8497-C2AF06EA31E6}"/>
              </a:ext>
            </a:extLst>
          </p:cNvPr>
          <p:cNvSpPr txBox="1"/>
          <p:nvPr/>
        </p:nvSpPr>
        <p:spPr>
          <a:xfrm>
            <a:off x="1539053" y="2487341"/>
            <a:ext cx="6530804" cy="1097736"/>
          </a:xfrm>
          <a:prstGeom prst="rect">
            <a:avLst/>
          </a:prstGeom>
          <a:noFill/>
        </p:spPr>
        <p:txBody>
          <a:bodyPr wrap="none" rtlCol="0">
            <a:spAutoFit/>
          </a:bodyPr>
          <a:lstStyle/>
          <a:p>
            <a:pPr>
              <a:lnSpc>
                <a:spcPct val="80000"/>
              </a:lnSpc>
            </a:pPr>
            <a:r>
              <a:rPr lang="es-ES" sz="4000" b="1" dirty="0">
                <a:solidFill>
                  <a:srgbClr val="17375E"/>
                </a:solidFill>
                <a:latin typeface="Arial Black" panose="020B0A04020102020204" pitchFamily="34" charset="0"/>
                <a:cs typeface="Gill Sans"/>
              </a:rPr>
              <a:t>PRIMERA INFANCIA</a:t>
            </a:r>
          </a:p>
          <a:p>
            <a:pPr>
              <a:lnSpc>
                <a:spcPct val="80000"/>
              </a:lnSpc>
            </a:pPr>
            <a:r>
              <a:rPr lang="es-ES" sz="4000" b="1" dirty="0">
                <a:solidFill>
                  <a:srgbClr val="17375E"/>
                </a:solidFill>
                <a:latin typeface="Arial Black" panose="020B0A04020102020204" pitchFamily="34" charset="0"/>
                <a:cs typeface="Gill Sans"/>
              </a:rPr>
              <a:t>Y EDUCACIÓN INICIAL</a:t>
            </a:r>
            <a:endParaRPr lang="en-US" sz="4000" b="1" dirty="0">
              <a:solidFill>
                <a:srgbClr val="17375E"/>
              </a:solidFill>
              <a:latin typeface="Arial Black" panose="020B0A04020102020204" pitchFamily="34" charset="0"/>
              <a:cs typeface="Gill Sans"/>
            </a:endParaRPr>
          </a:p>
        </p:txBody>
      </p:sp>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pic>
        <p:nvPicPr>
          <p:cNvPr id="2" name="Picture 1" descr="Screen Shot 2019-04-24 at 3.01.30 PM.png"/>
          <p:cNvPicPr>
            <a:picLocks noChangeAspect="1"/>
          </p:cNvPicPr>
          <p:nvPr/>
        </p:nvPicPr>
        <p:blipFill rotWithShape="1">
          <a:blip r:embed="rId3">
            <a:extLst>
              <a:ext uri="{28A0092B-C50C-407E-A947-70E740481C1C}">
                <a14:useLocalDpi xmlns:a14="http://schemas.microsoft.com/office/drawing/2010/main" val="0"/>
              </a:ext>
            </a:extLst>
          </a:blip>
          <a:srcRect l="3666" r="-1"/>
          <a:stretch/>
        </p:blipFill>
        <p:spPr>
          <a:xfrm>
            <a:off x="14948" y="695854"/>
            <a:ext cx="1604820" cy="3173568"/>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15</a:t>
            </a:fld>
            <a:endParaRPr lang="en-US"/>
          </a:p>
        </p:txBody>
      </p:sp>
    </p:spTree>
    <p:extLst>
      <p:ext uri="{BB962C8B-B14F-4D97-AF65-F5344CB8AC3E}">
        <p14:creationId xmlns:p14="http://schemas.microsoft.com/office/powerpoint/2010/main" val="2869726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2.jpg"/>
          <p:cNvPicPr>
            <a:picLocks noChangeAspect="1"/>
          </p:cNvPicPr>
          <p:nvPr/>
        </p:nvPicPr>
        <p:blipFill rotWithShape="1">
          <a:blip r:embed="rId2">
            <a:extLst>
              <a:ext uri="{28A0092B-C50C-407E-A947-70E740481C1C}">
                <a14:useLocalDpi xmlns:a14="http://schemas.microsoft.com/office/drawing/2010/main" val="0"/>
              </a:ext>
            </a:extLst>
          </a:blip>
          <a:srcRect b="78472"/>
          <a:stretch/>
        </p:blipFill>
        <p:spPr>
          <a:xfrm>
            <a:off x="15307" y="-1"/>
            <a:ext cx="9144000" cy="677419"/>
          </a:xfrm>
          <a:prstGeom prst="rect">
            <a:avLst/>
          </a:prstGeom>
        </p:spPr>
      </p:pic>
      <p:graphicFrame>
        <p:nvGraphicFramePr>
          <p:cNvPr id="13" name="Google Shape;246;p26"/>
          <p:cNvGraphicFramePr/>
          <p:nvPr>
            <p:extLst>
              <p:ext uri="{D42A27DB-BD31-4B8C-83A1-F6EECF244321}">
                <p14:modId xmlns:p14="http://schemas.microsoft.com/office/powerpoint/2010/main" val="4145541867"/>
              </p:ext>
            </p:extLst>
          </p:nvPr>
        </p:nvGraphicFramePr>
        <p:xfrm>
          <a:off x="572877" y="1013883"/>
          <a:ext cx="8071393" cy="2034859"/>
        </p:xfrm>
        <a:graphic>
          <a:graphicData uri="http://schemas.openxmlformats.org/drawingml/2006/table">
            <a:tbl>
              <a:tblPr firstRow="1" firstCol="1" bandRow="1">
                <a:tableStyleId>{69012ECD-51FC-41F1-AA8D-1B2483CD663E}</a:tableStyleId>
              </a:tblPr>
              <a:tblGrid>
                <a:gridCol w="3426483">
                  <a:extLst>
                    <a:ext uri="{9D8B030D-6E8A-4147-A177-3AD203B41FA5}">
                      <a16:colId xmlns:a16="http://schemas.microsoft.com/office/drawing/2014/main" val="20000"/>
                    </a:ext>
                  </a:extLst>
                </a:gridCol>
                <a:gridCol w="1210324">
                  <a:extLst>
                    <a:ext uri="{9D8B030D-6E8A-4147-A177-3AD203B41FA5}">
                      <a16:colId xmlns:a16="http://schemas.microsoft.com/office/drawing/2014/main" val="20001"/>
                    </a:ext>
                  </a:extLst>
                </a:gridCol>
                <a:gridCol w="1249159">
                  <a:extLst>
                    <a:ext uri="{9D8B030D-6E8A-4147-A177-3AD203B41FA5}">
                      <a16:colId xmlns:a16="http://schemas.microsoft.com/office/drawing/2014/main" val="20002"/>
                    </a:ext>
                  </a:extLst>
                </a:gridCol>
                <a:gridCol w="2185427">
                  <a:extLst>
                    <a:ext uri="{9D8B030D-6E8A-4147-A177-3AD203B41FA5}">
                      <a16:colId xmlns:a16="http://schemas.microsoft.com/office/drawing/2014/main" val="20003"/>
                    </a:ext>
                  </a:extLst>
                </a:gridCol>
              </a:tblGrid>
              <a:tr h="212550">
                <a:tc rowSpan="2">
                  <a:txBody>
                    <a:bodyPr/>
                    <a:lstStyle/>
                    <a:p>
                      <a:pPr marL="0" marR="0" lvl="0" indent="0" algn="ctr" rtl="0">
                        <a:spcBef>
                          <a:spcPts val="0"/>
                        </a:spcBef>
                        <a:spcAft>
                          <a:spcPts val="0"/>
                        </a:spcAft>
                        <a:buNone/>
                      </a:pPr>
                      <a:r>
                        <a:rPr lang="es-DO" sz="1400" u="none" strike="noStrike" cap="none" dirty="0">
                          <a:latin typeface="+mn-lt"/>
                        </a:rPr>
                        <a:t>Modalidad</a:t>
                      </a:r>
                      <a:endParaRPr sz="1400" u="none" strike="noStrike" cap="none" dirty="0">
                        <a:solidFill>
                          <a:schemeClr val="lt1"/>
                        </a:solidFill>
                        <a:latin typeface="+mn-lt"/>
                        <a:ea typeface="Calibri"/>
                        <a:cs typeface="Calibri"/>
                        <a:sym typeface="Calibri"/>
                      </a:endParaRPr>
                    </a:p>
                  </a:txBody>
                  <a:tcPr marL="68575" marR="6857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lvl="0" indent="0" algn="ctr" rtl="0">
                        <a:spcBef>
                          <a:spcPts val="0"/>
                        </a:spcBef>
                        <a:spcAft>
                          <a:spcPts val="0"/>
                        </a:spcAft>
                        <a:buNone/>
                      </a:pPr>
                      <a:r>
                        <a:rPr lang="es-DO" sz="1400" u="none" strike="noStrike" cap="none" dirty="0">
                          <a:latin typeface="+mn-lt"/>
                        </a:rPr>
                        <a:t>Centros</a:t>
                      </a:r>
                      <a:endParaRPr sz="1400" u="none" strike="noStrike" cap="none" dirty="0">
                        <a:solidFill>
                          <a:schemeClr val="lt1"/>
                        </a:solidFill>
                        <a:latin typeface="+mn-lt"/>
                        <a:ea typeface="Calibri"/>
                        <a:cs typeface="Calibri"/>
                        <a:sym typeface="Calibri"/>
                      </a:endParaRPr>
                    </a:p>
                  </a:txBody>
                  <a:tcPr marL="68575" marR="6857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a:p>
                  </a:txBody>
                  <a:tcPr/>
                </a:tc>
                <a:tc rowSpan="2">
                  <a:txBody>
                    <a:bodyPr/>
                    <a:lstStyle/>
                    <a:p>
                      <a:pPr marL="0" marR="0" lvl="0" indent="0" algn="ctr" rtl="0">
                        <a:spcBef>
                          <a:spcPts val="0"/>
                        </a:spcBef>
                        <a:spcAft>
                          <a:spcPts val="0"/>
                        </a:spcAft>
                        <a:buNone/>
                      </a:pPr>
                      <a:r>
                        <a:rPr lang="es-DO" sz="1400" u="none" strike="noStrike" cap="none" dirty="0">
                          <a:latin typeface="+mn-lt"/>
                        </a:rPr>
                        <a:t>Niños/as atendidos</a:t>
                      </a:r>
                      <a:endParaRPr sz="1400" b="1" u="none" strike="noStrike" cap="none" dirty="0">
                        <a:solidFill>
                          <a:schemeClr val="lt1"/>
                        </a:solidFill>
                        <a:latin typeface="+mn-lt"/>
                        <a:ea typeface="Calibri"/>
                        <a:cs typeface="Calibri"/>
                        <a:sym typeface="Calibri"/>
                      </a:endParaRPr>
                    </a:p>
                  </a:txBody>
                  <a:tcPr marL="68575" marR="6857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21775">
                <a:tc vMerge="1">
                  <a:txBody>
                    <a:bodyPr/>
                    <a:lstStyle/>
                    <a:p>
                      <a:endParaRPr lang="en-US"/>
                    </a:p>
                  </a:txBody>
                  <a:tcPr/>
                </a:tc>
                <a:tc>
                  <a:txBody>
                    <a:bodyPr/>
                    <a:lstStyle/>
                    <a:p>
                      <a:pPr marL="0" marR="0" lvl="0" indent="0" algn="ctr" rtl="0">
                        <a:spcBef>
                          <a:spcPts val="0"/>
                        </a:spcBef>
                        <a:spcAft>
                          <a:spcPts val="0"/>
                        </a:spcAft>
                        <a:buNone/>
                      </a:pPr>
                      <a:r>
                        <a:rPr lang="es-DO" sz="1400" b="1" u="none" strike="noStrike" cap="none" dirty="0">
                          <a:solidFill>
                            <a:schemeClr val="bg1"/>
                          </a:solidFill>
                          <a:latin typeface="+mn-lt"/>
                        </a:rPr>
                        <a:t>Abiertos en el semestre</a:t>
                      </a:r>
                      <a:endParaRPr sz="1400" b="1" u="none" strike="noStrike" cap="none" dirty="0">
                        <a:solidFill>
                          <a:schemeClr val="bg1"/>
                        </a:solidFill>
                        <a:latin typeface="+mn-lt"/>
                        <a:ea typeface="Calibri"/>
                        <a:cs typeface="Calibri"/>
                        <a:sym typeface="Calibri"/>
                      </a:endParaRPr>
                    </a:p>
                  </a:txBody>
                  <a:tcPr marL="68575" marR="6857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rtl="0">
                        <a:spcBef>
                          <a:spcPts val="0"/>
                        </a:spcBef>
                        <a:spcAft>
                          <a:spcPts val="0"/>
                        </a:spcAft>
                        <a:buNone/>
                      </a:pPr>
                      <a:r>
                        <a:rPr lang="es-DO" sz="1400" b="1" u="none" strike="noStrike" cap="none" dirty="0">
                          <a:solidFill>
                            <a:schemeClr val="bg1"/>
                          </a:solidFill>
                          <a:latin typeface="+mn-lt"/>
                        </a:rPr>
                        <a:t>Total</a:t>
                      </a:r>
                      <a:endParaRPr sz="1400" b="1" u="none" strike="noStrike" cap="none" dirty="0">
                        <a:solidFill>
                          <a:schemeClr val="bg1"/>
                        </a:solidFill>
                        <a:latin typeface="+mn-lt"/>
                        <a:ea typeface="Calibri"/>
                        <a:cs typeface="Calibri"/>
                        <a:sym typeface="Calibri"/>
                      </a:endParaRPr>
                    </a:p>
                  </a:txBody>
                  <a:tcPr marL="68575" marR="6857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vMerge="1">
                  <a:txBody>
                    <a:bodyPr/>
                    <a:lstStyle/>
                    <a:p>
                      <a:endParaRPr lang="en-US"/>
                    </a:p>
                  </a:txBody>
                  <a:tcPr/>
                </a:tc>
                <a:extLst>
                  <a:ext uri="{0D108BD9-81ED-4DB2-BD59-A6C34878D82A}">
                    <a16:rowId xmlns:a16="http://schemas.microsoft.com/office/drawing/2014/main" val="10001"/>
                  </a:ext>
                </a:extLst>
              </a:tr>
              <a:tr h="207327">
                <a:tc>
                  <a:txBody>
                    <a:bodyPr/>
                    <a:lstStyle/>
                    <a:p>
                      <a:pPr marL="0" marR="0" lvl="0" indent="0" algn="ctr" rtl="0">
                        <a:spcBef>
                          <a:spcPts val="0"/>
                        </a:spcBef>
                        <a:spcAft>
                          <a:spcPts val="0"/>
                        </a:spcAft>
                        <a:buNone/>
                      </a:pPr>
                      <a:r>
                        <a:rPr lang="es-DO" sz="1400" u="none" strike="noStrike" cap="none" dirty="0">
                          <a:latin typeface="+mn-lt"/>
                        </a:rPr>
                        <a:t>CAIPI</a:t>
                      </a:r>
                      <a:endParaRPr sz="1400" b="0" u="none" strike="noStrike" cap="none" dirty="0">
                        <a:latin typeface="+mn-lt"/>
                        <a:ea typeface="Calibri"/>
                        <a:cs typeface="Calibri"/>
                        <a:sym typeface="Calibri"/>
                      </a:endParaRPr>
                    </a:p>
                  </a:txBody>
                  <a:tcPr marL="68575" marR="68575" marT="0" marB="0" anchor="ctr">
                    <a:lnT w="12700" cap="flat" cmpd="sng" algn="ctr">
                      <a:solidFill>
                        <a:schemeClr val="bg1"/>
                      </a:solidFill>
                      <a:prstDash val="solid"/>
                      <a:round/>
                      <a:headEnd type="none" w="med" len="med"/>
                      <a:tailEnd type="none" w="med" len="med"/>
                    </a:lnT>
                  </a:tcPr>
                </a:tc>
                <a:tc>
                  <a:txBody>
                    <a:bodyPr/>
                    <a:lstStyle/>
                    <a:p>
                      <a:pPr algn="ctr" fontAlgn="auto">
                        <a:spcAft>
                          <a:spcPts val="0"/>
                        </a:spcAft>
                      </a:pPr>
                      <a:r>
                        <a:rPr lang="es-ES" sz="1400">
                          <a:effectLst/>
                          <a:latin typeface="+mn-lt"/>
                          <a:ea typeface="Calibri" panose="020F0502020204030204" pitchFamily="34" charset="0"/>
                          <a:cs typeface="Calibri" panose="020F0502020204030204" pitchFamily="34" charset="0"/>
                        </a:rPr>
                        <a:t>4</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ctr" fontAlgn="auto">
                        <a:spcAft>
                          <a:spcPts val="0"/>
                        </a:spcAft>
                      </a:pPr>
                      <a:r>
                        <a:rPr lang="es-ES" sz="1400">
                          <a:effectLst/>
                          <a:latin typeface="+mn-lt"/>
                          <a:ea typeface="Calibri" panose="020F0502020204030204" pitchFamily="34" charset="0"/>
                          <a:cs typeface="Calibri" panose="020F0502020204030204" pitchFamily="34" charset="0"/>
                        </a:rPr>
                        <a:t>63</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ctr" fontAlgn="auto">
                        <a:spcAft>
                          <a:spcPts val="0"/>
                        </a:spcAft>
                      </a:pPr>
                      <a:r>
                        <a:rPr lang="es-DO" sz="1400">
                          <a:effectLst/>
                          <a:latin typeface="+mn-lt"/>
                          <a:ea typeface="Calibri" panose="020F0502020204030204" pitchFamily="34" charset="0"/>
                          <a:cs typeface="Calibri" panose="020F0502020204030204" pitchFamily="34" charset="0"/>
                        </a:rPr>
                        <a:t>14,238</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38131">
                <a:tc>
                  <a:txBody>
                    <a:bodyPr/>
                    <a:lstStyle/>
                    <a:p>
                      <a:pPr marL="0" marR="0" lvl="0" indent="0" algn="ctr" rtl="0">
                        <a:spcBef>
                          <a:spcPts val="0"/>
                        </a:spcBef>
                        <a:spcAft>
                          <a:spcPts val="0"/>
                        </a:spcAft>
                        <a:buNone/>
                      </a:pPr>
                      <a:r>
                        <a:rPr lang="es-DO" sz="1400" dirty="0">
                          <a:latin typeface="+mn-lt"/>
                        </a:rPr>
                        <a:t>Antiguos </a:t>
                      </a:r>
                      <a:r>
                        <a:rPr lang="es-DO" sz="1400" u="none" strike="noStrike" cap="none" dirty="0">
                          <a:latin typeface="+mn-lt"/>
                        </a:rPr>
                        <a:t>CIANI</a:t>
                      </a:r>
                      <a:endParaRPr sz="1400" b="0" u="none" strike="noStrike" cap="none" dirty="0">
                        <a:latin typeface="+mn-lt"/>
                        <a:ea typeface="Calibri"/>
                        <a:cs typeface="Calibri"/>
                        <a:sym typeface="Calibri"/>
                      </a:endParaRPr>
                    </a:p>
                  </a:txBody>
                  <a:tcPr marL="68575" marR="68575" marT="0" marB="0" anchor="ctr"/>
                </a:tc>
                <a:tc>
                  <a:txBody>
                    <a:bodyPr/>
                    <a:lstStyle/>
                    <a:p>
                      <a:pPr algn="ctr">
                        <a:spcAft>
                          <a:spcPts val="0"/>
                        </a:spcAft>
                      </a:pPr>
                      <a:r>
                        <a:rPr lang="es-DO" sz="1400">
                          <a:effectLst/>
                          <a:latin typeface="+mn-lt"/>
                          <a:ea typeface="Calibri" panose="020F0502020204030204" pitchFamily="34" charset="0"/>
                          <a:cs typeface="Calibri" panose="020F0502020204030204" pitchFamily="34" charset="0"/>
                        </a:rPr>
                        <a:t> </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DO" sz="1400">
                          <a:effectLst/>
                          <a:latin typeface="+mn-lt"/>
                          <a:ea typeface="Calibri" panose="020F0502020204030204" pitchFamily="34" charset="0"/>
                          <a:cs typeface="Calibri" panose="020F0502020204030204" pitchFamily="34" charset="0"/>
                        </a:rPr>
                        <a:t>51</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DO" sz="1400">
                          <a:effectLst/>
                          <a:latin typeface="+mn-lt"/>
                          <a:ea typeface="Calibri" panose="020F0502020204030204" pitchFamily="34" charset="0"/>
                          <a:cs typeface="Calibri" panose="020F0502020204030204" pitchFamily="34" charset="0"/>
                        </a:rPr>
                        <a:t>7,617</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43316">
                <a:tc>
                  <a:txBody>
                    <a:bodyPr/>
                    <a:lstStyle/>
                    <a:p>
                      <a:pPr marL="0" marR="0" lvl="0" indent="0" algn="ctr" rtl="0">
                        <a:spcBef>
                          <a:spcPts val="0"/>
                        </a:spcBef>
                        <a:spcAft>
                          <a:spcPts val="0"/>
                        </a:spcAft>
                        <a:buNone/>
                      </a:pPr>
                      <a:r>
                        <a:rPr lang="es-DO" sz="1400" u="none" strike="noStrike" cap="none" dirty="0">
                          <a:latin typeface="+mn-lt"/>
                        </a:rPr>
                        <a:t>CAFI-Gestión Directa</a:t>
                      </a:r>
                      <a:endParaRPr sz="1400" b="0" u="none" strike="noStrike" cap="none" dirty="0">
                        <a:latin typeface="+mn-lt"/>
                        <a:ea typeface="Calibri"/>
                        <a:cs typeface="Calibri"/>
                        <a:sym typeface="Calibri"/>
                      </a:endParaRPr>
                    </a:p>
                  </a:txBody>
                  <a:tcPr marL="68575" marR="68575" marT="0" marB="0" anchor="ctr"/>
                </a:tc>
                <a:tc>
                  <a:txBody>
                    <a:bodyPr/>
                    <a:lstStyle/>
                    <a:p>
                      <a:pPr algn="ctr" fontAlgn="auto">
                        <a:spcAft>
                          <a:spcPts val="0"/>
                        </a:spcAft>
                      </a:pPr>
                      <a:r>
                        <a:rPr lang="es-DO" sz="1400">
                          <a:effectLst/>
                          <a:latin typeface="+mn-lt"/>
                          <a:ea typeface="Calibri" panose="020F0502020204030204" pitchFamily="34" charset="0"/>
                          <a:cs typeface="Calibri" panose="020F0502020204030204" pitchFamily="34" charset="0"/>
                        </a:rPr>
                        <a:t>11</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auto">
                        <a:spcAft>
                          <a:spcPts val="0"/>
                        </a:spcAft>
                      </a:pPr>
                      <a:r>
                        <a:rPr lang="es-ES" sz="1400">
                          <a:solidFill>
                            <a:srgbClr val="000000"/>
                          </a:solidFill>
                          <a:effectLst/>
                          <a:latin typeface="+mn-lt"/>
                          <a:ea typeface="Calibri" panose="020F0502020204030204" pitchFamily="34" charset="0"/>
                          <a:cs typeface="Calibri" panose="020F0502020204030204" pitchFamily="34" charset="0"/>
                        </a:rPr>
                        <a:t>376</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auto">
                        <a:spcAft>
                          <a:spcPts val="0"/>
                        </a:spcAft>
                      </a:pPr>
                      <a:r>
                        <a:rPr lang="es-DO" sz="1400">
                          <a:effectLst/>
                          <a:latin typeface="+mn-lt"/>
                          <a:ea typeface="Calibri" panose="020F0502020204030204" pitchFamily="34" charset="0"/>
                          <a:cs typeface="Calibri" panose="020F0502020204030204" pitchFamily="34" charset="0"/>
                        </a:rPr>
                        <a:t>138,368</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242371">
                <a:tc>
                  <a:txBody>
                    <a:bodyPr/>
                    <a:lstStyle/>
                    <a:p>
                      <a:pPr marL="0" marR="0" lvl="0" indent="0" algn="ctr" rtl="0">
                        <a:spcBef>
                          <a:spcPts val="0"/>
                        </a:spcBef>
                        <a:spcAft>
                          <a:spcPts val="0"/>
                        </a:spcAft>
                        <a:buNone/>
                      </a:pPr>
                      <a:r>
                        <a:rPr lang="es-DO" sz="1400" u="none" strike="noStrike" cap="none" dirty="0">
                          <a:latin typeface="+mn-lt"/>
                        </a:rPr>
                        <a:t>CAFI-Cogestión</a:t>
                      </a:r>
                      <a:endParaRPr sz="1400" b="0" u="none" strike="noStrike" cap="none" dirty="0">
                        <a:latin typeface="+mn-lt"/>
                        <a:ea typeface="Calibri"/>
                        <a:cs typeface="Calibri"/>
                        <a:sym typeface="Calibri"/>
                      </a:endParaRPr>
                    </a:p>
                  </a:txBody>
                  <a:tcPr marL="68575" marR="68575" marT="0" marB="0" anchor="ctr"/>
                </a:tc>
                <a:tc>
                  <a:txBody>
                    <a:bodyPr/>
                    <a:lstStyle/>
                    <a:p>
                      <a:pPr algn="ctr" fontAlgn="auto">
                        <a:spcAft>
                          <a:spcPts val="0"/>
                        </a:spcAft>
                      </a:pPr>
                      <a:r>
                        <a:rPr lang="es-DO" sz="1400" dirty="0">
                          <a:effectLst/>
                          <a:latin typeface="+mn-lt"/>
                          <a:ea typeface="Calibri" panose="020F0502020204030204" pitchFamily="34" charset="0"/>
                          <a:cs typeface="Calibri" panose="020F0502020204030204" pitchFamily="34" charset="0"/>
                        </a:rPr>
                        <a:t> -2</a:t>
                      </a:r>
                      <a:endParaRPr lang="es-DO"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auto">
                        <a:spcAft>
                          <a:spcPts val="0"/>
                        </a:spcAft>
                      </a:pPr>
                      <a:r>
                        <a:rPr lang="es-ES" sz="1400">
                          <a:solidFill>
                            <a:srgbClr val="000000"/>
                          </a:solidFill>
                          <a:effectLst/>
                          <a:latin typeface="+mn-lt"/>
                          <a:ea typeface="Calibri" panose="020F0502020204030204" pitchFamily="34" charset="0"/>
                          <a:cs typeface="Calibri" panose="020F0502020204030204" pitchFamily="34" charset="0"/>
                        </a:rPr>
                        <a:t>42</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auto">
                        <a:spcAft>
                          <a:spcPts val="0"/>
                        </a:spcAft>
                      </a:pPr>
                      <a:r>
                        <a:rPr lang="es-DO" sz="1400" dirty="0">
                          <a:effectLst/>
                          <a:latin typeface="+mn-lt"/>
                          <a:ea typeface="Calibri" panose="020F0502020204030204" pitchFamily="34" charset="0"/>
                          <a:cs typeface="Calibri" panose="020F0502020204030204" pitchFamily="34" charset="0"/>
                        </a:rPr>
                        <a:t>15,456</a:t>
                      </a:r>
                      <a:endParaRPr lang="es-D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269012">
                <a:tc>
                  <a:txBody>
                    <a:bodyPr/>
                    <a:lstStyle/>
                    <a:p>
                      <a:pPr marL="0" marR="0" lvl="0" indent="0" algn="ctr" rtl="0">
                        <a:spcBef>
                          <a:spcPts val="0"/>
                        </a:spcBef>
                        <a:spcAft>
                          <a:spcPts val="0"/>
                        </a:spcAft>
                        <a:buNone/>
                      </a:pPr>
                      <a:r>
                        <a:rPr lang="es-DO" sz="1400" u="none" strike="noStrike" cap="none" dirty="0">
                          <a:latin typeface="+mn-lt"/>
                        </a:rPr>
                        <a:t>Experiencias Existentes</a:t>
                      </a:r>
                      <a:endParaRPr sz="1400" b="0" u="none" strike="noStrike" cap="none" dirty="0">
                        <a:latin typeface="+mn-lt"/>
                        <a:ea typeface="Calibri"/>
                        <a:cs typeface="Calibri"/>
                        <a:sym typeface="Calibri"/>
                      </a:endParaRPr>
                    </a:p>
                  </a:txBody>
                  <a:tcPr marL="68575" marR="68575" marT="0" marB="0" anchor="ctr"/>
                </a:tc>
                <a:tc>
                  <a:txBody>
                    <a:bodyPr/>
                    <a:lstStyle/>
                    <a:p>
                      <a:pPr algn="ctr" fontAlgn="auto">
                        <a:spcAft>
                          <a:spcPts val="0"/>
                        </a:spcAft>
                      </a:pPr>
                      <a:r>
                        <a:rPr lang="es-ES" sz="1400" dirty="0">
                          <a:effectLst/>
                          <a:latin typeface="+mn-lt"/>
                          <a:ea typeface="Calibri" panose="020F0502020204030204" pitchFamily="34" charset="0"/>
                          <a:cs typeface="Calibri" panose="020F0502020204030204" pitchFamily="34" charset="0"/>
                        </a:rPr>
                        <a:t>3</a:t>
                      </a:r>
                      <a:endParaRPr lang="es-DO"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auto">
                        <a:spcAft>
                          <a:spcPts val="0"/>
                        </a:spcAft>
                      </a:pPr>
                      <a:r>
                        <a:rPr lang="es-ES" sz="1400">
                          <a:effectLst/>
                          <a:latin typeface="+mn-lt"/>
                          <a:ea typeface="Calibri" panose="020F0502020204030204" pitchFamily="34" charset="0"/>
                          <a:cs typeface="Calibri" panose="020F0502020204030204" pitchFamily="34" charset="0"/>
                        </a:rPr>
                        <a:t>93</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auto">
                        <a:spcAft>
                          <a:spcPts val="0"/>
                        </a:spcAft>
                      </a:pPr>
                      <a:r>
                        <a:rPr lang="es-ES" sz="1400">
                          <a:effectLst/>
                          <a:latin typeface="+mn-lt"/>
                          <a:ea typeface="Calibri" panose="020F0502020204030204" pitchFamily="34" charset="0"/>
                          <a:cs typeface="Calibri" panose="020F0502020204030204" pitchFamily="34" charset="0"/>
                        </a:rPr>
                        <a:t>15,426</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190625">
                <a:tc>
                  <a:txBody>
                    <a:bodyPr/>
                    <a:lstStyle/>
                    <a:p>
                      <a:pPr marL="0" marR="0" lvl="0" indent="0" algn="ctr" rtl="0">
                        <a:spcBef>
                          <a:spcPts val="0"/>
                        </a:spcBef>
                        <a:spcAft>
                          <a:spcPts val="0"/>
                        </a:spcAft>
                        <a:buNone/>
                      </a:pPr>
                      <a:r>
                        <a:rPr lang="es-DO" sz="1400" u="none" strike="noStrike" cap="none" dirty="0">
                          <a:latin typeface="+mn-lt"/>
                        </a:rPr>
                        <a:t>Total</a:t>
                      </a:r>
                      <a:endParaRPr sz="1400" b="1" u="none" strike="noStrike" cap="none" dirty="0">
                        <a:latin typeface="+mn-lt"/>
                        <a:ea typeface="Calibri"/>
                        <a:cs typeface="Calibri"/>
                        <a:sym typeface="Calibri"/>
                      </a:endParaRPr>
                    </a:p>
                  </a:txBody>
                  <a:tcPr marL="68575" marR="68575" marT="0" marB="0" anchor="ctr"/>
                </a:tc>
                <a:tc>
                  <a:txBody>
                    <a:bodyPr/>
                    <a:lstStyle/>
                    <a:p>
                      <a:pPr algn="ctr" fontAlgn="auto">
                        <a:spcAft>
                          <a:spcPts val="0"/>
                        </a:spcAft>
                      </a:pPr>
                      <a:r>
                        <a:rPr lang="es-ES" sz="1400" b="1" i="1" dirty="0">
                          <a:effectLst/>
                          <a:latin typeface="+mn-lt"/>
                          <a:ea typeface="Calibri" panose="020F0502020204030204" pitchFamily="34" charset="0"/>
                          <a:cs typeface="Calibri" panose="020F0502020204030204" pitchFamily="34" charset="0"/>
                        </a:rPr>
                        <a:t>16</a:t>
                      </a:r>
                      <a:endParaRPr lang="es-DO"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auto">
                        <a:spcAft>
                          <a:spcPts val="0"/>
                        </a:spcAft>
                      </a:pPr>
                      <a:r>
                        <a:rPr lang="es-ES" sz="1400" b="1" i="1">
                          <a:effectLst/>
                          <a:latin typeface="+mn-lt"/>
                          <a:ea typeface="Calibri" panose="020F0502020204030204" pitchFamily="34" charset="0"/>
                          <a:cs typeface="Calibri" panose="020F0502020204030204" pitchFamily="34" charset="0"/>
                        </a:rPr>
                        <a:t>625</a:t>
                      </a:r>
                      <a:endParaRPr lang="es-DO"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auto">
                        <a:spcAft>
                          <a:spcPts val="0"/>
                        </a:spcAft>
                      </a:pPr>
                      <a:r>
                        <a:rPr lang="es-ES" sz="1400" b="1" i="1" dirty="0">
                          <a:effectLst/>
                          <a:latin typeface="+mn-lt"/>
                          <a:ea typeface="Calibri" panose="020F0502020204030204" pitchFamily="34" charset="0"/>
                          <a:cs typeface="Calibri" panose="020F0502020204030204" pitchFamily="34" charset="0"/>
                        </a:rPr>
                        <a:t>191,105</a:t>
                      </a:r>
                      <a:endParaRPr lang="es-D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sp>
        <p:nvSpPr>
          <p:cNvPr id="11" name="TextBox 12">
            <a:extLst>
              <a:ext uri="{FF2B5EF4-FFF2-40B4-BE49-F238E27FC236}">
                <a16:creationId xmlns:a16="http://schemas.microsoft.com/office/drawing/2014/main" id="{6B0237FA-8161-4714-962A-71E50AB7C405}"/>
              </a:ext>
            </a:extLst>
          </p:cNvPr>
          <p:cNvSpPr txBox="1"/>
          <p:nvPr/>
        </p:nvSpPr>
        <p:spPr>
          <a:xfrm>
            <a:off x="1211796" y="353835"/>
            <a:ext cx="5303311"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ACCESO A PRIMERA INFANCIA. COBERTURA DEL INAIPI</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2"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pic>
        <p:nvPicPr>
          <p:cNvPr id="16"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121593"/>
            <a:ext cx="1062424" cy="482705"/>
          </a:xfrm>
          <a:prstGeom prst="rect">
            <a:avLst/>
          </a:prstGeom>
          <a:noFill/>
          <a:ln cap="flat">
            <a:noFill/>
          </a:ln>
        </p:spPr>
      </p:pic>
      <p:sp>
        <p:nvSpPr>
          <p:cNvPr id="5" name="Marcador de número de diapositiva 4"/>
          <p:cNvSpPr>
            <a:spLocks noGrp="1"/>
          </p:cNvSpPr>
          <p:nvPr>
            <p:ph type="sldNum" sz="quarter" idx="12"/>
          </p:nvPr>
        </p:nvSpPr>
        <p:spPr/>
        <p:txBody>
          <a:bodyPr/>
          <a:lstStyle/>
          <a:p>
            <a:fld id="{A4124D19-2283-FC49-A358-736FA83B63DF}" type="slidenum">
              <a:rPr lang="en-US" smtClean="0"/>
              <a:t>16</a:t>
            </a:fld>
            <a:endParaRPr lang="en-US"/>
          </a:p>
        </p:txBody>
      </p:sp>
      <p:pic>
        <p:nvPicPr>
          <p:cNvPr id="4" name="Gráfico 3" descr="Centro educativo">
            <a:extLst>
              <a:ext uri="{FF2B5EF4-FFF2-40B4-BE49-F238E27FC236}">
                <a16:creationId xmlns:a16="http://schemas.microsoft.com/office/drawing/2014/main" id="{E33471D1-BAD7-4D43-B245-8293245817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51373" y="4127183"/>
            <a:ext cx="914400" cy="914400"/>
          </a:xfrm>
          <a:prstGeom prst="rect">
            <a:avLst/>
          </a:prstGeom>
        </p:spPr>
      </p:pic>
      <p:graphicFrame>
        <p:nvGraphicFramePr>
          <p:cNvPr id="6" name="Tabla 5">
            <a:extLst>
              <a:ext uri="{FF2B5EF4-FFF2-40B4-BE49-F238E27FC236}">
                <a16:creationId xmlns:a16="http://schemas.microsoft.com/office/drawing/2014/main" id="{BE80BBA3-B3F8-4A81-BF3A-28113942E1A0}"/>
              </a:ext>
            </a:extLst>
          </p:cNvPr>
          <p:cNvGraphicFramePr>
            <a:graphicFrameLocks noGrp="1"/>
          </p:cNvGraphicFramePr>
          <p:nvPr>
            <p:extLst>
              <p:ext uri="{D42A27DB-BD31-4B8C-83A1-F6EECF244321}">
                <p14:modId xmlns:p14="http://schemas.microsoft.com/office/powerpoint/2010/main" val="119495702"/>
              </p:ext>
            </p:extLst>
          </p:nvPr>
        </p:nvGraphicFramePr>
        <p:xfrm>
          <a:off x="572876" y="3323675"/>
          <a:ext cx="8071393" cy="882841"/>
        </p:xfrm>
        <a:graphic>
          <a:graphicData uri="http://schemas.openxmlformats.org/drawingml/2006/table">
            <a:tbl>
              <a:tblPr firstRow="1" firstCol="1" bandRow="1">
                <a:tableStyleId>{B301B821-A1FF-4177-AEE7-76D212191A09}</a:tableStyleId>
              </a:tblPr>
              <a:tblGrid>
                <a:gridCol w="1129881">
                  <a:extLst>
                    <a:ext uri="{9D8B030D-6E8A-4147-A177-3AD203B41FA5}">
                      <a16:colId xmlns:a16="http://schemas.microsoft.com/office/drawing/2014/main" val="1947824685"/>
                    </a:ext>
                  </a:extLst>
                </a:gridCol>
                <a:gridCol w="1251458">
                  <a:extLst>
                    <a:ext uri="{9D8B030D-6E8A-4147-A177-3AD203B41FA5}">
                      <a16:colId xmlns:a16="http://schemas.microsoft.com/office/drawing/2014/main" val="3351131014"/>
                    </a:ext>
                  </a:extLst>
                </a:gridCol>
                <a:gridCol w="1326383">
                  <a:extLst>
                    <a:ext uri="{9D8B030D-6E8A-4147-A177-3AD203B41FA5}">
                      <a16:colId xmlns:a16="http://schemas.microsoft.com/office/drawing/2014/main" val="3840867507"/>
                    </a:ext>
                  </a:extLst>
                </a:gridCol>
                <a:gridCol w="1034980">
                  <a:extLst>
                    <a:ext uri="{9D8B030D-6E8A-4147-A177-3AD203B41FA5}">
                      <a16:colId xmlns:a16="http://schemas.microsoft.com/office/drawing/2014/main" val="2602642170"/>
                    </a:ext>
                  </a:extLst>
                </a:gridCol>
                <a:gridCol w="1185706">
                  <a:extLst>
                    <a:ext uri="{9D8B030D-6E8A-4147-A177-3AD203B41FA5}">
                      <a16:colId xmlns:a16="http://schemas.microsoft.com/office/drawing/2014/main" val="444604490"/>
                    </a:ext>
                  </a:extLst>
                </a:gridCol>
                <a:gridCol w="1085221">
                  <a:extLst>
                    <a:ext uri="{9D8B030D-6E8A-4147-A177-3AD203B41FA5}">
                      <a16:colId xmlns:a16="http://schemas.microsoft.com/office/drawing/2014/main" val="1682717152"/>
                    </a:ext>
                  </a:extLst>
                </a:gridCol>
                <a:gridCol w="1057764">
                  <a:extLst>
                    <a:ext uri="{9D8B030D-6E8A-4147-A177-3AD203B41FA5}">
                      <a16:colId xmlns:a16="http://schemas.microsoft.com/office/drawing/2014/main" val="4242077668"/>
                    </a:ext>
                  </a:extLst>
                </a:gridCol>
              </a:tblGrid>
              <a:tr h="190500">
                <a:tc rowSpan="2">
                  <a:txBody>
                    <a:bodyPr/>
                    <a:lstStyle/>
                    <a:p>
                      <a:pPr algn="ctr" fontAlgn="auto">
                        <a:lnSpc>
                          <a:spcPct val="107000"/>
                        </a:lnSpc>
                        <a:spcAft>
                          <a:spcPts val="0"/>
                        </a:spcAft>
                      </a:pPr>
                      <a:r>
                        <a:rPr lang="es-DO" sz="1400" dirty="0">
                          <a:effectLst/>
                        </a:rPr>
                        <a:t>Sorteados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a:txBody>
                    <a:bodyPr/>
                    <a:lstStyle/>
                    <a:p>
                      <a:pPr algn="ctr" fontAlgn="auto">
                        <a:lnSpc>
                          <a:spcPct val="107000"/>
                        </a:lnSpc>
                        <a:spcAft>
                          <a:spcPts val="0"/>
                        </a:spcAft>
                      </a:pPr>
                      <a:r>
                        <a:rPr lang="es-DO" sz="1400" dirty="0">
                          <a:effectLst/>
                        </a:rPr>
                        <a:t>Inaugurados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5">
                  <a:txBody>
                    <a:bodyPr/>
                    <a:lstStyle/>
                    <a:p>
                      <a:pPr algn="ctr" fontAlgn="auto">
                        <a:lnSpc>
                          <a:spcPct val="107000"/>
                        </a:lnSpc>
                        <a:spcAft>
                          <a:spcPts val="0"/>
                        </a:spcAft>
                      </a:pPr>
                      <a:r>
                        <a:rPr lang="es-DO" sz="1400">
                          <a:effectLst/>
                        </a:rPr>
                        <a:t>Nivel de avance</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extLst>
                  <a:ext uri="{0D108BD9-81ED-4DB2-BD59-A6C34878D82A}">
                    <a16:rowId xmlns:a16="http://schemas.microsoft.com/office/drawing/2014/main" val="1008043982"/>
                  </a:ext>
                </a:extLst>
              </a:tr>
              <a:tr h="186147">
                <a:tc vMerge="1">
                  <a:txBody>
                    <a:bodyPr/>
                    <a:lstStyle/>
                    <a:p>
                      <a:endParaRPr lang="es-DO"/>
                    </a:p>
                  </a:txBody>
                  <a:tcPr/>
                </a:tc>
                <a:tc vMerge="1">
                  <a:txBody>
                    <a:bodyPr/>
                    <a:lstStyle/>
                    <a:p>
                      <a:endParaRPr lang="es-DO"/>
                    </a:p>
                  </a:txBody>
                  <a:tcPr/>
                </a:tc>
                <a:tc>
                  <a:txBody>
                    <a:bodyPr/>
                    <a:lstStyle/>
                    <a:p>
                      <a:pPr algn="ctr" fontAlgn="auto">
                        <a:lnSpc>
                          <a:spcPct val="107000"/>
                        </a:lnSpc>
                        <a:spcAft>
                          <a:spcPts val="0"/>
                        </a:spcAft>
                      </a:pPr>
                      <a:r>
                        <a:rPr lang="es-DO" sz="1400" b="1" dirty="0">
                          <a:solidFill>
                            <a:schemeClr val="bg1"/>
                          </a:solidFill>
                          <a:effectLst/>
                        </a:rPr>
                        <a:t>&lt;=25%</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algn="ctr" fontAlgn="auto">
                        <a:lnSpc>
                          <a:spcPct val="107000"/>
                        </a:lnSpc>
                        <a:spcAft>
                          <a:spcPts val="0"/>
                        </a:spcAft>
                      </a:pPr>
                      <a:r>
                        <a:rPr lang="es-DO" sz="1400" b="1" dirty="0">
                          <a:solidFill>
                            <a:schemeClr val="bg1"/>
                          </a:solidFill>
                          <a:effectLst/>
                        </a:rPr>
                        <a:t>Entre 26% y 50%</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algn="ctr" fontAlgn="auto">
                        <a:lnSpc>
                          <a:spcPct val="107000"/>
                        </a:lnSpc>
                        <a:spcAft>
                          <a:spcPts val="0"/>
                        </a:spcAft>
                      </a:pPr>
                      <a:r>
                        <a:rPr lang="es-DO" sz="1400" b="1" dirty="0">
                          <a:solidFill>
                            <a:schemeClr val="bg1"/>
                          </a:solidFill>
                          <a:effectLst/>
                        </a:rPr>
                        <a:t>Entre 51% y 75%</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algn="ctr" fontAlgn="auto">
                        <a:lnSpc>
                          <a:spcPct val="107000"/>
                        </a:lnSpc>
                        <a:spcAft>
                          <a:spcPts val="0"/>
                        </a:spcAft>
                      </a:pPr>
                      <a:r>
                        <a:rPr lang="es-DO" sz="1400" b="1" dirty="0">
                          <a:solidFill>
                            <a:schemeClr val="bg1"/>
                          </a:solidFill>
                          <a:effectLst/>
                        </a:rPr>
                        <a:t>Entre 76% y 99%</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algn="ctr" fontAlgn="auto">
                        <a:lnSpc>
                          <a:spcPct val="107000"/>
                        </a:lnSpc>
                        <a:spcAft>
                          <a:spcPts val="0"/>
                        </a:spcAft>
                      </a:pPr>
                      <a:r>
                        <a:rPr lang="es-DO" sz="1400" b="1" dirty="0">
                          <a:solidFill>
                            <a:schemeClr val="bg1"/>
                          </a:solidFill>
                          <a:effectLst/>
                        </a:rPr>
                        <a:t>Sin iniciar</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extLst>
                  <a:ext uri="{0D108BD9-81ED-4DB2-BD59-A6C34878D82A}">
                    <a16:rowId xmlns:a16="http://schemas.microsoft.com/office/drawing/2014/main" val="727775825"/>
                  </a:ext>
                </a:extLst>
              </a:tr>
              <a:tr h="190500">
                <a:tc>
                  <a:txBody>
                    <a:bodyPr/>
                    <a:lstStyle/>
                    <a:p>
                      <a:pPr algn="ctr" fontAlgn="auto">
                        <a:lnSpc>
                          <a:spcPct val="107000"/>
                        </a:lnSpc>
                        <a:spcAft>
                          <a:spcPts val="0"/>
                        </a:spcAft>
                      </a:pPr>
                      <a:r>
                        <a:rPr lang="es-DO" sz="1400" dirty="0">
                          <a:effectLst/>
                        </a:rPr>
                        <a:t>251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67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85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12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25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21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dirty="0">
                          <a:effectLst/>
                        </a:rPr>
                        <a:t>41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848881260"/>
                  </a:ext>
                </a:extLst>
              </a:tr>
            </a:tbl>
          </a:graphicData>
        </a:graphic>
      </p:graphicFrame>
    </p:spTree>
    <p:extLst>
      <p:ext uri="{BB962C8B-B14F-4D97-AF65-F5344CB8AC3E}">
        <p14:creationId xmlns:p14="http://schemas.microsoft.com/office/powerpoint/2010/main" val="854445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oogle Shape;259;p27"/>
          <p:cNvGraphicFramePr/>
          <p:nvPr>
            <p:extLst>
              <p:ext uri="{D42A27DB-BD31-4B8C-83A1-F6EECF244321}">
                <p14:modId xmlns:p14="http://schemas.microsoft.com/office/powerpoint/2010/main" val="408418962"/>
              </p:ext>
            </p:extLst>
          </p:nvPr>
        </p:nvGraphicFramePr>
        <p:xfrm>
          <a:off x="510363" y="882065"/>
          <a:ext cx="8176437" cy="2254531"/>
        </p:xfrm>
        <a:graphic>
          <a:graphicData uri="http://schemas.openxmlformats.org/drawingml/2006/table">
            <a:tbl>
              <a:tblPr firstRow="1" firstCol="1" bandRow="1">
                <a:tableStyleId>{69012ECD-51FC-41F1-AA8D-1B2483CD663E}</a:tableStyleId>
              </a:tblPr>
              <a:tblGrid>
                <a:gridCol w="5360842">
                  <a:extLst>
                    <a:ext uri="{9D8B030D-6E8A-4147-A177-3AD203B41FA5}">
                      <a16:colId xmlns:a16="http://schemas.microsoft.com/office/drawing/2014/main" val="20000"/>
                    </a:ext>
                  </a:extLst>
                </a:gridCol>
                <a:gridCol w="2815595">
                  <a:extLst>
                    <a:ext uri="{9D8B030D-6E8A-4147-A177-3AD203B41FA5}">
                      <a16:colId xmlns:a16="http://schemas.microsoft.com/office/drawing/2014/main" val="20001"/>
                    </a:ext>
                  </a:extLst>
                </a:gridCol>
              </a:tblGrid>
              <a:tr h="447075">
                <a:tc>
                  <a:txBody>
                    <a:bodyPr/>
                    <a:lstStyle/>
                    <a:p>
                      <a:pPr marL="35999" marR="0" lvl="0" indent="0" algn="ctr" rtl="0">
                        <a:lnSpc>
                          <a:spcPct val="107000"/>
                        </a:lnSpc>
                        <a:spcBef>
                          <a:spcPts val="0"/>
                        </a:spcBef>
                        <a:spcAft>
                          <a:spcPts val="0"/>
                        </a:spcAft>
                        <a:buNone/>
                      </a:pPr>
                      <a:r>
                        <a:rPr lang="es-DO" sz="1400" u="none" strike="noStrike" cap="none" dirty="0"/>
                        <a:t>Servicio</a:t>
                      </a:r>
                      <a:endParaRPr sz="1400" b="1" u="none" strike="noStrike" cap="none" dirty="0">
                        <a:latin typeface="Calibri"/>
                        <a:ea typeface="Calibri"/>
                        <a:cs typeface="Calibri"/>
                        <a:sym typeface="Calibri"/>
                      </a:endParaRPr>
                    </a:p>
                  </a:txBody>
                  <a:tcPr marL="44450" marR="44450" marT="0" marB="0" anchor="ctr"/>
                </a:tc>
                <a:tc>
                  <a:txBody>
                    <a:bodyPr/>
                    <a:lstStyle/>
                    <a:p>
                      <a:pPr marL="35999" marR="0" lvl="0" indent="0" algn="ctr" rtl="0">
                        <a:lnSpc>
                          <a:spcPct val="107000"/>
                        </a:lnSpc>
                        <a:spcBef>
                          <a:spcPts val="0"/>
                        </a:spcBef>
                        <a:spcAft>
                          <a:spcPts val="0"/>
                        </a:spcAft>
                        <a:buNone/>
                      </a:pPr>
                      <a:r>
                        <a:rPr lang="es-DO" sz="1400" u="none" strike="noStrike" cap="none" dirty="0"/>
                        <a:t>Niños/as atendidos</a:t>
                      </a:r>
                      <a:endParaRPr sz="1400" b="1"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223213">
                <a:tc>
                  <a:txBody>
                    <a:bodyPr/>
                    <a:lstStyle/>
                    <a:p>
                      <a:pPr marL="35999" marR="0" lvl="0" indent="0" algn="l" rtl="0">
                        <a:lnSpc>
                          <a:spcPct val="107000"/>
                        </a:lnSpc>
                        <a:spcBef>
                          <a:spcPts val="0"/>
                        </a:spcBef>
                        <a:spcAft>
                          <a:spcPts val="0"/>
                        </a:spcAft>
                        <a:buNone/>
                      </a:pPr>
                      <a:r>
                        <a:rPr lang="es-DO" sz="1400" u="none" strike="noStrike" cap="none" dirty="0"/>
                        <a:t>INAIPI (0-4 años)</a:t>
                      </a:r>
                      <a:endParaRPr sz="1400" b="0" u="none" strike="noStrike" cap="none" dirty="0">
                        <a:latin typeface="Calibri"/>
                        <a:ea typeface="Calibri"/>
                        <a:cs typeface="Calibri"/>
                        <a:sym typeface="Calibri"/>
                      </a:endParaRPr>
                    </a:p>
                  </a:txBody>
                  <a:tcPr marL="44450" marR="44450" marT="0" marB="0" anchor="ctr"/>
                </a:tc>
                <a:tc>
                  <a:txBody>
                    <a:bodyPr/>
                    <a:lstStyle/>
                    <a:p>
                      <a:pPr algn="ctr" fontAlgn="auto">
                        <a:lnSpc>
                          <a:spcPct val="107000"/>
                        </a:lnSpc>
                        <a:spcAft>
                          <a:spcPts val="0"/>
                        </a:spcAft>
                      </a:pPr>
                      <a:r>
                        <a:rPr lang="es-ES" sz="1600" i="1">
                          <a:effectLst/>
                          <a:latin typeface="Calibri" panose="020F0502020204030204" pitchFamily="34" charset="0"/>
                          <a:ea typeface="Times New Roman" panose="02020603050405020304" pitchFamily="18" charset="0"/>
                          <a:cs typeface="Calibri" panose="020F0502020204030204" pitchFamily="34" charset="0"/>
                        </a:rPr>
                        <a:t>185,334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223284">
                <a:tc>
                  <a:txBody>
                    <a:bodyPr/>
                    <a:lstStyle/>
                    <a:p>
                      <a:pPr marL="35999" marR="0" lvl="0" indent="0" algn="l" rtl="0">
                        <a:lnSpc>
                          <a:spcPct val="107000"/>
                        </a:lnSpc>
                        <a:spcBef>
                          <a:spcPts val="0"/>
                        </a:spcBef>
                        <a:spcAft>
                          <a:spcPts val="0"/>
                        </a:spcAft>
                        <a:buNone/>
                      </a:pPr>
                      <a:r>
                        <a:rPr lang="es-DO" sz="1400" u="none" strike="noStrike" cap="none" dirty="0"/>
                        <a:t>EPES</a:t>
                      </a:r>
                      <a:endParaRPr sz="1400" b="0" u="none" strike="noStrike" cap="none" dirty="0">
                        <a:latin typeface="Calibri"/>
                        <a:ea typeface="Calibri"/>
                        <a:cs typeface="Calibri"/>
                        <a:sym typeface="Calibri"/>
                      </a:endParaRPr>
                    </a:p>
                  </a:txBody>
                  <a:tcPr marL="44450" marR="44450" marT="0" marB="0" anchor="ctr"/>
                </a:tc>
                <a:tc>
                  <a:txBody>
                    <a:bodyPr/>
                    <a:lstStyle/>
                    <a:p>
                      <a:pPr algn="ctr" fontAlgn="auto">
                        <a:lnSpc>
                          <a:spcPct val="107000"/>
                        </a:lnSpc>
                        <a:spcAft>
                          <a:spcPts val="0"/>
                        </a:spcAft>
                      </a:pPr>
                      <a:r>
                        <a:rPr lang="es-DO" sz="1600" i="1">
                          <a:effectLst/>
                          <a:latin typeface="Calibri" panose="020F0502020204030204" pitchFamily="34" charset="0"/>
                          <a:ea typeface="Times New Roman" panose="02020603050405020304" pitchFamily="18" charset="0"/>
                          <a:cs typeface="Calibri" panose="020F0502020204030204" pitchFamily="34" charset="0"/>
                        </a:rPr>
                        <a:t>2,742</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170120">
                <a:tc>
                  <a:txBody>
                    <a:bodyPr/>
                    <a:lstStyle/>
                    <a:p>
                      <a:pPr marL="35999" marR="0" lvl="0" indent="0" algn="l" rtl="0">
                        <a:lnSpc>
                          <a:spcPct val="107000"/>
                        </a:lnSpc>
                        <a:spcBef>
                          <a:spcPts val="0"/>
                        </a:spcBef>
                        <a:spcAft>
                          <a:spcPts val="0"/>
                        </a:spcAft>
                        <a:buNone/>
                      </a:pPr>
                      <a:r>
                        <a:rPr lang="es-DO" sz="1400" u="none" strike="noStrike" cap="none"/>
                        <a:t>IDSS</a:t>
                      </a:r>
                      <a:endParaRPr sz="1400" b="0" u="none" strike="noStrike" cap="none">
                        <a:latin typeface="Calibri"/>
                        <a:ea typeface="Calibri"/>
                        <a:cs typeface="Calibri"/>
                        <a:sym typeface="Calibri"/>
                      </a:endParaRPr>
                    </a:p>
                  </a:txBody>
                  <a:tcPr marL="44450" marR="44450" marT="0" marB="0" anchor="ctr"/>
                </a:tc>
                <a:tc>
                  <a:txBody>
                    <a:bodyPr/>
                    <a:lstStyle/>
                    <a:p>
                      <a:pPr algn="ctr" fontAlgn="auto">
                        <a:lnSpc>
                          <a:spcPct val="107000"/>
                        </a:lnSpc>
                        <a:spcAft>
                          <a:spcPts val="0"/>
                        </a:spcAft>
                      </a:pPr>
                      <a:r>
                        <a:rPr lang="es-ES" sz="1600" i="1">
                          <a:effectLst/>
                          <a:latin typeface="Calibri" panose="020F0502020204030204" pitchFamily="34" charset="0"/>
                          <a:ea typeface="Times New Roman" panose="02020603050405020304" pitchFamily="18" charset="0"/>
                          <a:cs typeface="Calibri" panose="020F0502020204030204" pitchFamily="34" charset="0"/>
                        </a:rPr>
                        <a:t>7,953</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r h="243026">
                <a:tc>
                  <a:txBody>
                    <a:bodyPr/>
                    <a:lstStyle/>
                    <a:p>
                      <a:pPr marL="35999" marR="0" lvl="0" indent="0" algn="l" rtl="0">
                        <a:lnSpc>
                          <a:spcPct val="107000"/>
                        </a:lnSpc>
                        <a:spcBef>
                          <a:spcPts val="0"/>
                        </a:spcBef>
                        <a:spcAft>
                          <a:spcPts val="0"/>
                        </a:spcAft>
                        <a:buNone/>
                      </a:pPr>
                      <a:r>
                        <a:rPr lang="es-DO" sz="1400" u="none" strike="noStrike" cap="none" dirty="0"/>
                        <a:t>Centros educativos públicos y privados (2017-2018)</a:t>
                      </a:r>
                      <a:endParaRPr sz="1400" b="0" u="none" strike="noStrike" cap="none" dirty="0">
                        <a:latin typeface="Calibri"/>
                        <a:ea typeface="Calibri"/>
                        <a:cs typeface="Calibri"/>
                        <a:sym typeface="Calibri"/>
                      </a:endParaRPr>
                    </a:p>
                  </a:txBody>
                  <a:tcPr marL="44450" marR="44450" marT="0" marB="0" anchor="ctr"/>
                </a:tc>
                <a:tc>
                  <a:txBody>
                    <a:bodyPr/>
                    <a:lstStyle/>
                    <a:p>
                      <a:pPr algn="ctr" fontAlgn="auto">
                        <a:lnSpc>
                          <a:spcPct val="107000"/>
                        </a:lnSpc>
                        <a:spcAft>
                          <a:spcPts val="0"/>
                        </a:spcAft>
                      </a:pPr>
                      <a:r>
                        <a:rPr lang="es-DO" sz="1600" i="1">
                          <a:effectLst/>
                          <a:latin typeface="Calibri" panose="020F0502020204030204" pitchFamily="34" charset="0"/>
                          <a:ea typeface="Times New Roman" panose="02020603050405020304" pitchFamily="18" charset="0"/>
                          <a:cs typeface="Calibri" panose="020F0502020204030204" pitchFamily="34" charset="0"/>
                        </a:rPr>
                        <a:t>150,931</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r h="223283">
                <a:tc>
                  <a:txBody>
                    <a:bodyPr/>
                    <a:lstStyle/>
                    <a:p>
                      <a:pPr marL="35999" marR="0" lvl="0" indent="0" algn="l" rtl="0">
                        <a:lnSpc>
                          <a:spcPct val="107000"/>
                        </a:lnSpc>
                        <a:spcBef>
                          <a:spcPts val="0"/>
                        </a:spcBef>
                        <a:spcAft>
                          <a:spcPts val="0"/>
                        </a:spcAft>
                        <a:buNone/>
                      </a:pPr>
                      <a:r>
                        <a:rPr lang="es-DO" sz="1400" u="none" strike="noStrike" cap="none" dirty="0"/>
                        <a:t>Total niños y niñas de 0-4 años atendidos</a:t>
                      </a:r>
                      <a:endParaRPr sz="1400" b="1" u="none" strike="noStrike" cap="none" dirty="0">
                        <a:latin typeface="Calibri"/>
                        <a:ea typeface="Calibri"/>
                        <a:cs typeface="Calibri"/>
                        <a:sym typeface="Calibri"/>
                      </a:endParaRPr>
                    </a:p>
                  </a:txBody>
                  <a:tcPr marL="44450" marR="44450" marT="0" marB="0" anchor="ctr"/>
                </a:tc>
                <a:tc>
                  <a:txBody>
                    <a:bodyPr/>
                    <a:lstStyle/>
                    <a:p>
                      <a:pPr algn="ctr" fontAlgn="auto">
                        <a:lnSpc>
                          <a:spcPct val="107000"/>
                        </a:lnSpc>
                        <a:spcAft>
                          <a:spcPts val="0"/>
                        </a:spcAft>
                      </a:pPr>
                      <a:r>
                        <a:rPr lang="es-DO" sz="1600" b="1" dirty="0">
                          <a:effectLst/>
                          <a:latin typeface="Calibri" panose="020F0502020204030204" pitchFamily="34" charset="0"/>
                          <a:ea typeface="Times New Roman" panose="02020603050405020304" pitchFamily="18" charset="0"/>
                          <a:cs typeface="Calibri" panose="020F0502020204030204" pitchFamily="34" charset="0"/>
                        </a:rPr>
                        <a:t>346,960</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5"/>
                  </a:ext>
                </a:extLst>
              </a:tr>
              <a:tr h="233917">
                <a:tc>
                  <a:txBody>
                    <a:bodyPr/>
                    <a:lstStyle/>
                    <a:p>
                      <a:pPr marL="35999" marR="0" lvl="0" indent="0" algn="l" rtl="0">
                        <a:lnSpc>
                          <a:spcPct val="107000"/>
                        </a:lnSpc>
                        <a:spcBef>
                          <a:spcPts val="0"/>
                        </a:spcBef>
                        <a:spcAft>
                          <a:spcPts val="0"/>
                        </a:spcAft>
                        <a:buNone/>
                      </a:pPr>
                      <a:r>
                        <a:rPr lang="es-DO" sz="1400" u="none" strike="noStrike" cap="none" dirty="0"/>
                        <a:t>Población de 0 a 4 años (ONE 2018)</a:t>
                      </a:r>
                      <a:endParaRPr sz="1400" b="0" u="none" strike="noStrike" cap="none" dirty="0">
                        <a:latin typeface="Calibri"/>
                        <a:ea typeface="Calibri"/>
                        <a:cs typeface="Calibri"/>
                        <a:sym typeface="Calibri"/>
                      </a:endParaRPr>
                    </a:p>
                  </a:txBody>
                  <a:tcPr marL="44450" marR="44450" marT="0" marB="0" anchor="ctr"/>
                </a:tc>
                <a:tc>
                  <a:txBody>
                    <a:bodyPr/>
                    <a:lstStyle/>
                    <a:p>
                      <a:pPr algn="ctr" fontAlgn="auto">
                        <a:lnSpc>
                          <a:spcPct val="107000"/>
                        </a:lnSpc>
                        <a:spcAft>
                          <a:spcPts val="0"/>
                        </a:spcAft>
                      </a:pPr>
                      <a:r>
                        <a:rPr lang="es-ES" sz="1600">
                          <a:effectLst/>
                          <a:latin typeface="Calibri" panose="020F0502020204030204" pitchFamily="34" charset="0"/>
                          <a:ea typeface="Calibri" panose="020F0502020204030204" pitchFamily="34" charset="0"/>
                          <a:cs typeface="Calibri" panose="020F0502020204030204" pitchFamily="34" charset="0"/>
                        </a:rPr>
                        <a:t>961,511</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6"/>
                  </a:ext>
                </a:extLst>
              </a:tr>
              <a:tr h="311650">
                <a:tc>
                  <a:txBody>
                    <a:bodyPr/>
                    <a:lstStyle/>
                    <a:p>
                      <a:pPr marL="35999" marR="0" lvl="0" indent="0" algn="l" rtl="0">
                        <a:lnSpc>
                          <a:spcPct val="107000"/>
                        </a:lnSpc>
                        <a:spcBef>
                          <a:spcPts val="0"/>
                        </a:spcBef>
                        <a:spcAft>
                          <a:spcPts val="0"/>
                        </a:spcAft>
                        <a:buNone/>
                      </a:pPr>
                      <a:r>
                        <a:rPr lang="es-DO" sz="1600" b="1" u="none" strike="noStrike" cap="none" dirty="0">
                          <a:solidFill>
                            <a:srgbClr val="FF0000"/>
                          </a:solidFill>
                        </a:rPr>
                        <a:t>% de atención</a:t>
                      </a:r>
                      <a:endParaRPr sz="1600" b="1" u="none" strike="noStrike" cap="none" dirty="0">
                        <a:solidFill>
                          <a:srgbClr val="FF0000"/>
                        </a:solidFill>
                        <a:latin typeface="Calibri"/>
                        <a:ea typeface="Calibri"/>
                        <a:cs typeface="Calibri"/>
                        <a:sym typeface="Calibri"/>
                      </a:endParaRPr>
                    </a:p>
                  </a:txBody>
                  <a:tcPr marL="44450" marR="44450" marT="0" marB="0" anchor="ctr"/>
                </a:tc>
                <a:tc>
                  <a:txBody>
                    <a:bodyPr/>
                    <a:lstStyle/>
                    <a:p>
                      <a:pPr algn="ctr" fontAlgn="auto">
                        <a:lnSpc>
                          <a:spcPct val="107000"/>
                        </a:lnSpc>
                        <a:spcAft>
                          <a:spcPts val="0"/>
                        </a:spcAft>
                      </a:pPr>
                      <a:r>
                        <a:rPr lang="es-DO" sz="1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36.08%</a:t>
                      </a:r>
                      <a:endParaRPr lang="es-DO"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7"/>
                  </a:ext>
                </a:extLst>
              </a:tr>
            </a:tbl>
          </a:graphicData>
        </a:graphic>
      </p:graphicFrame>
      <p:sp>
        <p:nvSpPr>
          <p:cNvPr id="11" name="Google Shape;260;p27"/>
          <p:cNvSpPr txBox="1"/>
          <p:nvPr/>
        </p:nvSpPr>
        <p:spPr>
          <a:xfrm>
            <a:off x="1520456" y="3227051"/>
            <a:ext cx="7113181" cy="590037"/>
          </a:xfrm>
          <a:prstGeom prst="rect">
            <a:avLst/>
          </a:prstGeom>
          <a:noFill/>
          <a:ln>
            <a:noFill/>
          </a:ln>
        </p:spPr>
        <p:txBody>
          <a:bodyPr spcFirstLastPara="1" wrap="square" lIns="91425" tIns="91425" rIns="91425" bIns="91425" anchor="t" anchorCtr="0">
            <a:noAutofit/>
          </a:bodyPr>
          <a:lstStyle/>
          <a:p>
            <a:pPr algn="just"/>
            <a:r>
              <a:rPr lang="es-DO" sz="1600" dirty="0">
                <a:solidFill>
                  <a:schemeClr val="dk1"/>
                </a:solidFill>
                <a:ea typeface="Gill Sans"/>
                <a:cs typeface="Arial"/>
                <a:sym typeface="Gill Sans"/>
              </a:rPr>
              <a:t>En total </a:t>
            </a:r>
            <a:r>
              <a:rPr lang="es-DO" sz="1600" b="1" dirty="0">
                <a:latin typeface="Calibri" panose="020F0502020204030204" pitchFamily="34" charset="0"/>
                <a:ea typeface="Times New Roman" panose="02020603050405020304" pitchFamily="18" charset="0"/>
                <a:cs typeface="Calibri" panose="020F0502020204030204" pitchFamily="34" charset="0"/>
              </a:rPr>
              <a:t>346,960</a:t>
            </a:r>
            <a:r>
              <a:rPr lang="es-DO" sz="1600" dirty="0">
                <a:solidFill>
                  <a:schemeClr val="dk1"/>
                </a:solidFill>
                <a:ea typeface="Gill Sans"/>
                <a:cs typeface="Arial"/>
                <a:sym typeface="Gill Sans"/>
              </a:rPr>
              <a:t> niños y niñas atendidos, lo que representa un </a:t>
            </a:r>
            <a:r>
              <a:rPr lang="es-DO" sz="1600" b="1" dirty="0">
                <a:solidFill>
                  <a:schemeClr val="dk1"/>
                </a:solidFill>
                <a:ea typeface="Gill Sans"/>
                <a:cs typeface="Arial Black"/>
                <a:sym typeface="Gill Sans"/>
              </a:rPr>
              <a:t>36.08 %</a:t>
            </a:r>
            <a:r>
              <a:rPr lang="es-DO" sz="1600" b="1" dirty="0">
                <a:solidFill>
                  <a:schemeClr val="dk1"/>
                </a:solidFill>
                <a:ea typeface="Gill Sans"/>
                <a:cs typeface="Arial"/>
                <a:sym typeface="Gill Sans"/>
              </a:rPr>
              <a:t> </a:t>
            </a:r>
            <a:r>
              <a:rPr lang="es-DO" sz="1600" dirty="0">
                <a:solidFill>
                  <a:schemeClr val="dk1"/>
                </a:solidFill>
                <a:ea typeface="Gill Sans"/>
                <a:cs typeface="Arial"/>
                <a:sym typeface="Gill Sans"/>
              </a:rPr>
              <a:t>de cobertura de la población menor de cinco años.</a:t>
            </a:r>
            <a:endParaRPr sz="2400" dirty="0">
              <a:cs typeface="Arial"/>
            </a:endParaRPr>
          </a:p>
        </p:txBody>
      </p:sp>
      <p:pic>
        <p:nvPicPr>
          <p:cNvPr id="6" name="Picture 5"/>
          <p:cNvPicPr>
            <a:picLocks noChangeAspect="1"/>
          </p:cNvPicPr>
          <p:nvPr/>
        </p:nvPicPr>
        <p:blipFill>
          <a:blip r:embed="rId2"/>
          <a:stretch>
            <a:fillRect/>
          </a:stretch>
        </p:blipFill>
        <p:spPr>
          <a:xfrm>
            <a:off x="510363" y="3179509"/>
            <a:ext cx="848020" cy="848020"/>
          </a:xfrm>
          <a:prstGeom prst="rect">
            <a:avLst/>
          </a:prstGeom>
        </p:spPr>
      </p:pic>
      <p:pic>
        <p:nvPicPr>
          <p:cNvPr id="14" name="Picture 1" descr="TOP-02.jpg"/>
          <p:cNvPicPr>
            <a:picLocks noChangeAspect="1"/>
          </p:cNvPicPr>
          <p:nvPr/>
        </p:nvPicPr>
        <p:blipFill rotWithShape="1">
          <a:blip r:embed="rId3">
            <a:extLst>
              <a:ext uri="{28A0092B-C50C-407E-A947-70E740481C1C}">
                <a14:useLocalDpi xmlns:a14="http://schemas.microsoft.com/office/drawing/2010/main" val="0"/>
              </a:ext>
            </a:extLst>
          </a:blip>
          <a:srcRect b="78472"/>
          <a:stretch/>
        </p:blipFill>
        <p:spPr>
          <a:xfrm>
            <a:off x="0" y="-10633"/>
            <a:ext cx="9144000" cy="693511"/>
          </a:xfrm>
          <a:prstGeom prst="rect">
            <a:avLst/>
          </a:prstGeom>
        </p:spPr>
      </p:pic>
      <p:pic>
        <p:nvPicPr>
          <p:cNvPr id="19" name="Imagen 5">
            <a:extLst>
              <a:ext uri="{FF2B5EF4-FFF2-40B4-BE49-F238E27FC236}">
                <a16:creationId xmlns:a16="http://schemas.microsoft.com/office/drawing/2014/main" id="{C4EC0706-A616-4A3F-98C7-4FEC384E2DC9}"/>
              </a:ext>
            </a:extLst>
          </p:cNvPr>
          <p:cNvPicPr>
            <a:picLocks noChangeAspect="1"/>
          </p:cNvPicPr>
          <p:nvPr/>
        </p:nvPicPr>
        <p:blipFill>
          <a:blip r:embed="rId4"/>
          <a:stretch>
            <a:fillRect/>
          </a:stretch>
        </p:blipFill>
        <p:spPr>
          <a:xfrm>
            <a:off x="7869177" y="147970"/>
            <a:ext cx="1062424" cy="482705"/>
          </a:xfrm>
          <a:prstGeom prst="rect">
            <a:avLst/>
          </a:prstGeom>
          <a:noFill/>
          <a:ln cap="flat">
            <a:noFill/>
          </a:ln>
        </p:spPr>
      </p:pic>
      <p:sp>
        <p:nvSpPr>
          <p:cNvPr id="20"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25" name="TextBox 12">
            <a:extLst>
              <a:ext uri="{FF2B5EF4-FFF2-40B4-BE49-F238E27FC236}">
                <a16:creationId xmlns:a16="http://schemas.microsoft.com/office/drawing/2014/main" id="{6B0237FA-8161-4714-962A-71E50AB7C405}"/>
              </a:ext>
            </a:extLst>
          </p:cNvPr>
          <p:cNvSpPr txBox="1"/>
          <p:nvPr/>
        </p:nvSpPr>
        <p:spPr>
          <a:xfrm>
            <a:off x="1211796" y="353835"/>
            <a:ext cx="6624442"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ACCESO A PRIMERA INFANCIA. ATENCIÓN NIÑOS Y NIÑAS DE 0 A 4 AÑOS</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17</a:t>
            </a:fld>
            <a:endParaRPr lang="en-US" dirty="0"/>
          </a:p>
        </p:txBody>
      </p:sp>
      <p:sp>
        <p:nvSpPr>
          <p:cNvPr id="18" name="Google Shape;260;p27">
            <a:extLst>
              <a:ext uri="{FF2B5EF4-FFF2-40B4-BE49-F238E27FC236}">
                <a16:creationId xmlns:a16="http://schemas.microsoft.com/office/drawing/2014/main" id="{BC968340-9064-46CE-83B4-75F01D15AA2B}"/>
              </a:ext>
            </a:extLst>
          </p:cNvPr>
          <p:cNvSpPr txBox="1"/>
          <p:nvPr/>
        </p:nvSpPr>
        <p:spPr>
          <a:xfrm>
            <a:off x="1520456" y="3966416"/>
            <a:ext cx="7113181" cy="590037"/>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dirty="0">
                <a:solidFill>
                  <a:schemeClr val="dk1"/>
                </a:solidFill>
                <a:ea typeface="Gill Sans"/>
                <a:cs typeface="Arial"/>
                <a:sym typeface="Gill Sans"/>
              </a:rPr>
              <a:t>Una gran avance en el número de niños y niñas atendidos, aunque todavía lejos de los </a:t>
            </a:r>
            <a:r>
              <a:rPr lang="es-DO" sz="1600" b="1" dirty="0">
                <a:solidFill>
                  <a:schemeClr val="dk1"/>
                </a:solidFill>
                <a:ea typeface="Gill Sans"/>
                <a:cs typeface="Arial"/>
                <a:sym typeface="Gill Sans"/>
              </a:rPr>
              <a:t>730,000 niños y niñas </a:t>
            </a:r>
            <a:r>
              <a:rPr lang="es-DO" sz="1600" dirty="0">
                <a:solidFill>
                  <a:schemeClr val="dk1"/>
                </a:solidFill>
                <a:ea typeface="Gill Sans"/>
                <a:cs typeface="Arial"/>
                <a:sym typeface="Gill Sans"/>
              </a:rPr>
              <a:t>de 0 a 4 años previstos en el Plan Estratégico 2017-2020</a:t>
            </a:r>
            <a:endParaRPr sz="2400" dirty="0">
              <a:cs typeface="Arial"/>
            </a:endParaRPr>
          </a:p>
        </p:txBody>
      </p:sp>
    </p:spTree>
    <p:extLst>
      <p:ext uri="{BB962C8B-B14F-4D97-AF65-F5344CB8AC3E}">
        <p14:creationId xmlns:p14="http://schemas.microsoft.com/office/powerpoint/2010/main" val="334949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3850" y="216867"/>
            <a:ext cx="398041"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14" name="Google Shape;269;p28"/>
          <p:cNvSpPr/>
          <p:nvPr/>
        </p:nvSpPr>
        <p:spPr>
          <a:xfrm>
            <a:off x="5273979" y="959757"/>
            <a:ext cx="3455351" cy="3938814"/>
          </a:xfrm>
          <a:prstGeom prst="rect">
            <a:avLst/>
          </a:prstGeom>
          <a:noFill/>
          <a:ln>
            <a:noFill/>
          </a:ln>
        </p:spPr>
        <p:txBody>
          <a:bodyPr spcFirstLastPara="1" wrap="square" lIns="91425" tIns="45700" rIns="91425" bIns="45700" anchor="t" anchorCtr="0">
            <a:noAutofit/>
          </a:bodyPr>
          <a:lstStyle/>
          <a:p>
            <a:pPr marR="0" lvl="0" algn="just" rtl="0">
              <a:lnSpc>
                <a:spcPct val="90000"/>
              </a:lnSpc>
              <a:spcBef>
                <a:spcPts val="0"/>
              </a:spcBef>
              <a:spcAft>
                <a:spcPts val="0"/>
              </a:spcAft>
              <a:buClr>
                <a:schemeClr val="dk1"/>
              </a:buClr>
              <a:buSzPts val="1100"/>
            </a:pPr>
            <a:r>
              <a:rPr lang="es-DO" sz="1500" dirty="0">
                <a:solidFill>
                  <a:schemeClr val="dk1"/>
                </a:solidFill>
                <a:ea typeface="Gill Sans"/>
                <a:cs typeface="Arial"/>
                <a:sym typeface="Gill Sans"/>
              </a:rPr>
              <a:t>Aumento de la matrícula tanto en Preprimario como en Educación Inicial, sobre todo en sector público.</a:t>
            </a:r>
          </a:p>
          <a:p>
            <a:pPr marR="0" lvl="0" algn="just" rtl="0">
              <a:lnSpc>
                <a:spcPct val="90000"/>
              </a:lnSpc>
              <a:spcBef>
                <a:spcPts val="0"/>
              </a:spcBef>
              <a:spcAft>
                <a:spcPts val="0"/>
              </a:spcAft>
              <a:buClr>
                <a:schemeClr val="dk1"/>
              </a:buClr>
              <a:buSzPts val="1100"/>
            </a:pPr>
            <a:endParaRPr sz="1500" dirty="0">
              <a:cs typeface="Arial"/>
            </a:endParaRPr>
          </a:p>
          <a:p>
            <a:pPr marR="0" lvl="0" algn="just" rtl="0">
              <a:lnSpc>
                <a:spcPct val="90000"/>
              </a:lnSpc>
              <a:spcBef>
                <a:spcPts val="0"/>
              </a:spcBef>
              <a:spcAft>
                <a:spcPts val="0"/>
              </a:spcAft>
              <a:buClr>
                <a:schemeClr val="dk1"/>
              </a:buClr>
              <a:buSzPts val="1100"/>
            </a:pPr>
            <a:r>
              <a:rPr lang="es-DO" sz="1500" dirty="0">
                <a:solidFill>
                  <a:schemeClr val="dk1"/>
                </a:solidFill>
                <a:ea typeface="Gill Sans"/>
                <a:cs typeface="Arial"/>
                <a:sym typeface="Gill Sans"/>
              </a:rPr>
              <a:t>Tasa neta de cobertura educación nivel inicial (población 3 - 5 años) se situó en el 2018 en un 50.2 %, un poco por debajo de las previsiones del PEE 2017-2020 (51.9 %).</a:t>
            </a:r>
          </a:p>
          <a:p>
            <a:pPr marR="0" lvl="0" algn="just" rtl="0">
              <a:lnSpc>
                <a:spcPct val="90000"/>
              </a:lnSpc>
              <a:spcBef>
                <a:spcPts val="0"/>
              </a:spcBef>
              <a:spcAft>
                <a:spcPts val="0"/>
              </a:spcAft>
              <a:buClr>
                <a:schemeClr val="dk1"/>
              </a:buClr>
              <a:buSzPts val="1100"/>
            </a:pPr>
            <a:endParaRPr sz="1500" dirty="0">
              <a:cs typeface="Arial"/>
            </a:endParaRPr>
          </a:p>
          <a:p>
            <a:pPr lvl="0" algn="just">
              <a:lnSpc>
                <a:spcPct val="90000"/>
              </a:lnSpc>
              <a:buClr>
                <a:schemeClr val="dk1"/>
              </a:buClr>
              <a:buSzPts val="1100"/>
            </a:pPr>
            <a:r>
              <a:rPr lang="es-DO" sz="1500" dirty="0">
                <a:solidFill>
                  <a:schemeClr val="dk1"/>
                </a:solidFill>
                <a:ea typeface="Gill Sans"/>
                <a:cs typeface="Arial"/>
                <a:sym typeface="Gill Sans"/>
              </a:rPr>
              <a:t>Tasa neta de cobertura del grado Preprimario ascendió a 79,2 %, algo más de un punto por encima de lo previsto en el PEE 2017-2020. </a:t>
            </a:r>
          </a:p>
          <a:p>
            <a:pPr lvl="0" algn="just">
              <a:lnSpc>
                <a:spcPct val="90000"/>
              </a:lnSpc>
              <a:buClr>
                <a:schemeClr val="dk1"/>
              </a:buClr>
              <a:buSzPts val="1100"/>
            </a:pPr>
            <a:endParaRPr lang="es-DO" sz="1500" dirty="0">
              <a:solidFill>
                <a:schemeClr val="dk1"/>
              </a:solidFill>
              <a:ea typeface="Gill Sans"/>
              <a:cs typeface="Arial"/>
              <a:sym typeface="Gill Sans"/>
            </a:endParaRPr>
          </a:p>
          <a:p>
            <a:pPr lvl="0" algn="just">
              <a:lnSpc>
                <a:spcPct val="90000"/>
              </a:lnSpc>
              <a:buClr>
                <a:schemeClr val="dk1"/>
              </a:buClr>
              <a:buSzPts val="1100"/>
            </a:pPr>
            <a:r>
              <a:rPr lang="es-DO" sz="1500" dirty="0">
                <a:solidFill>
                  <a:schemeClr val="dk1"/>
                </a:solidFill>
                <a:ea typeface="Gill Sans"/>
                <a:cs typeface="Arial"/>
                <a:sym typeface="Gill Sans"/>
              </a:rPr>
              <a:t>La Dirección de Educación Inicial continua con la política de expansión del grado kínder (niños y niñas de 4 años) en centros públicos.</a:t>
            </a:r>
          </a:p>
          <a:p>
            <a:pPr marR="0" lvl="0" algn="just" rtl="0">
              <a:lnSpc>
                <a:spcPct val="90000"/>
              </a:lnSpc>
              <a:spcBef>
                <a:spcPts val="0"/>
              </a:spcBef>
              <a:spcAft>
                <a:spcPts val="0"/>
              </a:spcAft>
              <a:buClr>
                <a:schemeClr val="dk1"/>
              </a:buClr>
              <a:buSzPts val="1100"/>
            </a:pPr>
            <a:endParaRPr sz="1500" dirty="0">
              <a:solidFill>
                <a:schemeClr val="dk1"/>
              </a:solidFill>
              <a:ea typeface="Gill Sans"/>
              <a:cs typeface="Arial"/>
              <a:sym typeface="Gill Sans"/>
            </a:endParaRPr>
          </a:p>
        </p:txBody>
      </p:sp>
      <p:graphicFrame>
        <p:nvGraphicFramePr>
          <p:cNvPr id="15" name="Google Shape;270;p28"/>
          <p:cNvGraphicFramePr/>
          <p:nvPr>
            <p:extLst>
              <p:ext uri="{D42A27DB-BD31-4B8C-83A1-F6EECF244321}">
                <p14:modId xmlns:p14="http://schemas.microsoft.com/office/powerpoint/2010/main" val="117929965"/>
              </p:ext>
            </p:extLst>
          </p:nvPr>
        </p:nvGraphicFramePr>
        <p:xfrm>
          <a:off x="105775" y="903052"/>
          <a:ext cx="4678876" cy="1663344"/>
        </p:xfrm>
        <a:graphic>
          <a:graphicData uri="http://schemas.openxmlformats.org/drawingml/2006/table">
            <a:tbl>
              <a:tblPr firstRow="1" firstCol="1" bandRow="1">
                <a:tableStyleId>{69012ECD-51FC-41F1-AA8D-1B2483CD663E}</a:tableStyleId>
              </a:tblPr>
              <a:tblGrid>
                <a:gridCol w="2100621">
                  <a:extLst>
                    <a:ext uri="{9D8B030D-6E8A-4147-A177-3AD203B41FA5}">
                      <a16:colId xmlns:a16="http://schemas.microsoft.com/office/drawing/2014/main" val="20000"/>
                    </a:ext>
                  </a:extLst>
                </a:gridCol>
                <a:gridCol w="749455">
                  <a:extLst>
                    <a:ext uri="{9D8B030D-6E8A-4147-A177-3AD203B41FA5}">
                      <a16:colId xmlns:a16="http://schemas.microsoft.com/office/drawing/2014/main" val="20001"/>
                    </a:ext>
                  </a:extLst>
                </a:gridCol>
                <a:gridCol w="950376">
                  <a:extLst>
                    <a:ext uri="{9D8B030D-6E8A-4147-A177-3AD203B41FA5}">
                      <a16:colId xmlns:a16="http://schemas.microsoft.com/office/drawing/2014/main" val="20002"/>
                    </a:ext>
                  </a:extLst>
                </a:gridCol>
                <a:gridCol w="878424">
                  <a:extLst>
                    <a:ext uri="{9D8B030D-6E8A-4147-A177-3AD203B41FA5}">
                      <a16:colId xmlns:a16="http://schemas.microsoft.com/office/drawing/2014/main" val="20003"/>
                    </a:ext>
                  </a:extLst>
                </a:gridCol>
              </a:tblGrid>
              <a:tr h="366649">
                <a:tc>
                  <a:txBody>
                    <a:bodyPr/>
                    <a:lstStyle/>
                    <a:p>
                      <a:pPr marL="0" marR="0" lvl="0" indent="0" algn="l" rtl="0">
                        <a:lnSpc>
                          <a:spcPct val="107000"/>
                        </a:lnSpc>
                        <a:spcBef>
                          <a:spcPts val="0"/>
                        </a:spcBef>
                        <a:spcAft>
                          <a:spcPts val="0"/>
                        </a:spcAft>
                        <a:buNone/>
                      </a:pPr>
                      <a:r>
                        <a:rPr lang="es-DO" sz="1400" u="none" strike="noStrike" cap="none" dirty="0"/>
                        <a:t>Educación Inicial 2do Ciclo</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2017/18</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2017- 2012</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 variación</a:t>
                      </a:r>
                      <a:endParaRPr sz="1400" u="none" strike="noStrike" cap="none" dirty="0">
                        <a:solidFill>
                          <a:schemeClr val="lt1"/>
                        </a:solidFill>
                        <a:latin typeface="+mn-lt"/>
                        <a:ea typeface="Calibri"/>
                        <a:cs typeface="Calibri"/>
                        <a:sym typeface="Calibri"/>
                      </a:endParaRPr>
                    </a:p>
                  </a:txBody>
                  <a:tcPr marL="44450" marR="44450" marT="0" marB="0" anchor="ctr"/>
                </a:tc>
                <a:extLst>
                  <a:ext uri="{0D108BD9-81ED-4DB2-BD59-A6C34878D82A}">
                    <a16:rowId xmlns:a16="http://schemas.microsoft.com/office/drawing/2014/main" val="10000"/>
                  </a:ext>
                </a:extLst>
              </a:tr>
              <a:tr h="243375">
                <a:tc>
                  <a:txBody>
                    <a:bodyPr/>
                    <a:lstStyle/>
                    <a:p>
                      <a:pPr marL="36000" marR="0" lvl="0" indent="0" algn="l" rtl="0">
                        <a:lnSpc>
                          <a:spcPct val="107000"/>
                        </a:lnSpc>
                        <a:spcBef>
                          <a:spcPts val="0"/>
                        </a:spcBef>
                        <a:spcAft>
                          <a:spcPts val="0"/>
                        </a:spcAft>
                        <a:buNone/>
                      </a:pPr>
                      <a:r>
                        <a:rPr lang="es-DO" sz="1400" u="none" strike="noStrike" cap="none" dirty="0">
                          <a:sym typeface="Calibri"/>
                        </a:rPr>
                        <a:t>Público-Semioficial</a:t>
                      </a:r>
                      <a:endParaRPr sz="1400" b="0" u="none" strike="noStrike" cap="none" dirty="0">
                        <a:latin typeface="+mn-lt"/>
                        <a:ea typeface="Calibri"/>
                        <a:cs typeface="Calibri"/>
                        <a:sym typeface="Calibri"/>
                      </a:endParaRPr>
                    </a:p>
                  </a:txBody>
                  <a:tcPr marL="44450" marR="44450" marT="0" marB="0" anchor="ctr"/>
                </a:tc>
                <a:tc>
                  <a:txBody>
                    <a:bodyPr/>
                    <a:lstStyle/>
                    <a:p>
                      <a:pPr marL="0" marR="0" lvl="0" indent="0" algn="r" rtl="0">
                        <a:spcBef>
                          <a:spcPts val="0"/>
                        </a:spcBef>
                        <a:spcAft>
                          <a:spcPts val="0"/>
                        </a:spcAft>
                        <a:buNone/>
                      </a:pPr>
                      <a:r>
                        <a:rPr lang="es-DO" sz="1400" u="none" strike="noStrike" cap="none" dirty="0">
                          <a:latin typeface="+mj-lt"/>
                          <a:sym typeface="Calibri"/>
                        </a:rPr>
                        <a:t>141,301</a:t>
                      </a:r>
                      <a:endParaRPr sz="1400" dirty="0">
                        <a:latin typeface="+mj-lt"/>
                      </a:endParaRPr>
                    </a:p>
                  </a:txBody>
                  <a:tcPr marL="9525" marR="9525" marT="9525" marB="0" anchor="ctr"/>
                </a:tc>
                <a:tc>
                  <a:txBody>
                    <a:bodyPr/>
                    <a:lstStyle/>
                    <a:p>
                      <a:pPr algn="r" fontAlgn="auto">
                        <a:lnSpc>
                          <a:spcPct val="107000"/>
                        </a:lnSpc>
                        <a:spcAft>
                          <a:spcPts val="0"/>
                        </a:spcAft>
                      </a:pPr>
                      <a:r>
                        <a:rPr lang="es-DO" sz="1400" b="1" dirty="0">
                          <a:solidFill>
                            <a:srgbClr val="000000"/>
                          </a:solidFill>
                          <a:effectLst/>
                          <a:latin typeface="+mj-lt"/>
                          <a:ea typeface="Times New Roman" panose="02020603050405020304" pitchFamily="18" charset="0"/>
                          <a:cs typeface="Calibri" panose="020F0502020204030204" pitchFamily="34" charset="0"/>
                        </a:rPr>
                        <a:t>31,426</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solidFill>
                            <a:srgbClr val="FF0000"/>
                          </a:solidFill>
                          <a:effectLst/>
                          <a:latin typeface="+mj-lt"/>
                          <a:ea typeface="Times New Roman" panose="02020603050405020304" pitchFamily="18" charset="0"/>
                          <a:cs typeface="Calibri" panose="020F0502020204030204" pitchFamily="34" charset="0"/>
                        </a:rPr>
                        <a:t>28.60%</a:t>
                      </a:r>
                      <a:endParaRPr lang="es-DO" sz="1400" dirty="0">
                        <a:solidFill>
                          <a:srgbClr val="FF0000"/>
                        </a:solidFill>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243375">
                <a:tc>
                  <a:txBody>
                    <a:bodyPr/>
                    <a:lstStyle/>
                    <a:p>
                      <a:pPr marL="36000" marR="0" lvl="0" indent="0" algn="l" rtl="0">
                        <a:lnSpc>
                          <a:spcPct val="107000"/>
                        </a:lnSpc>
                        <a:spcBef>
                          <a:spcPts val="0"/>
                        </a:spcBef>
                        <a:spcAft>
                          <a:spcPts val="0"/>
                        </a:spcAft>
                        <a:buNone/>
                      </a:pPr>
                      <a:r>
                        <a:rPr lang="es-DO" sz="1400" u="none" strike="noStrike" cap="none">
                          <a:sym typeface="Calibri"/>
                        </a:rPr>
                        <a:t>Privado</a:t>
                      </a:r>
                      <a:endParaRPr sz="1400" b="0" u="none" strike="noStrike" cap="none">
                        <a:latin typeface="+mn-lt"/>
                        <a:ea typeface="Calibri"/>
                        <a:cs typeface="Calibri"/>
                        <a:sym typeface="Calibri"/>
                      </a:endParaRPr>
                    </a:p>
                  </a:txBody>
                  <a:tcPr marL="44450" marR="44450" marT="0" marB="0" anchor="ctr"/>
                </a:tc>
                <a:tc>
                  <a:txBody>
                    <a:bodyPr/>
                    <a:lstStyle/>
                    <a:p>
                      <a:pPr algn="r" fontAlgn="auto">
                        <a:lnSpc>
                          <a:spcPct val="107000"/>
                        </a:lnSpc>
                        <a:spcAft>
                          <a:spcPts val="0"/>
                        </a:spcAft>
                      </a:pPr>
                      <a:r>
                        <a:rPr lang="es-ES" sz="1400" dirty="0">
                          <a:solidFill>
                            <a:srgbClr val="000000"/>
                          </a:solidFill>
                          <a:effectLst/>
                          <a:latin typeface="+mj-lt"/>
                          <a:ea typeface="Times New Roman" panose="02020603050405020304" pitchFamily="18" charset="0"/>
                          <a:cs typeface="Calibri" panose="020F0502020204030204" pitchFamily="34" charset="0"/>
                        </a:rPr>
                        <a:t>157,848</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dirty="0">
                          <a:solidFill>
                            <a:srgbClr val="000000"/>
                          </a:solidFill>
                          <a:effectLst/>
                          <a:latin typeface="+mj-lt"/>
                          <a:ea typeface="Times New Roman" panose="02020603050405020304" pitchFamily="18" charset="0"/>
                          <a:cs typeface="Calibri" panose="020F0502020204030204" pitchFamily="34" charset="0"/>
                        </a:rPr>
                        <a:t>444</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mj-lt"/>
                          <a:ea typeface="Times New Roman" panose="02020603050405020304" pitchFamily="18" charset="0"/>
                          <a:cs typeface="Calibri" panose="020F0502020204030204" pitchFamily="34" charset="0"/>
                        </a:rPr>
                        <a:t>0.28%</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243375">
                <a:tc>
                  <a:txBody>
                    <a:bodyPr/>
                    <a:lstStyle/>
                    <a:p>
                      <a:pPr marL="36000" marR="0" lvl="0" indent="0" algn="l" rtl="0">
                        <a:spcBef>
                          <a:spcPts val="0"/>
                        </a:spcBef>
                        <a:spcAft>
                          <a:spcPts val="0"/>
                        </a:spcAft>
                        <a:buNone/>
                      </a:pPr>
                      <a:r>
                        <a:rPr lang="es-DO" sz="1400" u="none" strike="noStrike" cap="none" dirty="0">
                          <a:sym typeface="Calibri"/>
                        </a:rPr>
                        <a:t> % Público-Semioficial</a:t>
                      </a:r>
                      <a:endParaRPr sz="1400" dirty="0">
                        <a:latin typeface="+mn-lt"/>
                      </a:endParaRPr>
                    </a:p>
                  </a:txBody>
                  <a:tcPr marL="9525" marR="9525" marT="9525" marB="0" anchor="ctr"/>
                </a:tc>
                <a:tc>
                  <a:txBody>
                    <a:bodyPr/>
                    <a:lstStyle/>
                    <a:p>
                      <a:pPr algn="r" fontAlgn="auto">
                        <a:lnSpc>
                          <a:spcPct val="107000"/>
                        </a:lnSpc>
                        <a:spcAft>
                          <a:spcPts val="0"/>
                        </a:spcAft>
                      </a:pPr>
                      <a:r>
                        <a:rPr lang="es-ES" sz="1400" b="1" dirty="0">
                          <a:solidFill>
                            <a:srgbClr val="000000"/>
                          </a:solidFill>
                          <a:effectLst/>
                          <a:latin typeface="+mj-lt"/>
                          <a:ea typeface="Times New Roman" panose="02020603050405020304" pitchFamily="18" charset="0"/>
                          <a:cs typeface="Calibri" panose="020F0502020204030204" pitchFamily="34" charset="0"/>
                        </a:rPr>
                        <a:t>47.23%</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dirty="0">
                          <a:solidFill>
                            <a:srgbClr val="000000"/>
                          </a:solidFill>
                          <a:effectLst/>
                          <a:latin typeface="+mj-lt"/>
                          <a:ea typeface="Times New Roman" panose="02020603050405020304" pitchFamily="18" charset="0"/>
                          <a:cs typeface="Calibri" panose="020F0502020204030204" pitchFamily="34" charset="0"/>
                        </a:rPr>
                        <a:t>6.13%</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solidFill>
                            <a:srgbClr val="FF0000"/>
                          </a:solidFill>
                          <a:effectLst/>
                          <a:latin typeface="+mj-lt"/>
                          <a:ea typeface="Times New Roman" panose="02020603050405020304" pitchFamily="18" charset="0"/>
                          <a:cs typeface="Calibri" panose="020F0502020204030204" pitchFamily="34" charset="0"/>
                        </a:rPr>
                        <a:t>14.90%</a:t>
                      </a:r>
                      <a:endParaRPr lang="es-DO" sz="1400" dirty="0">
                        <a:solidFill>
                          <a:srgbClr val="FF0000"/>
                        </a:solidFill>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r h="243375">
                <a:tc>
                  <a:txBody>
                    <a:bodyPr/>
                    <a:lstStyle/>
                    <a:p>
                      <a:pPr marL="36000" marR="0" lvl="0" indent="0" algn="l" rtl="0">
                        <a:lnSpc>
                          <a:spcPct val="107000"/>
                        </a:lnSpc>
                        <a:spcBef>
                          <a:spcPts val="0"/>
                        </a:spcBef>
                        <a:spcAft>
                          <a:spcPts val="0"/>
                        </a:spcAft>
                        <a:buNone/>
                      </a:pPr>
                      <a:r>
                        <a:rPr lang="es-DO" sz="1400" u="none" strike="noStrike" cap="none" dirty="0"/>
                        <a:t>Todos los Sectores</a:t>
                      </a:r>
                      <a:endParaRPr sz="1400" u="none" strike="noStrike" cap="none" dirty="0">
                        <a:latin typeface="+mn-lt"/>
                        <a:ea typeface="Calibri"/>
                        <a:cs typeface="Calibri"/>
                        <a:sym typeface="Calibri"/>
                      </a:endParaRPr>
                    </a:p>
                  </a:txBody>
                  <a:tcPr marL="44450" marR="44450" marT="0" marB="0" anchor="ctr"/>
                </a:tc>
                <a:tc>
                  <a:txBody>
                    <a:bodyPr/>
                    <a:lstStyle/>
                    <a:p>
                      <a:pPr algn="r" fontAlgn="auto">
                        <a:lnSpc>
                          <a:spcPct val="107000"/>
                        </a:lnSpc>
                        <a:spcAft>
                          <a:spcPts val="0"/>
                        </a:spcAft>
                      </a:pPr>
                      <a:r>
                        <a:rPr lang="es-ES" sz="1400" b="1" dirty="0">
                          <a:solidFill>
                            <a:srgbClr val="000000"/>
                          </a:solidFill>
                          <a:effectLst/>
                          <a:latin typeface="+mj-lt"/>
                          <a:ea typeface="Times New Roman" panose="02020603050405020304" pitchFamily="18" charset="0"/>
                          <a:cs typeface="Calibri" panose="020F0502020204030204" pitchFamily="34" charset="0"/>
                        </a:rPr>
                        <a:t>299,149</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dirty="0">
                          <a:solidFill>
                            <a:srgbClr val="000000"/>
                          </a:solidFill>
                          <a:effectLst/>
                          <a:latin typeface="+mj-lt"/>
                          <a:ea typeface="Times New Roman" panose="02020603050405020304" pitchFamily="18" charset="0"/>
                          <a:cs typeface="Calibri" panose="020F0502020204030204" pitchFamily="34" charset="0"/>
                        </a:rPr>
                        <a:t>31,870</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solidFill>
                            <a:srgbClr val="000000"/>
                          </a:solidFill>
                          <a:effectLst/>
                          <a:latin typeface="+mj-lt"/>
                          <a:ea typeface="Times New Roman" panose="02020603050405020304" pitchFamily="18" charset="0"/>
                          <a:cs typeface="Calibri" panose="020F0502020204030204" pitchFamily="34" charset="0"/>
                        </a:rPr>
                        <a:t>11.92%</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r h="243375">
                <a:tc>
                  <a:txBody>
                    <a:bodyPr/>
                    <a:lstStyle/>
                    <a:p>
                      <a:pPr marL="36000" marR="0" lvl="0" indent="0" algn="l" rtl="0">
                        <a:lnSpc>
                          <a:spcPct val="107000"/>
                        </a:lnSpc>
                        <a:spcBef>
                          <a:spcPts val="0"/>
                        </a:spcBef>
                        <a:spcAft>
                          <a:spcPts val="0"/>
                        </a:spcAft>
                        <a:buNone/>
                      </a:pPr>
                      <a:r>
                        <a:rPr lang="es-DO" sz="1400" u="none" strike="noStrike" cap="none">
                          <a:sym typeface="Calibri"/>
                        </a:rPr>
                        <a:t>Población 3-5 años</a:t>
                      </a:r>
                      <a:endParaRPr sz="1400" b="0" u="none" strike="noStrike" cap="none">
                        <a:solidFill>
                          <a:schemeClr val="dk1"/>
                        </a:solidFill>
                        <a:latin typeface="+mn-lt"/>
                        <a:ea typeface="Calibri"/>
                        <a:cs typeface="Calibri"/>
                        <a:sym typeface="Calibri"/>
                      </a:endParaRPr>
                    </a:p>
                  </a:txBody>
                  <a:tcPr marL="44450" marR="44450" marT="0" marB="0" anchor="ctr"/>
                </a:tc>
                <a:tc>
                  <a:txBody>
                    <a:bodyPr/>
                    <a:lstStyle/>
                    <a:p>
                      <a:pPr algn="r" fontAlgn="auto">
                        <a:lnSpc>
                          <a:spcPct val="107000"/>
                        </a:lnSpc>
                        <a:spcAft>
                          <a:spcPts val="0"/>
                        </a:spcAft>
                      </a:pPr>
                      <a:r>
                        <a:rPr lang="es-DO" sz="1400" dirty="0">
                          <a:solidFill>
                            <a:srgbClr val="000000"/>
                          </a:solidFill>
                          <a:effectLst/>
                          <a:latin typeface="+mj-lt"/>
                          <a:ea typeface="Times New Roman" panose="02020603050405020304" pitchFamily="18" charset="0"/>
                          <a:cs typeface="Calibri" panose="020F0502020204030204" pitchFamily="34" charset="0"/>
                        </a:rPr>
                        <a:t>581,579</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solidFill>
                            <a:srgbClr val="000000"/>
                          </a:solidFill>
                          <a:effectLst/>
                          <a:latin typeface="+mj-lt"/>
                          <a:ea typeface="Times New Roman" panose="02020603050405020304" pitchFamily="18" charset="0"/>
                          <a:cs typeface="Calibri" panose="020F0502020204030204" pitchFamily="34" charset="0"/>
                        </a:rPr>
                        <a:t>-2,518</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mj-lt"/>
                          <a:ea typeface="Times New Roman" panose="02020603050405020304" pitchFamily="18" charset="0"/>
                          <a:cs typeface="Calibri" panose="020F0502020204030204" pitchFamily="34" charset="0"/>
                        </a:rPr>
                        <a:t>-0.43%</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5"/>
                  </a:ext>
                </a:extLst>
              </a:tr>
            </a:tbl>
          </a:graphicData>
        </a:graphic>
      </p:graphicFrame>
      <p:graphicFrame>
        <p:nvGraphicFramePr>
          <p:cNvPr id="16" name="Google Shape;271;p28"/>
          <p:cNvGraphicFramePr/>
          <p:nvPr>
            <p:extLst>
              <p:ext uri="{D42A27DB-BD31-4B8C-83A1-F6EECF244321}">
                <p14:modId xmlns:p14="http://schemas.microsoft.com/office/powerpoint/2010/main" val="1693244665"/>
              </p:ext>
            </p:extLst>
          </p:nvPr>
        </p:nvGraphicFramePr>
        <p:xfrm>
          <a:off x="105775" y="2748981"/>
          <a:ext cx="4678876" cy="1627469"/>
        </p:xfrm>
        <a:graphic>
          <a:graphicData uri="http://schemas.openxmlformats.org/drawingml/2006/table">
            <a:tbl>
              <a:tblPr firstRow="1" firstCol="1" bandRow="1">
                <a:tableStyleId>{69012ECD-51FC-41F1-AA8D-1B2483CD663E}</a:tableStyleId>
              </a:tblPr>
              <a:tblGrid>
                <a:gridCol w="1967574">
                  <a:extLst>
                    <a:ext uri="{9D8B030D-6E8A-4147-A177-3AD203B41FA5}">
                      <a16:colId xmlns:a16="http://schemas.microsoft.com/office/drawing/2014/main" val="20000"/>
                    </a:ext>
                  </a:extLst>
                </a:gridCol>
                <a:gridCol w="903767">
                  <a:extLst>
                    <a:ext uri="{9D8B030D-6E8A-4147-A177-3AD203B41FA5}">
                      <a16:colId xmlns:a16="http://schemas.microsoft.com/office/drawing/2014/main" val="20001"/>
                    </a:ext>
                  </a:extLst>
                </a:gridCol>
                <a:gridCol w="935665">
                  <a:extLst>
                    <a:ext uri="{9D8B030D-6E8A-4147-A177-3AD203B41FA5}">
                      <a16:colId xmlns:a16="http://schemas.microsoft.com/office/drawing/2014/main" val="20002"/>
                    </a:ext>
                  </a:extLst>
                </a:gridCol>
                <a:gridCol w="871870">
                  <a:extLst>
                    <a:ext uri="{9D8B030D-6E8A-4147-A177-3AD203B41FA5}">
                      <a16:colId xmlns:a16="http://schemas.microsoft.com/office/drawing/2014/main" val="20003"/>
                    </a:ext>
                  </a:extLst>
                </a:gridCol>
              </a:tblGrid>
              <a:tr h="256025">
                <a:tc>
                  <a:txBody>
                    <a:bodyPr/>
                    <a:lstStyle/>
                    <a:p>
                      <a:pPr marL="0" marR="0" lvl="0" indent="0" algn="l" rtl="0">
                        <a:lnSpc>
                          <a:spcPct val="107000"/>
                        </a:lnSpc>
                        <a:spcBef>
                          <a:spcPts val="0"/>
                        </a:spcBef>
                        <a:spcAft>
                          <a:spcPts val="0"/>
                        </a:spcAft>
                        <a:buNone/>
                      </a:pPr>
                      <a:r>
                        <a:rPr lang="es-DO" sz="1400" u="none" strike="noStrike" cap="none" dirty="0" err="1"/>
                        <a:t>Preprimario</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2017/18</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2017- 2012</a:t>
                      </a:r>
                      <a:endParaRPr sz="1400" u="none" strike="noStrike" cap="none" dirty="0">
                        <a:solidFill>
                          <a:schemeClr val="lt1"/>
                        </a:solidFill>
                        <a:latin typeface="+mn-lt"/>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s-DO" sz="1400" u="none" strike="noStrike" cap="none" dirty="0"/>
                        <a:t>% variación</a:t>
                      </a:r>
                      <a:endParaRPr sz="1400" u="none" strike="noStrike" cap="none" dirty="0">
                        <a:solidFill>
                          <a:schemeClr val="lt1"/>
                        </a:solidFill>
                        <a:latin typeface="+mn-lt"/>
                        <a:ea typeface="Calibri"/>
                        <a:cs typeface="Calibri"/>
                        <a:sym typeface="Calibri"/>
                      </a:endParaRPr>
                    </a:p>
                  </a:txBody>
                  <a:tcPr marL="44450" marR="44450" marT="0" marB="0" anchor="ctr"/>
                </a:tc>
                <a:extLst>
                  <a:ext uri="{0D108BD9-81ED-4DB2-BD59-A6C34878D82A}">
                    <a16:rowId xmlns:a16="http://schemas.microsoft.com/office/drawing/2014/main" val="10000"/>
                  </a:ext>
                </a:extLst>
              </a:tr>
              <a:tr h="236200">
                <a:tc>
                  <a:txBody>
                    <a:bodyPr/>
                    <a:lstStyle/>
                    <a:p>
                      <a:pPr marL="36000" marR="0" lvl="0" indent="0" algn="l" rtl="0">
                        <a:lnSpc>
                          <a:spcPct val="107000"/>
                        </a:lnSpc>
                        <a:spcBef>
                          <a:spcPts val="0"/>
                        </a:spcBef>
                        <a:spcAft>
                          <a:spcPts val="0"/>
                        </a:spcAft>
                        <a:buNone/>
                      </a:pPr>
                      <a:r>
                        <a:rPr lang="es-DO" sz="1400" u="none" strike="noStrike" cap="none" dirty="0">
                          <a:sym typeface="Calibri"/>
                        </a:rPr>
                        <a:t>Público-Semioficial</a:t>
                      </a:r>
                      <a:endParaRPr sz="1400" b="0" u="none" strike="noStrike" cap="none" dirty="0">
                        <a:latin typeface="+mn-lt"/>
                        <a:ea typeface="Calibri"/>
                        <a:cs typeface="Calibri"/>
                        <a:sym typeface="Calibri"/>
                      </a:endParaRPr>
                    </a:p>
                  </a:txBody>
                  <a:tcPr marL="44450" marR="44450" marT="0" marB="0" anchor="ctr"/>
                </a:tc>
                <a:tc>
                  <a:txBody>
                    <a:bodyPr/>
                    <a:lstStyle/>
                    <a:p>
                      <a:pPr algn="r" fontAlgn="auto">
                        <a:lnSpc>
                          <a:spcPct val="107000"/>
                        </a:lnSpc>
                        <a:spcAft>
                          <a:spcPts val="0"/>
                        </a:spcAft>
                      </a:pPr>
                      <a:r>
                        <a:rPr lang="es-ES" sz="1400" b="1" dirty="0">
                          <a:solidFill>
                            <a:srgbClr val="000000"/>
                          </a:solidFill>
                          <a:effectLst/>
                          <a:latin typeface="+mj-lt"/>
                          <a:ea typeface="Times New Roman" panose="02020603050405020304" pitchFamily="18" charset="0"/>
                          <a:cs typeface="Calibri" panose="020F0502020204030204" pitchFamily="34" charset="0"/>
                        </a:rPr>
                        <a:t>115,882</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dirty="0">
                          <a:solidFill>
                            <a:srgbClr val="000000"/>
                          </a:solidFill>
                          <a:effectLst/>
                          <a:latin typeface="+mj-lt"/>
                          <a:ea typeface="Times New Roman" panose="02020603050405020304" pitchFamily="18" charset="0"/>
                          <a:cs typeface="Calibri" panose="020F0502020204030204" pitchFamily="34" charset="0"/>
                        </a:rPr>
                        <a:t>23,170</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solidFill>
                            <a:srgbClr val="FF0000"/>
                          </a:solidFill>
                          <a:effectLst/>
                          <a:latin typeface="+mj-lt"/>
                          <a:ea typeface="Times New Roman" panose="02020603050405020304" pitchFamily="18" charset="0"/>
                          <a:cs typeface="Calibri" panose="020F0502020204030204" pitchFamily="34" charset="0"/>
                        </a:rPr>
                        <a:t>24.99%</a:t>
                      </a:r>
                      <a:endParaRPr lang="es-DO" sz="1400" dirty="0">
                        <a:solidFill>
                          <a:srgbClr val="FF0000"/>
                        </a:solidFill>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236200">
                <a:tc>
                  <a:txBody>
                    <a:bodyPr/>
                    <a:lstStyle/>
                    <a:p>
                      <a:pPr marL="36000" marR="0" lvl="0" indent="0" algn="l" rtl="0">
                        <a:lnSpc>
                          <a:spcPct val="107000"/>
                        </a:lnSpc>
                        <a:spcBef>
                          <a:spcPts val="0"/>
                        </a:spcBef>
                        <a:spcAft>
                          <a:spcPts val="0"/>
                        </a:spcAft>
                        <a:buNone/>
                      </a:pPr>
                      <a:r>
                        <a:rPr lang="es-DO" sz="1400" u="none" strike="noStrike" cap="none" dirty="0">
                          <a:sym typeface="Calibri"/>
                        </a:rPr>
                        <a:t>Privado</a:t>
                      </a:r>
                      <a:endParaRPr sz="1400" b="0" u="none" strike="noStrike" cap="none" dirty="0">
                        <a:latin typeface="+mn-lt"/>
                        <a:ea typeface="Calibri"/>
                        <a:cs typeface="Calibri"/>
                        <a:sym typeface="Calibri"/>
                      </a:endParaRPr>
                    </a:p>
                  </a:txBody>
                  <a:tcPr marL="44450" marR="44450" marT="0" marB="0" anchor="ctr"/>
                </a:tc>
                <a:tc>
                  <a:txBody>
                    <a:bodyPr/>
                    <a:lstStyle/>
                    <a:p>
                      <a:pPr algn="r" fontAlgn="auto">
                        <a:lnSpc>
                          <a:spcPct val="107000"/>
                        </a:lnSpc>
                        <a:spcAft>
                          <a:spcPts val="0"/>
                        </a:spcAft>
                      </a:pPr>
                      <a:r>
                        <a:rPr lang="es-DO" sz="1400" dirty="0">
                          <a:solidFill>
                            <a:srgbClr val="000000"/>
                          </a:solidFill>
                          <a:effectLst/>
                          <a:latin typeface="+mj-lt"/>
                          <a:ea typeface="Times New Roman" panose="02020603050405020304" pitchFamily="18" charset="0"/>
                          <a:cs typeface="Calibri" panose="020F0502020204030204" pitchFamily="34" charset="0"/>
                        </a:rPr>
                        <a:t>55,607</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dirty="0">
                          <a:solidFill>
                            <a:srgbClr val="000000"/>
                          </a:solidFill>
                          <a:effectLst/>
                          <a:latin typeface="+mj-lt"/>
                          <a:ea typeface="Times New Roman" panose="02020603050405020304" pitchFamily="18" charset="0"/>
                          <a:cs typeface="Calibri" panose="020F0502020204030204" pitchFamily="34" charset="0"/>
                        </a:rPr>
                        <a:t>282</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mj-lt"/>
                          <a:ea typeface="Times New Roman" panose="02020603050405020304" pitchFamily="18" charset="0"/>
                          <a:cs typeface="Calibri" panose="020F0502020204030204" pitchFamily="34" charset="0"/>
                        </a:rPr>
                        <a:t>0.51%</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236200">
                <a:tc>
                  <a:txBody>
                    <a:bodyPr/>
                    <a:lstStyle/>
                    <a:p>
                      <a:pPr marL="36000" marR="0" lvl="0" indent="0" algn="l" rtl="0">
                        <a:spcBef>
                          <a:spcPts val="0"/>
                        </a:spcBef>
                        <a:spcAft>
                          <a:spcPts val="0"/>
                        </a:spcAft>
                        <a:buNone/>
                      </a:pPr>
                      <a:r>
                        <a:rPr lang="es-DO" sz="1400" u="none" strike="noStrike" cap="none" dirty="0">
                          <a:sym typeface="Calibri"/>
                        </a:rPr>
                        <a:t> % Público-Semioficial</a:t>
                      </a:r>
                      <a:endParaRPr sz="1400" dirty="0">
                        <a:latin typeface="+mn-lt"/>
                      </a:endParaRPr>
                    </a:p>
                  </a:txBody>
                  <a:tcPr marL="9525" marR="9525" marT="9525" marB="0" anchor="ctr"/>
                </a:tc>
                <a:tc>
                  <a:txBody>
                    <a:bodyPr/>
                    <a:lstStyle/>
                    <a:p>
                      <a:pPr algn="r" fontAlgn="auto">
                        <a:lnSpc>
                          <a:spcPct val="107000"/>
                        </a:lnSpc>
                        <a:spcAft>
                          <a:spcPts val="0"/>
                        </a:spcAft>
                      </a:pPr>
                      <a:r>
                        <a:rPr lang="es-ES" sz="1400" b="1" dirty="0">
                          <a:solidFill>
                            <a:srgbClr val="000000"/>
                          </a:solidFill>
                          <a:effectLst/>
                          <a:latin typeface="+mj-lt"/>
                          <a:ea typeface="Times New Roman" panose="02020603050405020304" pitchFamily="18" charset="0"/>
                          <a:cs typeface="Calibri" panose="020F0502020204030204" pitchFamily="34" charset="0"/>
                        </a:rPr>
                        <a:t>67.57%</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a:solidFill>
                            <a:srgbClr val="000000"/>
                          </a:solidFill>
                          <a:effectLst/>
                          <a:latin typeface="+mj-lt"/>
                          <a:ea typeface="Times New Roman" panose="02020603050405020304" pitchFamily="18" charset="0"/>
                          <a:cs typeface="Calibri" panose="020F0502020204030204" pitchFamily="34" charset="0"/>
                        </a:rPr>
                        <a:t>4.95%</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solidFill>
                            <a:srgbClr val="000000"/>
                          </a:solidFill>
                          <a:effectLst/>
                          <a:latin typeface="+mj-lt"/>
                          <a:ea typeface="Times New Roman" panose="02020603050405020304" pitchFamily="18" charset="0"/>
                          <a:cs typeface="Calibri" panose="020F0502020204030204" pitchFamily="34" charset="0"/>
                        </a:rPr>
                        <a:t>7.90%</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r h="236200">
                <a:tc>
                  <a:txBody>
                    <a:bodyPr/>
                    <a:lstStyle/>
                    <a:p>
                      <a:pPr marL="36000" marR="0" lvl="0" indent="0" algn="l" rtl="0">
                        <a:lnSpc>
                          <a:spcPct val="107000"/>
                        </a:lnSpc>
                        <a:spcBef>
                          <a:spcPts val="0"/>
                        </a:spcBef>
                        <a:spcAft>
                          <a:spcPts val="0"/>
                        </a:spcAft>
                        <a:buNone/>
                      </a:pPr>
                      <a:r>
                        <a:rPr lang="es-DO" sz="1400" u="none" strike="noStrike" cap="none" dirty="0">
                          <a:sym typeface="Calibri"/>
                        </a:rPr>
                        <a:t>Todos los Sectores</a:t>
                      </a:r>
                      <a:endParaRPr sz="1400" u="none" strike="noStrike" cap="none" dirty="0">
                        <a:latin typeface="+mn-lt"/>
                        <a:ea typeface="Calibri"/>
                        <a:cs typeface="Calibri"/>
                        <a:sym typeface="Calibri"/>
                      </a:endParaRPr>
                    </a:p>
                  </a:txBody>
                  <a:tcPr marL="44450" marR="44450" marT="0" marB="0" anchor="ctr"/>
                </a:tc>
                <a:tc>
                  <a:txBody>
                    <a:bodyPr/>
                    <a:lstStyle/>
                    <a:p>
                      <a:pPr algn="r" fontAlgn="auto">
                        <a:lnSpc>
                          <a:spcPct val="107000"/>
                        </a:lnSpc>
                        <a:spcAft>
                          <a:spcPts val="0"/>
                        </a:spcAft>
                      </a:pPr>
                      <a:r>
                        <a:rPr lang="es-ES" sz="1400" b="1" dirty="0">
                          <a:solidFill>
                            <a:srgbClr val="000000"/>
                          </a:solidFill>
                          <a:effectLst/>
                          <a:latin typeface="+mj-lt"/>
                          <a:ea typeface="Times New Roman" panose="02020603050405020304" pitchFamily="18" charset="0"/>
                          <a:cs typeface="Calibri" panose="020F0502020204030204" pitchFamily="34" charset="0"/>
                        </a:rPr>
                        <a:t>171,489</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a:solidFill>
                            <a:srgbClr val="000000"/>
                          </a:solidFill>
                          <a:effectLst/>
                          <a:latin typeface="+mj-lt"/>
                          <a:ea typeface="Times New Roman" panose="02020603050405020304" pitchFamily="18" charset="0"/>
                          <a:cs typeface="Calibri" panose="020F0502020204030204" pitchFamily="34" charset="0"/>
                        </a:rPr>
                        <a:t>23,452</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solidFill>
                            <a:srgbClr val="000000"/>
                          </a:solidFill>
                          <a:effectLst/>
                          <a:latin typeface="+mj-lt"/>
                          <a:ea typeface="Times New Roman" panose="02020603050405020304" pitchFamily="18" charset="0"/>
                          <a:cs typeface="Calibri" panose="020F0502020204030204" pitchFamily="34" charset="0"/>
                        </a:rPr>
                        <a:t>15.84%</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r h="236200">
                <a:tc>
                  <a:txBody>
                    <a:bodyPr/>
                    <a:lstStyle/>
                    <a:p>
                      <a:pPr marL="36000" marR="0" lvl="0" indent="0" algn="l" rtl="0">
                        <a:lnSpc>
                          <a:spcPct val="107000"/>
                        </a:lnSpc>
                        <a:spcBef>
                          <a:spcPts val="0"/>
                        </a:spcBef>
                        <a:spcAft>
                          <a:spcPts val="0"/>
                        </a:spcAft>
                        <a:buNone/>
                      </a:pPr>
                      <a:r>
                        <a:rPr lang="es-DO" sz="1400" u="none" strike="noStrike" cap="none">
                          <a:sym typeface="Calibri"/>
                        </a:rPr>
                        <a:t>Población 5 años</a:t>
                      </a:r>
                      <a:endParaRPr sz="1400" b="0" u="none" strike="noStrike" cap="none">
                        <a:solidFill>
                          <a:schemeClr val="dk1"/>
                        </a:solidFill>
                        <a:latin typeface="+mn-lt"/>
                        <a:ea typeface="Calibri"/>
                        <a:cs typeface="Calibri"/>
                        <a:sym typeface="Calibri"/>
                      </a:endParaRPr>
                    </a:p>
                  </a:txBody>
                  <a:tcPr marL="44450" marR="44450" marT="0" marB="0" anchor="ctr"/>
                </a:tc>
                <a:tc>
                  <a:txBody>
                    <a:bodyPr/>
                    <a:lstStyle/>
                    <a:p>
                      <a:pPr algn="r" fontAlgn="auto">
                        <a:lnSpc>
                          <a:spcPct val="107000"/>
                        </a:lnSpc>
                        <a:spcAft>
                          <a:spcPts val="0"/>
                        </a:spcAft>
                      </a:pPr>
                      <a:r>
                        <a:rPr lang="es-DO" sz="1400" dirty="0">
                          <a:effectLst/>
                          <a:latin typeface="+mj-lt"/>
                          <a:ea typeface="Times New Roman" panose="02020603050405020304" pitchFamily="18" charset="0"/>
                          <a:cs typeface="Calibri" panose="020F0502020204030204" pitchFamily="34" charset="0"/>
                        </a:rPr>
                        <a:t>194,189</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solidFill>
                            <a:srgbClr val="000000"/>
                          </a:solidFill>
                          <a:effectLst/>
                          <a:latin typeface="+mj-lt"/>
                          <a:ea typeface="Times New Roman" panose="02020603050405020304" pitchFamily="18" charset="0"/>
                          <a:cs typeface="Calibri" panose="020F0502020204030204" pitchFamily="34" charset="0"/>
                        </a:rPr>
                        <a:t>-1,946</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mj-lt"/>
                          <a:ea typeface="Times New Roman" panose="02020603050405020304" pitchFamily="18" charset="0"/>
                          <a:cs typeface="Calibri" panose="020F0502020204030204" pitchFamily="34" charset="0"/>
                        </a:rPr>
                        <a:t>-0.99%</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5"/>
                  </a:ext>
                </a:extLst>
              </a:tr>
            </a:tbl>
          </a:graphicData>
        </a:graphic>
      </p:graphicFrame>
      <p:pic>
        <p:nvPicPr>
          <p:cNvPr id="5" name="Picture 4"/>
          <p:cNvPicPr>
            <a:picLocks noChangeAspect="1"/>
          </p:cNvPicPr>
          <p:nvPr/>
        </p:nvPicPr>
        <p:blipFill>
          <a:blip r:embed="rId2"/>
          <a:stretch>
            <a:fillRect/>
          </a:stretch>
        </p:blipFill>
        <p:spPr>
          <a:xfrm>
            <a:off x="4935828" y="1007116"/>
            <a:ext cx="340743" cy="320883"/>
          </a:xfrm>
          <a:prstGeom prst="rect">
            <a:avLst/>
          </a:prstGeom>
        </p:spPr>
      </p:pic>
      <p:pic>
        <p:nvPicPr>
          <p:cNvPr id="17" name="Picture 16"/>
          <p:cNvPicPr>
            <a:picLocks noChangeAspect="1"/>
          </p:cNvPicPr>
          <p:nvPr/>
        </p:nvPicPr>
        <p:blipFill>
          <a:blip r:embed="rId2"/>
          <a:stretch>
            <a:fillRect/>
          </a:stretch>
        </p:blipFill>
        <p:spPr>
          <a:xfrm>
            <a:off x="4970297" y="3093316"/>
            <a:ext cx="340743" cy="320883"/>
          </a:xfrm>
          <a:prstGeom prst="rect">
            <a:avLst/>
          </a:prstGeom>
        </p:spPr>
      </p:pic>
      <p:pic>
        <p:nvPicPr>
          <p:cNvPr id="25" name="Picture 1" descr="TOP-02.jpg"/>
          <p:cNvPicPr>
            <a:picLocks noChangeAspect="1"/>
          </p:cNvPicPr>
          <p:nvPr/>
        </p:nvPicPr>
        <p:blipFill rotWithShape="1">
          <a:blip r:embed="rId3">
            <a:extLst>
              <a:ext uri="{28A0092B-C50C-407E-A947-70E740481C1C}">
                <a14:useLocalDpi xmlns:a14="http://schemas.microsoft.com/office/drawing/2010/main" val="0"/>
              </a:ext>
            </a:extLst>
          </a:blip>
          <a:srcRect b="78472"/>
          <a:stretch/>
        </p:blipFill>
        <p:spPr>
          <a:xfrm>
            <a:off x="0" y="1"/>
            <a:ext cx="9144000" cy="688473"/>
          </a:xfrm>
          <a:prstGeom prst="rect">
            <a:avLst/>
          </a:prstGeom>
        </p:spPr>
      </p:pic>
      <p:pic>
        <p:nvPicPr>
          <p:cNvPr id="26" name="Imagen 5">
            <a:extLst>
              <a:ext uri="{FF2B5EF4-FFF2-40B4-BE49-F238E27FC236}">
                <a16:creationId xmlns:a16="http://schemas.microsoft.com/office/drawing/2014/main" id="{C4EC0706-A616-4A3F-98C7-4FEC384E2DC9}"/>
              </a:ext>
            </a:extLst>
          </p:cNvPr>
          <p:cNvPicPr>
            <a:picLocks noChangeAspect="1"/>
          </p:cNvPicPr>
          <p:nvPr/>
        </p:nvPicPr>
        <p:blipFill>
          <a:blip r:embed="rId4"/>
          <a:stretch>
            <a:fillRect/>
          </a:stretch>
        </p:blipFill>
        <p:spPr>
          <a:xfrm>
            <a:off x="7913083" y="159636"/>
            <a:ext cx="1062424" cy="482705"/>
          </a:xfrm>
          <a:prstGeom prst="rect">
            <a:avLst/>
          </a:prstGeom>
          <a:noFill/>
          <a:ln cap="flat">
            <a:noFill/>
          </a:ln>
        </p:spPr>
      </p:pic>
      <p:sp>
        <p:nvSpPr>
          <p:cNvPr id="27"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28" name="TextBox 12">
            <a:extLst>
              <a:ext uri="{FF2B5EF4-FFF2-40B4-BE49-F238E27FC236}">
                <a16:creationId xmlns:a16="http://schemas.microsoft.com/office/drawing/2014/main" id="{6B0237FA-8161-4714-962A-71E50AB7C405}"/>
              </a:ext>
            </a:extLst>
          </p:cNvPr>
          <p:cNvSpPr txBox="1"/>
          <p:nvPr/>
        </p:nvSpPr>
        <p:spPr>
          <a:xfrm>
            <a:off x="1211796" y="353835"/>
            <a:ext cx="3237618"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ACCESO A LA EDUCACIÓN INICIAL</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18</a:t>
            </a:fld>
            <a:endParaRPr lang="en-US"/>
          </a:p>
        </p:txBody>
      </p:sp>
    </p:spTree>
    <p:extLst>
      <p:ext uri="{BB962C8B-B14F-4D97-AF65-F5344CB8AC3E}">
        <p14:creationId xmlns:p14="http://schemas.microsoft.com/office/powerpoint/2010/main" val="1261996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3850" y="216867"/>
            <a:ext cx="398041"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14" name="Google Shape;269;p28"/>
          <p:cNvSpPr/>
          <p:nvPr/>
        </p:nvSpPr>
        <p:spPr>
          <a:xfrm>
            <a:off x="961993" y="1639781"/>
            <a:ext cx="7650378" cy="2270306"/>
          </a:xfrm>
          <a:prstGeom prst="rect">
            <a:avLst/>
          </a:prstGeom>
          <a:noFill/>
          <a:ln>
            <a:noFill/>
          </a:ln>
        </p:spPr>
        <p:txBody>
          <a:bodyPr spcFirstLastPara="1" wrap="square" lIns="91425" tIns="45700" rIns="91425" bIns="45700" anchor="t" anchorCtr="0">
            <a:noAutofit/>
          </a:bodyPr>
          <a:lstStyle/>
          <a:p>
            <a:pPr marL="285750" indent="-285750" fontAlgn="auto">
              <a:buFont typeface="Arial" panose="020B0604020202020204" pitchFamily="34" charset="0"/>
              <a:buChar char="•"/>
            </a:pPr>
            <a:r>
              <a:rPr lang="es-ES" sz="1600" dirty="0"/>
              <a:t>El estudio comprueba que aquellos estudiantes que entraron con un (1) año o menos a la Educación Inicial obtienen casi 75 puntos más en matemáticas que los que entraron con 6 años o más al sistema educativo. </a:t>
            </a:r>
          </a:p>
          <a:p>
            <a:pPr fontAlgn="auto"/>
            <a:endParaRPr lang="es-ES" sz="1600" dirty="0"/>
          </a:p>
          <a:p>
            <a:pPr marL="285750" indent="-285750" fontAlgn="auto">
              <a:buFont typeface="Arial" panose="020B0604020202020204" pitchFamily="34" charset="0"/>
              <a:buChar char="•"/>
            </a:pPr>
            <a:r>
              <a:rPr lang="es-ES" sz="1600" dirty="0"/>
              <a:t>Diferencias parecidas también se verifican para comprensión lectora y ciencias. </a:t>
            </a:r>
            <a:endParaRPr lang="es-DO" sz="1600" dirty="0"/>
          </a:p>
          <a:p>
            <a:pPr marL="285750" indent="-285750" fontAlgn="auto">
              <a:buFont typeface="Arial" panose="020B0604020202020204" pitchFamily="34" charset="0"/>
              <a:buChar char="•"/>
            </a:pPr>
            <a:endParaRPr lang="es-DO" sz="1600" dirty="0"/>
          </a:p>
          <a:p>
            <a:pPr marL="285750" indent="-285750">
              <a:buFont typeface="Arial" panose="020B0604020202020204" pitchFamily="34" charset="0"/>
              <a:buChar char="•"/>
            </a:pPr>
            <a:r>
              <a:rPr lang="es-ES" sz="1600" dirty="0"/>
              <a:t>Igualmente, los resultados de la investigación revelan que los estudiantes que completaron un año de educación inicial puntúan hasta 30 puntos más en lectura que los estudiantes que no completaron.</a:t>
            </a:r>
            <a:endParaRPr sz="1600" dirty="0">
              <a:solidFill>
                <a:schemeClr val="dk1"/>
              </a:solidFill>
              <a:ea typeface="Gill Sans"/>
              <a:cs typeface="Arial"/>
              <a:sym typeface="Gill Sans"/>
            </a:endParaRPr>
          </a:p>
        </p:txBody>
      </p:sp>
      <p:pic>
        <p:nvPicPr>
          <p:cNvPr id="25" name="Picture 1" descr="TOP-02.jpg"/>
          <p:cNvPicPr>
            <a:picLocks noChangeAspect="1"/>
          </p:cNvPicPr>
          <p:nvPr/>
        </p:nvPicPr>
        <p:blipFill rotWithShape="1">
          <a:blip r:embed="rId2">
            <a:extLst>
              <a:ext uri="{28A0092B-C50C-407E-A947-70E740481C1C}">
                <a14:useLocalDpi xmlns:a14="http://schemas.microsoft.com/office/drawing/2010/main" val="0"/>
              </a:ext>
            </a:extLst>
          </a:blip>
          <a:srcRect b="78472"/>
          <a:stretch/>
        </p:blipFill>
        <p:spPr>
          <a:xfrm>
            <a:off x="0" y="1"/>
            <a:ext cx="9144000" cy="688473"/>
          </a:xfrm>
          <a:prstGeom prst="rect">
            <a:avLst/>
          </a:prstGeom>
        </p:spPr>
      </p:pic>
      <p:pic>
        <p:nvPicPr>
          <p:cNvPr id="26"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159636"/>
            <a:ext cx="1062424" cy="482705"/>
          </a:xfrm>
          <a:prstGeom prst="rect">
            <a:avLst/>
          </a:prstGeom>
          <a:noFill/>
          <a:ln cap="flat">
            <a:noFill/>
          </a:ln>
        </p:spPr>
      </p:pic>
      <p:sp>
        <p:nvSpPr>
          <p:cNvPr id="27"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28" name="TextBox 12">
            <a:extLst>
              <a:ext uri="{FF2B5EF4-FFF2-40B4-BE49-F238E27FC236}">
                <a16:creationId xmlns:a16="http://schemas.microsoft.com/office/drawing/2014/main" id="{6B0237FA-8161-4714-962A-71E50AB7C405}"/>
              </a:ext>
            </a:extLst>
          </p:cNvPr>
          <p:cNvSpPr txBox="1"/>
          <p:nvPr/>
        </p:nvSpPr>
        <p:spPr>
          <a:xfrm>
            <a:off x="1211796" y="353835"/>
            <a:ext cx="3237618"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ACCESO A LA EDUCACIÓN INICIAL</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19</a:t>
            </a:fld>
            <a:endParaRPr lang="en-US"/>
          </a:p>
        </p:txBody>
      </p:sp>
      <p:sp>
        <p:nvSpPr>
          <p:cNvPr id="3" name="Rectángulo 2">
            <a:extLst>
              <a:ext uri="{FF2B5EF4-FFF2-40B4-BE49-F238E27FC236}">
                <a16:creationId xmlns:a16="http://schemas.microsoft.com/office/drawing/2014/main" id="{34AEF766-C925-4D25-A668-ED3D34C88B61}"/>
              </a:ext>
            </a:extLst>
          </p:cNvPr>
          <p:cNvSpPr/>
          <p:nvPr/>
        </p:nvSpPr>
        <p:spPr>
          <a:xfrm>
            <a:off x="893134" y="899320"/>
            <a:ext cx="7719237" cy="646331"/>
          </a:xfrm>
          <a:prstGeom prst="rect">
            <a:avLst/>
          </a:prstGeom>
          <a:solidFill>
            <a:srgbClr val="4F81BD"/>
          </a:solidFill>
        </p:spPr>
        <p:txBody>
          <a:bodyPr wrap="square">
            <a:spAutoFit/>
          </a:bodyPr>
          <a:lstStyle/>
          <a:p>
            <a:r>
              <a:rPr lang="es-ES" b="1" i="1" dirty="0">
                <a:solidFill>
                  <a:schemeClr val="bg1"/>
                </a:solidFill>
                <a:latin typeface="Calibri" panose="020F0502020204030204" pitchFamily="34" charset="0"/>
                <a:ea typeface="Calibri" panose="020F0502020204030204" pitchFamily="34" charset="0"/>
              </a:rPr>
              <a:t>Una aproximación a los retornos en logros educativos de los años de educación inicial usando los datos de PISA 2015 para República Dominicana. </a:t>
            </a:r>
            <a:r>
              <a:rPr lang="es-ES" b="1" i="1" dirty="0" err="1">
                <a:solidFill>
                  <a:schemeClr val="bg1"/>
                </a:solidFill>
                <a:latin typeface="Calibri" panose="020F0502020204030204" pitchFamily="34" charset="0"/>
                <a:ea typeface="Calibri" panose="020F0502020204030204" pitchFamily="34" charset="0"/>
              </a:rPr>
              <a:t>Revie</a:t>
            </a:r>
            <a:r>
              <a:rPr lang="es-ES" b="1" i="1" dirty="0">
                <a:solidFill>
                  <a:schemeClr val="bg1"/>
                </a:solidFill>
                <a:latin typeface="Calibri" panose="020F0502020204030204" pitchFamily="34" charset="0"/>
                <a:ea typeface="Calibri" panose="020F0502020204030204" pitchFamily="34" charset="0"/>
              </a:rPr>
              <a:t>.</a:t>
            </a:r>
            <a:endParaRPr lang="es-DO" b="1" dirty="0">
              <a:solidFill>
                <a:schemeClr val="bg1"/>
              </a:solidFill>
            </a:endParaRPr>
          </a:p>
        </p:txBody>
      </p:sp>
      <p:pic>
        <p:nvPicPr>
          <p:cNvPr id="7" name="Gráfico 6" descr="Aula">
            <a:extLst>
              <a:ext uri="{FF2B5EF4-FFF2-40B4-BE49-F238E27FC236}">
                <a16:creationId xmlns:a16="http://schemas.microsoft.com/office/drawing/2014/main" id="{7574C1D6-80F7-4BC4-963A-4C7918C36FD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2809" y="868857"/>
            <a:ext cx="700480" cy="700480"/>
          </a:xfrm>
          <a:prstGeom prst="rect">
            <a:avLst/>
          </a:prstGeom>
        </p:spPr>
      </p:pic>
    </p:spTree>
    <p:extLst>
      <p:ext uri="{BB962C8B-B14F-4D97-AF65-F5344CB8AC3E}">
        <p14:creationId xmlns:p14="http://schemas.microsoft.com/office/powerpoint/2010/main" val="2564397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1A2AB026-26ED-4B5A-8497-C2AF06EA31E6}"/>
              </a:ext>
            </a:extLst>
          </p:cNvPr>
          <p:cNvSpPr txBox="1"/>
          <p:nvPr/>
        </p:nvSpPr>
        <p:spPr>
          <a:xfrm>
            <a:off x="1539053" y="2412911"/>
            <a:ext cx="4532010" cy="1210588"/>
          </a:xfrm>
          <a:prstGeom prst="rect">
            <a:avLst/>
          </a:prstGeom>
          <a:noFill/>
        </p:spPr>
        <p:txBody>
          <a:bodyPr wrap="none" rtlCol="0">
            <a:spAutoFit/>
          </a:bodyPr>
          <a:lstStyle/>
          <a:p>
            <a:pPr>
              <a:lnSpc>
                <a:spcPct val="90000"/>
              </a:lnSpc>
            </a:pPr>
            <a:r>
              <a:rPr lang="es-ES_tradnl" sz="4000" b="1" dirty="0">
                <a:solidFill>
                  <a:schemeClr val="tx2">
                    <a:lumMod val="75000"/>
                  </a:schemeClr>
                </a:solidFill>
                <a:latin typeface="Arial Black" panose="020B0A04020102020204" pitchFamily="34" charset="0"/>
                <a:cs typeface="Gill Sans"/>
              </a:rPr>
              <a:t>PRIMARIA</a:t>
            </a:r>
          </a:p>
          <a:p>
            <a:pPr>
              <a:lnSpc>
                <a:spcPct val="90000"/>
              </a:lnSpc>
            </a:pPr>
            <a:r>
              <a:rPr lang="es-ES_tradnl" sz="4000" b="1" dirty="0">
                <a:solidFill>
                  <a:schemeClr val="tx2">
                    <a:lumMod val="75000"/>
                  </a:schemeClr>
                </a:solidFill>
                <a:latin typeface="Arial Black" panose="020B0A04020102020204" pitchFamily="34" charset="0"/>
                <a:cs typeface="Gill Sans"/>
              </a:rPr>
              <a:t>Y SECUNDARIA</a:t>
            </a:r>
            <a:endParaRPr lang="en-US" sz="4000" b="1" dirty="0">
              <a:solidFill>
                <a:schemeClr val="tx2">
                  <a:lumMod val="75000"/>
                </a:schemeClr>
              </a:solidFill>
              <a:latin typeface="Arial Black" panose="020B0A04020102020204" pitchFamily="34" charset="0"/>
              <a:cs typeface="Gill Sans"/>
            </a:endParaRPr>
          </a:p>
        </p:txBody>
      </p:sp>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pic>
        <p:nvPicPr>
          <p:cNvPr id="3" name="Picture 2" descr="Screen Shot 2019-04-24 at 10.46.10 AM.png"/>
          <p:cNvPicPr>
            <a:picLocks noChangeAspect="1"/>
          </p:cNvPicPr>
          <p:nvPr/>
        </p:nvPicPr>
        <p:blipFill rotWithShape="1">
          <a:blip r:embed="rId3">
            <a:extLst>
              <a:ext uri="{28A0092B-C50C-407E-A947-70E740481C1C}">
                <a14:useLocalDpi xmlns:a14="http://schemas.microsoft.com/office/drawing/2010/main" val="0"/>
              </a:ext>
            </a:extLst>
          </a:blip>
          <a:srcRect l="7341"/>
          <a:stretch/>
        </p:blipFill>
        <p:spPr>
          <a:xfrm>
            <a:off x="0" y="765359"/>
            <a:ext cx="1539053" cy="3135027"/>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2</a:t>
            </a:fld>
            <a:endParaRPr lang="en-US"/>
          </a:p>
        </p:txBody>
      </p:sp>
    </p:spTree>
    <p:extLst>
      <p:ext uri="{BB962C8B-B14F-4D97-AF65-F5344CB8AC3E}">
        <p14:creationId xmlns:p14="http://schemas.microsoft.com/office/powerpoint/2010/main" val="4228908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3850" y="216867"/>
            <a:ext cx="398041"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14" name="Google Shape;269;p28"/>
          <p:cNvSpPr/>
          <p:nvPr/>
        </p:nvSpPr>
        <p:spPr>
          <a:xfrm>
            <a:off x="1621971" y="1313762"/>
            <a:ext cx="6955970" cy="2827191"/>
          </a:xfrm>
          <a:prstGeom prst="rect">
            <a:avLst/>
          </a:prstGeom>
          <a:noFill/>
          <a:ln>
            <a:noFill/>
          </a:ln>
        </p:spPr>
        <p:txBody>
          <a:bodyPr spcFirstLastPara="1" wrap="square" lIns="91425" tIns="45700" rIns="91425" bIns="45700" anchor="t" anchorCtr="0">
            <a:noAutofit/>
          </a:bodyPr>
          <a:lstStyle/>
          <a:p>
            <a:pPr marL="285750" indent="-285750" fontAlgn="auto">
              <a:buFont typeface="Arial" panose="020B0604020202020204" pitchFamily="34" charset="0"/>
              <a:buChar char="•"/>
            </a:pPr>
            <a:r>
              <a:rPr lang="es-ES" sz="1600" dirty="0"/>
              <a:t>El Inaipi, además de las acciones de formación inicial y continua que lleva a cabo con Inafocam e Infotep, anunció en marzo del 2019 el inicio de la segunda edición del </a:t>
            </a:r>
            <a:r>
              <a:rPr lang="es-ES" sz="1600" b="1" dirty="0"/>
              <a:t>diplomado “Atención Integral a la Primera Infancia”. </a:t>
            </a:r>
            <a:r>
              <a:rPr lang="es-ES" sz="1600" dirty="0"/>
              <a:t>Este diplomado está a cargo de la OEI, UNIBE y la Universidad Católica Santo Domingo (UCSD). </a:t>
            </a:r>
          </a:p>
          <a:p>
            <a:pPr fontAlgn="auto"/>
            <a:endParaRPr lang="es-ES" sz="1600" dirty="0"/>
          </a:p>
          <a:p>
            <a:pPr marL="285750" indent="-285750" fontAlgn="auto">
              <a:buFont typeface="Arial" panose="020B0604020202020204" pitchFamily="34" charset="0"/>
              <a:buChar char="•"/>
            </a:pPr>
            <a:r>
              <a:rPr lang="es-ES" sz="1600" dirty="0"/>
              <a:t>El Inaipi anunció la puesta en marcha de </a:t>
            </a:r>
            <a:r>
              <a:rPr lang="es-ES" sz="1600" b="1" dirty="0"/>
              <a:t>oficinas regionales </a:t>
            </a:r>
            <a:r>
              <a:rPr lang="es-ES" sz="1600" dirty="0"/>
              <a:t>en cuatro de las cinco regiones de planificación definidas. Las oficinas regionales representan el espacio institucional, que tiene la responsabilidad de la representación del INAIPI a nivel regional, aproximando la solución a necesidades identificadas que se relacionan con el buen funcionamiento de los centros CAIPI y CAFI.</a:t>
            </a:r>
            <a:endParaRPr sz="1600" dirty="0">
              <a:solidFill>
                <a:schemeClr val="dk1"/>
              </a:solidFill>
              <a:ea typeface="Gill Sans"/>
              <a:cs typeface="Arial"/>
              <a:sym typeface="Gill Sans"/>
            </a:endParaRPr>
          </a:p>
        </p:txBody>
      </p:sp>
      <p:pic>
        <p:nvPicPr>
          <p:cNvPr id="25" name="Picture 1" descr="TOP-02.jpg"/>
          <p:cNvPicPr>
            <a:picLocks noChangeAspect="1"/>
          </p:cNvPicPr>
          <p:nvPr/>
        </p:nvPicPr>
        <p:blipFill rotWithShape="1">
          <a:blip r:embed="rId2">
            <a:extLst>
              <a:ext uri="{28A0092B-C50C-407E-A947-70E740481C1C}">
                <a14:useLocalDpi xmlns:a14="http://schemas.microsoft.com/office/drawing/2010/main" val="0"/>
              </a:ext>
            </a:extLst>
          </a:blip>
          <a:srcRect b="78472"/>
          <a:stretch/>
        </p:blipFill>
        <p:spPr>
          <a:xfrm>
            <a:off x="0" y="1"/>
            <a:ext cx="9144000" cy="688473"/>
          </a:xfrm>
          <a:prstGeom prst="rect">
            <a:avLst/>
          </a:prstGeom>
        </p:spPr>
      </p:pic>
      <p:pic>
        <p:nvPicPr>
          <p:cNvPr id="26"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159636"/>
            <a:ext cx="1062424" cy="482705"/>
          </a:xfrm>
          <a:prstGeom prst="rect">
            <a:avLst/>
          </a:prstGeom>
          <a:noFill/>
          <a:ln cap="flat">
            <a:noFill/>
          </a:ln>
        </p:spPr>
      </p:pic>
      <p:sp>
        <p:nvSpPr>
          <p:cNvPr id="27"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28" name="TextBox 12">
            <a:extLst>
              <a:ext uri="{FF2B5EF4-FFF2-40B4-BE49-F238E27FC236}">
                <a16:creationId xmlns:a16="http://schemas.microsoft.com/office/drawing/2014/main" id="{6B0237FA-8161-4714-962A-71E50AB7C405}"/>
              </a:ext>
            </a:extLst>
          </p:cNvPr>
          <p:cNvSpPr txBox="1"/>
          <p:nvPr/>
        </p:nvSpPr>
        <p:spPr>
          <a:xfrm>
            <a:off x="1211796" y="353835"/>
            <a:ext cx="4701223"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CALIDAD Y MEJORA CONTINUA D ELOS SERVICIOS</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20</a:t>
            </a:fld>
            <a:endParaRPr lang="en-US"/>
          </a:p>
        </p:txBody>
      </p:sp>
      <p:sp>
        <p:nvSpPr>
          <p:cNvPr id="3" name="Rectángulo 2">
            <a:extLst>
              <a:ext uri="{FF2B5EF4-FFF2-40B4-BE49-F238E27FC236}">
                <a16:creationId xmlns:a16="http://schemas.microsoft.com/office/drawing/2014/main" id="{34AEF766-C925-4D25-A668-ED3D34C88B61}"/>
              </a:ext>
            </a:extLst>
          </p:cNvPr>
          <p:cNvSpPr/>
          <p:nvPr/>
        </p:nvSpPr>
        <p:spPr>
          <a:xfrm>
            <a:off x="893134" y="899320"/>
            <a:ext cx="7719237" cy="369332"/>
          </a:xfrm>
          <a:prstGeom prst="rect">
            <a:avLst/>
          </a:prstGeom>
          <a:solidFill>
            <a:srgbClr val="4F81BD"/>
          </a:solidFill>
        </p:spPr>
        <p:txBody>
          <a:bodyPr wrap="square">
            <a:spAutoFit/>
          </a:bodyPr>
          <a:lstStyle/>
          <a:p>
            <a:r>
              <a:rPr lang="es-ES" b="1" i="1" dirty="0">
                <a:solidFill>
                  <a:schemeClr val="bg1"/>
                </a:solidFill>
                <a:latin typeface="Calibri" panose="020F0502020204030204" pitchFamily="34" charset="0"/>
                <a:ea typeface="Calibri" panose="020F0502020204030204" pitchFamily="34" charset="0"/>
              </a:rPr>
              <a:t>INAIPI</a:t>
            </a:r>
            <a:endParaRPr lang="es-DO" b="1" dirty="0">
              <a:solidFill>
                <a:schemeClr val="bg1"/>
              </a:solidFill>
            </a:endParaRPr>
          </a:p>
        </p:txBody>
      </p:sp>
      <p:pic>
        <p:nvPicPr>
          <p:cNvPr id="6" name="Gráfico 5" descr="Birrete">
            <a:extLst>
              <a:ext uri="{FF2B5EF4-FFF2-40B4-BE49-F238E27FC236}">
                <a16:creationId xmlns:a16="http://schemas.microsoft.com/office/drawing/2014/main" id="{67B27B7F-4FBE-4382-B553-B18E2A3877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9591" y="1338255"/>
            <a:ext cx="914400" cy="914400"/>
          </a:xfrm>
          <a:prstGeom prst="rect">
            <a:avLst/>
          </a:prstGeom>
        </p:spPr>
      </p:pic>
      <p:pic>
        <p:nvPicPr>
          <p:cNvPr id="9" name="Gráfico 8" descr="Centro educativo">
            <a:extLst>
              <a:ext uri="{FF2B5EF4-FFF2-40B4-BE49-F238E27FC236}">
                <a16:creationId xmlns:a16="http://schemas.microsoft.com/office/drawing/2014/main" id="{E672C40D-55BA-4032-A417-3DE091DEECD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9591" y="2890846"/>
            <a:ext cx="914400" cy="914400"/>
          </a:xfrm>
          <a:prstGeom prst="rect">
            <a:avLst/>
          </a:prstGeom>
        </p:spPr>
      </p:pic>
    </p:spTree>
    <p:extLst>
      <p:ext uri="{BB962C8B-B14F-4D97-AF65-F5344CB8AC3E}">
        <p14:creationId xmlns:p14="http://schemas.microsoft.com/office/powerpoint/2010/main" val="1705315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3850" y="216867"/>
            <a:ext cx="398041"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14" name="Google Shape;269;p28"/>
          <p:cNvSpPr/>
          <p:nvPr/>
        </p:nvSpPr>
        <p:spPr>
          <a:xfrm>
            <a:off x="1621971" y="1313762"/>
            <a:ext cx="6955970" cy="2827191"/>
          </a:xfrm>
          <a:prstGeom prst="rect">
            <a:avLst/>
          </a:prstGeom>
          <a:noFill/>
          <a:ln>
            <a:noFill/>
          </a:ln>
        </p:spPr>
        <p:txBody>
          <a:bodyPr spcFirstLastPara="1" wrap="square" lIns="91425" tIns="45700" rIns="91425" bIns="45700" anchor="t" anchorCtr="0">
            <a:noAutofit/>
          </a:bodyPr>
          <a:lstStyle/>
          <a:p>
            <a:pPr marL="285750" indent="-285750" fontAlgn="auto">
              <a:buFont typeface="Arial" panose="020B0604020202020204" pitchFamily="34" charset="0"/>
              <a:buChar char="•"/>
            </a:pPr>
            <a:r>
              <a:rPr lang="es-ES" sz="1600" dirty="0"/>
              <a:t>La DGEI ha continuado con la implementación del </a:t>
            </a:r>
            <a:r>
              <a:rPr lang="es-ES" sz="1600" b="1" dirty="0"/>
              <a:t>Plan de Acompañamiento a la Práctica Pedagógica</a:t>
            </a:r>
            <a:r>
              <a:rPr lang="es-ES" sz="1600" dirty="0"/>
              <a:t> de las Docentes del Nivel Inicial y la animación de los Grupos Pedagógicos de docentes </a:t>
            </a:r>
          </a:p>
          <a:p>
            <a:pPr marL="285750" indent="-285750" fontAlgn="auto">
              <a:buFont typeface="Arial" panose="020B0604020202020204" pitchFamily="34" charset="0"/>
              <a:buChar char="•"/>
            </a:pPr>
            <a:r>
              <a:rPr lang="es-ES" sz="1600" dirty="0"/>
              <a:t>Se ha fortalecido el monitoreo a la </a:t>
            </a:r>
            <a:r>
              <a:rPr lang="es-ES" sz="1600" b="1" dirty="0"/>
              <a:t>ambientación</a:t>
            </a:r>
            <a:r>
              <a:rPr lang="es-ES" sz="1600" dirty="0"/>
              <a:t>, uso y disponibilidad de mobiliarios, material didáctico y gastable en el Nivel Inicial. </a:t>
            </a:r>
          </a:p>
          <a:p>
            <a:pPr marL="285750" indent="-285750" fontAlgn="auto">
              <a:buFont typeface="Arial" panose="020B0604020202020204" pitchFamily="34" charset="0"/>
              <a:buChar char="•"/>
            </a:pPr>
            <a:r>
              <a:rPr lang="es-DO" sz="1600" dirty="0"/>
              <a:t>Programa de </a:t>
            </a:r>
            <a:r>
              <a:rPr lang="es-DO" sz="1600" b="1" dirty="0"/>
              <a:t>Fortalecimiento de los Centros Modelo de Educación Inicial</a:t>
            </a:r>
            <a:r>
              <a:rPr lang="es-DO" sz="1600" dirty="0"/>
              <a:t>:</a:t>
            </a:r>
          </a:p>
          <a:p>
            <a:pPr marL="742950" lvl="1" indent="-285750">
              <a:buFont typeface="Arial" panose="020B0604020202020204" pitchFamily="34" charset="0"/>
              <a:buChar char="•"/>
            </a:pPr>
            <a:r>
              <a:rPr lang="es-DO" sz="1600" dirty="0"/>
              <a:t>Realizados </a:t>
            </a:r>
            <a:r>
              <a:rPr lang="es-ES" sz="1600" dirty="0"/>
              <a:t>talleres formativos sobre Comunidades de Práctica y otros</a:t>
            </a:r>
            <a:r>
              <a:rPr lang="es-DO" sz="1600" dirty="0"/>
              <a:t> talleres formativos</a:t>
            </a:r>
          </a:p>
          <a:p>
            <a:pPr marL="742950" lvl="1" indent="-285750">
              <a:buFont typeface="Arial" panose="020B0604020202020204" pitchFamily="34" charset="0"/>
              <a:buChar char="•"/>
            </a:pPr>
            <a:r>
              <a:rPr lang="es-DO" sz="1600" dirty="0"/>
              <a:t>revisaron y validaron los estándares de calidad del nivel inicial </a:t>
            </a:r>
            <a:endParaRPr lang="es-ES" sz="1600" dirty="0"/>
          </a:p>
          <a:p>
            <a:pPr marL="285750" indent="-285750" fontAlgn="auto">
              <a:buFont typeface="Arial" panose="020B0604020202020204" pitchFamily="34" charset="0"/>
              <a:buChar char="•"/>
            </a:pPr>
            <a:endParaRPr sz="1600" dirty="0">
              <a:solidFill>
                <a:schemeClr val="dk1"/>
              </a:solidFill>
              <a:ea typeface="Gill Sans"/>
              <a:cs typeface="Arial"/>
              <a:sym typeface="Gill Sans"/>
            </a:endParaRPr>
          </a:p>
        </p:txBody>
      </p:sp>
      <p:pic>
        <p:nvPicPr>
          <p:cNvPr id="25" name="Picture 1" descr="TOP-02.jpg"/>
          <p:cNvPicPr>
            <a:picLocks noChangeAspect="1"/>
          </p:cNvPicPr>
          <p:nvPr/>
        </p:nvPicPr>
        <p:blipFill rotWithShape="1">
          <a:blip r:embed="rId2">
            <a:extLst>
              <a:ext uri="{28A0092B-C50C-407E-A947-70E740481C1C}">
                <a14:useLocalDpi xmlns:a14="http://schemas.microsoft.com/office/drawing/2010/main" val="0"/>
              </a:ext>
            </a:extLst>
          </a:blip>
          <a:srcRect b="78472"/>
          <a:stretch/>
        </p:blipFill>
        <p:spPr>
          <a:xfrm>
            <a:off x="0" y="1"/>
            <a:ext cx="9144000" cy="688473"/>
          </a:xfrm>
          <a:prstGeom prst="rect">
            <a:avLst/>
          </a:prstGeom>
        </p:spPr>
      </p:pic>
      <p:pic>
        <p:nvPicPr>
          <p:cNvPr id="26"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159636"/>
            <a:ext cx="1062424" cy="482705"/>
          </a:xfrm>
          <a:prstGeom prst="rect">
            <a:avLst/>
          </a:prstGeom>
          <a:noFill/>
          <a:ln cap="flat">
            <a:noFill/>
          </a:ln>
        </p:spPr>
      </p:pic>
      <p:sp>
        <p:nvSpPr>
          <p:cNvPr id="27" name="TextBox 3">
            <a:extLst>
              <a:ext uri="{FF2B5EF4-FFF2-40B4-BE49-F238E27FC236}">
                <a16:creationId xmlns:a16="http://schemas.microsoft.com/office/drawing/2014/main" id="{E2A97D1A-A6D6-45DB-A664-2B64C087CA34}"/>
              </a:ext>
            </a:extLst>
          </p:cNvPr>
          <p:cNvSpPr txBox="1"/>
          <p:nvPr/>
        </p:nvSpPr>
        <p:spPr>
          <a:xfrm>
            <a:off x="700980" y="2289"/>
            <a:ext cx="385042" cy="523220"/>
          </a:xfrm>
          <a:prstGeom prst="rect">
            <a:avLst/>
          </a:prstGeom>
          <a:noFill/>
        </p:spPr>
        <p:txBody>
          <a:bodyPr wrap="none" rtlCol="0">
            <a:spAutoFit/>
          </a:bodyPr>
          <a:lstStyle/>
          <a:p>
            <a:r>
              <a:rPr lang="en-US" sz="2800" b="1" dirty="0">
                <a:solidFill>
                  <a:schemeClr val="bg1"/>
                </a:solidFill>
                <a:latin typeface="Gill Sans"/>
                <a:cs typeface="Gill Sans"/>
              </a:rPr>
              <a:t>2</a:t>
            </a:r>
          </a:p>
        </p:txBody>
      </p:sp>
      <p:sp>
        <p:nvSpPr>
          <p:cNvPr id="28" name="TextBox 12">
            <a:extLst>
              <a:ext uri="{FF2B5EF4-FFF2-40B4-BE49-F238E27FC236}">
                <a16:creationId xmlns:a16="http://schemas.microsoft.com/office/drawing/2014/main" id="{6B0237FA-8161-4714-962A-71E50AB7C405}"/>
              </a:ext>
            </a:extLst>
          </p:cNvPr>
          <p:cNvSpPr txBox="1"/>
          <p:nvPr/>
        </p:nvSpPr>
        <p:spPr>
          <a:xfrm>
            <a:off x="1211796" y="353835"/>
            <a:ext cx="4701223"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CALIDAD Y MEJORA CONTINUA DE LOS SERVICIOS</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21</a:t>
            </a:fld>
            <a:endParaRPr lang="en-US"/>
          </a:p>
        </p:txBody>
      </p:sp>
      <p:sp>
        <p:nvSpPr>
          <p:cNvPr id="3" name="Rectángulo 2">
            <a:extLst>
              <a:ext uri="{FF2B5EF4-FFF2-40B4-BE49-F238E27FC236}">
                <a16:creationId xmlns:a16="http://schemas.microsoft.com/office/drawing/2014/main" id="{34AEF766-C925-4D25-A668-ED3D34C88B61}"/>
              </a:ext>
            </a:extLst>
          </p:cNvPr>
          <p:cNvSpPr/>
          <p:nvPr/>
        </p:nvSpPr>
        <p:spPr>
          <a:xfrm>
            <a:off x="893134" y="899320"/>
            <a:ext cx="7719237" cy="369332"/>
          </a:xfrm>
          <a:prstGeom prst="rect">
            <a:avLst/>
          </a:prstGeom>
          <a:solidFill>
            <a:srgbClr val="4F81BD"/>
          </a:solidFill>
        </p:spPr>
        <p:txBody>
          <a:bodyPr wrap="square">
            <a:spAutoFit/>
          </a:bodyPr>
          <a:lstStyle/>
          <a:p>
            <a:r>
              <a:rPr lang="es-ES" b="1" i="1" dirty="0">
                <a:solidFill>
                  <a:schemeClr val="bg1"/>
                </a:solidFill>
                <a:latin typeface="Calibri" panose="020F0502020204030204" pitchFamily="34" charset="0"/>
                <a:ea typeface="Calibri" panose="020F0502020204030204" pitchFamily="34" charset="0"/>
              </a:rPr>
              <a:t>DIRECCIÓN DE EDUCACIÓN INICIAL</a:t>
            </a:r>
            <a:endParaRPr lang="es-DO" b="1" dirty="0">
              <a:solidFill>
                <a:schemeClr val="bg1"/>
              </a:solidFill>
            </a:endParaRPr>
          </a:p>
        </p:txBody>
      </p:sp>
      <p:pic>
        <p:nvPicPr>
          <p:cNvPr id="7" name="Gráfico 6" descr="Centro educativo">
            <a:extLst>
              <a:ext uri="{FF2B5EF4-FFF2-40B4-BE49-F238E27FC236}">
                <a16:creationId xmlns:a16="http://schemas.microsoft.com/office/drawing/2014/main" id="{B324E489-25DA-4F5B-8608-B005D04C70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641" y="2704802"/>
            <a:ext cx="914400" cy="914400"/>
          </a:xfrm>
          <a:prstGeom prst="rect">
            <a:avLst/>
          </a:prstGeom>
        </p:spPr>
      </p:pic>
      <p:pic>
        <p:nvPicPr>
          <p:cNvPr id="10" name="Gráfico 9" descr="Profesor">
            <a:extLst>
              <a:ext uri="{FF2B5EF4-FFF2-40B4-BE49-F238E27FC236}">
                <a16:creationId xmlns:a16="http://schemas.microsoft.com/office/drawing/2014/main" id="{301825BB-5EC2-4477-AE07-F7D8E33B05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4596" y="1268652"/>
            <a:ext cx="914400" cy="914400"/>
          </a:xfrm>
          <a:prstGeom prst="rect">
            <a:avLst/>
          </a:prstGeom>
        </p:spPr>
      </p:pic>
    </p:spTree>
    <p:extLst>
      <p:ext uri="{BB962C8B-B14F-4D97-AF65-F5344CB8AC3E}">
        <p14:creationId xmlns:p14="http://schemas.microsoft.com/office/powerpoint/2010/main" val="832655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1A2AB026-26ED-4B5A-8497-C2AF06EA31E6}"/>
              </a:ext>
            </a:extLst>
          </p:cNvPr>
          <p:cNvSpPr txBox="1"/>
          <p:nvPr/>
        </p:nvSpPr>
        <p:spPr>
          <a:xfrm>
            <a:off x="1539053" y="2392559"/>
            <a:ext cx="6891981" cy="1097736"/>
          </a:xfrm>
          <a:prstGeom prst="rect">
            <a:avLst/>
          </a:prstGeom>
          <a:noFill/>
        </p:spPr>
        <p:txBody>
          <a:bodyPr wrap="none" rtlCol="0">
            <a:spAutoFit/>
          </a:bodyPr>
          <a:lstStyle/>
          <a:p>
            <a:pPr>
              <a:lnSpc>
                <a:spcPct val="80000"/>
              </a:lnSpc>
            </a:pPr>
            <a:r>
              <a:rPr lang="es-ES" sz="4000" b="1" dirty="0">
                <a:solidFill>
                  <a:srgbClr val="17375E"/>
                </a:solidFill>
                <a:latin typeface="Arial Black" panose="020B0A04020102020204" pitchFamily="34" charset="0"/>
                <a:cs typeface="Gill Sans"/>
              </a:rPr>
              <a:t>EDUCACIÓN TÉCNICO</a:t>
            </a:r>
          </a:p>
          <a:p>
            <a:pPr>
              <a:lnSpc>
                <a:spcPct val="80000"/>
              </a:lnSpc>
            </a:pPr>
            <a:r>
              <a:rPr lang="es-ES" sz="4000" b="1" dirty="0">
                <a:solidFill>
                  <a:srgbClr val="17375E"/>
                </a:solidFill>
                <a:latin typeface="Arial Black" panose="020B0A04020102020204" pitchFamily="34" charset="0"/>
                <a:cs typeface="Gill Sans"/>
              </a:rPr>
              <a:t>PROFESIONAL Y ARTES</a:t>
            </a:r>
            <a:endParaRPr lang="en-US" sz="4000" b="1" dirty="0">
              <a:solidFill>
                <a:srgbClr val="17375E"/>
              </a:solidFill>
              <a:latin typeface="Arial Black" panose="020B0A04020102020204" pitchFamily="34" charset="0"/>
              <a:cs typeface="Gill Sans"/>
            </a:endParaRPr>
          </a:p>
        </p:txBody>
      </p:sp>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pic>
        <p:nvPicPr>
          <p:cNvPr id="3" name="Picture 2" descr="Screen Shot 2019-04-24 at 4.13.22 PM.png"/>
          <p:cNvPicPr>
            <a:picLocks noChangeAspect="1"/>
          </p:cNvPicPr>
          <p:nvPr/>
        </p:nvPicPr>
        <p:blipFill rotWithShape="1">
          <a:blip r:embed="rId3">
            <a:extLst>
              <a:ext uri="{28A0092B-C50C-407E-A947-70E740481C1C}">
                <a14:useLocalDpi xmlns:a14="http://schemas.microsoft.com/office/drawing/2010/main" val="0"/>
              </a:ext>
            </a:extLst>
          </a:blip>
          <a:srcRect l="4040"/>
          <a:stretch/>
        </p:blipFill>
        <p:spPr>
          <a:xfrm>
            <a:off x="0" y="695854"/>
            <a:ext cx="1507463" cy="3038554"/>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22</a:t>
            </a:fld>
            <a:endParaRPr lang="en-US"/>
          </a:p>
        </p:txBody>
      </p:sp>
    </p:spTree>
    <p:extLst>
      <p:ext uri="{BB962C8B-B14F-4D97-AF65-F5344CB8AC3E}">
        <p14:creationId xmlns:p14="http://schemas.microsoft.com/office/powerpoint/2010/main" val="1841443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9-04-24 at 4.16.2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10106"/>
          </a:xfrm>
          <a:prstGeom prst="rect">
            <a:avLst/>
          </a:prstGeom>
        </p:spPr>
      </p:pic>
      <p:sp>
        <p:nvSpPr>
          <p:cNvPr id="4" name="TextBox 3"/>
          <p:cNvSpPr txBox="1"/>
          <p:nvPr/>
        </p:nvSpPr>
        <p:spPr>
          <a:xfrm>
            <a:off x="631835" y="86886"/>
            <a:ext cx="398041" cy="523220"/>
          </a:xfrm>
          <a:prstGeom prst="rect">
            <a:avLst/>
          </a:prstGeom>
          <a:noFill/>
        </p:spPr>
        <p:txBody>
          <a:bodyPr wrap="none" rtlCol="0">
            <a:spAutoFit/>
          </a:bodyPr>
          <a:lstStyle/>
          <a:p>
            <a:r>
              <a:rPr lang="en-US" sz="2800" b="1" dirty="0">
                <a:solidFill>
                  <a:schemeClr val="bg1"/>
                </a:solidFill>
                <a:latin typeface="Gill Sans"/>
                <a:cs typeface="Gill Sans"/>
              </a:rPr>
              <a:t>3</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2633084" y="-1036202"/>
            <a:ext cx="384387" cy="3107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COBERTURA ETP Y ARTES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3" name="Marcador de número de diapositiva 2"/>
          <p:cNvSpPr>
            <a:spLocks noGrp="1"/>
          </p:cNvSpPr>
          <p:nvPr>
            <p:ph type="sldNum" sz="quarter" idx="12"/>
          </p:nvPr>
        </p:nvSpPr>
        <p:spPr/>
        <p:txBody>
          <a:bodyPr/>
          <a:lstStyle/>
          <a:p>
            <a:fld id="{A4124D19-2283-FC49-A358-736FA83B63DF}" type="slidenum">
              <a:rPr lang="en-US" smtClean="0"/>
              <a:t>23</a:t>
            </a:fld>
            <a:endParaRPr lang="en-US"/>
          </a:p>
        </p:txBody>
      </p:sp>
      <p:graphicFrame>
        <p:nvGraphicFramePr>
          <p:cNvPr id="2" name="Tabla 1">
            <a:extLst>
              <a:ext uri="{FF2B5EF4-FFF2-40B4-BE49-F238E27FC236}">
                <a16:creationId xmlns:a16="http://schemas.microsoft.com/office/drawing/2014/main" id="{4A8120A6-0F53-4059-BC18-D8B77F9BEDCB}"/>
              </a:ext>
            </a:extLst>
          </p:cNvPr>
          <p:cNvGraphicFramePr>
            <a:graphicFrameLocks noGrp="1"/>
          </p:cNvGraphicFramePr>
          <p:nvPr>
            <p:extLst>
              <p:ext uri="{D42A27DB-BD31-4B8C-83A1-F6EECF244321}">
                <p14:modId xmlns:p14="http://schemas.microsoft.com/office/powerpoint/2010/main" val="3353896835"/>
              </p:ext>
            </p:extLst>
          </p:nvPr>
        </p:nvGraphicFramePr>
        <p:xfrm>
          <a:off x="457200" y="929160"/>
          <a:ext cx="8229600" cy="1729677"/>
        </p:xfrm>
        <a:graphic>
          <a:graphicData uri="http://schemas.openxmlformats.org/drawingml/2006/table">
            <a:tbl>
              <a:tblPr firstRow="1" firstCol="1" bandRow="1">
                <a:tableStyleId>{F2DE63D5-997A-4646-A377-4702673A728D}</a:tableStyleId>
              </a:tblPr>
              <a:tblGrid>
                <a:gridCol w="2320747">
                  <a:extLst>
                    <a:ext uri="{9D8B030D-6E8A-4147-A177-3AD203B41FA5}">
                      <a16:colId xmlns:a16="http://schemas.microsoft.com/office/drawing/2014/main" val="620934921"/>
                    </a:ext>
                  </a:extLst>
                </a:gridCol>
                <a:gridCol w="1165311">
                  <a:extLst>
                    <a:ext uri="{9D8B030D-6E8A-4147-A177-3AD203B41FA5}">
                      <a16:colId xmlns:a16="http://schemas.microsoft.com/office/drawing/2014/main" val="2537432795"/>
                    </a:ext>
                  </a:extLst>
                </a:gridCol>
                <a:gridCol w="1202900">
                  <a:extLst>
                    <a:ext uri="{9D8B030D-6E8A-4147-A177-3AD203B41FA5}">
                      <a16:colId xmlns:a16="http://schemas.microsoft.com/office/drawing/2014/main" val="3706405296"/>
                    </a:ext>
                  </a:extLst>
                </a:gridCol>
                <a:gridCol w="1318437">
                  <a:extLst>
                    <a:ext uri="{9D8B030D-6E8A-4147-A177-3AD203B41FA5}">
                      <a16:colId xmlns:a16="http://schemas.microsoft.com/office/drawing/2014/main" val="2110925561"/>
                    </a:ext>
                  </a:extLst>
                </a:gridCol>
                <a:gridCol w="1188567">
                  <a:extLst>
                    <a:ext uri="{9D8B030D-6E8A-4147-A177-3AD203B41FA5}">
                      <a16:colId xmlns:a16="http://schemas.microsoft.com/office/drawing/2014/main" val="2331818993"/>
                    </a:ext>
                  </a:extLst>
                </a:gridCol>
                <a:gridCol w="1033638">
                  <a:extLst>
                    <a:ext uri="{9D8B030D-6E8A-4147-A177-3AD203B41FA5}">
                      <a16:colId xmlns:a16="http://schemas.microsoft.com/office/drawing/2014/main" val="2199687457"/>
                    </a:ext>
                  </a:extLst>
                </a:gridCol>
              </a:tblGrid>
              <a:tr h="381000">
                <a:tc rowSpan="2">
                  <a:txBody>
                    <a:bodyPr/>
                    <a:lstStyle/>
                    <a:p>
                      <a:pPr algn="ctr" fontAlgn="auto">
                        <a:lnSpc>
                          <a:spcPct val="107000"/>
                        </a:lnSpc>
                        <a:spcAft>
                          <a:spcPts val="0"/>
                        </a:spcAft>
                      </a:pPr>
                      <a:r>
                        <a:rPr lang="es-DO" sz="1400" b="1" dirty="0">
                          <a:solidFill>
                            <a:schemeClr val="bg1"/>
                          </a:solidFill>
                          <a:effectLst/>
                        </a:rPr>
                        <a:t>2do Ciclo Educación Secundaria</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gridSpan="5">
                  <a:txBody>
                    <a:bodyPr/>
                    <a:lstStyle/>
                    <a:p>
                      <a:pPr algn="ctr" fontAlgn="auto">
                        <a:lnSpc>
                          <a:spcPct val="107000"/>
                        </a:lnSpc>
                        <a:spcAft>
                          <a:spcPts val="0"/>
                        </a:spcAft>
                      </a:pPr>
                      <a:r>
                        <a:rPr lang="es-DO" sz="1400" b="1" dirty="0">
                          <a:solidFill>
                            <a:schemeClr val="bg1"/>
                          </a:solidFill>
                          <a:effectLst/>
                        </a:rPr>
                        <a:t>Matrícula 2017-2018</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extLst>
                  <a:ext uri="{0D108BD9-81ED-4DB2-BD59-A6C34878D82A}">
                    <a16:rowId xmlns:a16="http://schemas.microsoft.com/office/drawing/2014/main" val="4288603524"/>
                  </a:ext>
                </a:extLst>
              </a:tr>
              <a:tr h="200025">
                <a:tc vMerge="1">
                  <a:txBody>
                    <a:bodyPr/>
                    <a:lstStyle/>
                    <a:p>
                      <a:endParaRPr lang="es-DO"/>
                    </a:p>
                  </a:txBody>
                  <a:tcPr/>
                </a:tc>
                <a:tc>
                  <a:txBody>
                    <a:bodyPr/>
                    <a:lstStyle/>
                    <a:p>
                      <a:pPr algn="ctr" fontAlgn="auto">
                        <a:lnSpc>
                          <a:spcPct val="107000"/>
                        </a:lnSpc>
                        <a:spcAft>
                          <a:spcPts val="0"/>
                        </a:spcAft>
                      </a:pPr>
                      <a:r>
                        <a:rPr lang="es-DO" sz="1400" b="1" dirty="0">
                          <a:solidFill>
                            <a:schemeClr val="bg1"/>
                          </a:solidFill>
                          <a:effectLst/>
                        </a:rPr>
                        <a:t>Público</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a:txBody>
                    <a:bodyPr/>
                    <a:lstStyle/>
                    <a:p>
                      <a:pPr algn="ctr" fontAlgn="auto">
                        <a:lnSpc>
                          <a:spcPct val="107000"/>
                        </a:lnSpc>
                        <a:spcAft>
                          <a:spcPts val="0"/>
                        </a:spcAft>
                      </a:pPr>
                      <a:r>
                        <a:rPr lang="es-DO" sz="1400" b="1" dirty="0">
                          <a:solidFill>
                            <a:schemeClr val="bg1"/>
                          </a:solidFill>
                          <a:effectLst/>
                        </a:rPr>
                        <a:t>Semioficial</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a:txBody>
                    <a:bodyPr/>
                    <a:lstStyle/>
                    <a:p>
                      <a:pPr algn="ctr" fontAlgn="auto">
                        <a:lnSpc>
                          <a:spcPct val="107000"/>
                        </a:lnSpc>
                        <a:spcAft>
                          <a:spcPts val="0"/>
                        </a:spcAft>
                      </a:pPr>
                      <a:r>
                        <a:rPr lang="es-DO" sz="1400" b="1" dirty="0">
                          <a:solidFill>
                            <a:schemeClr val="bg1"/>
                          </a:solidFill>
                          <a:effectLst/>
                        </a:rPr>
                        <a:t>Privado</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a:txBody>
                    <a:bodyPr/>
                    <a:lstStyle/>
                    <a:p>
                      <a:pPr algn="ctr" fontAlgn="auto">
                        <a:lnSpc>
                          <a:spcPct val="107000"/>
                        </a:lnSpc>
                        <a:spcAft>
                          <a:spcPts val="0"/>
                        </a:spcAft>
                      </a:pPr>
                      <a:r>
                        <a:rPr lang="es-DO" sz="1400" b="1" dirty="0">
                          <a:solidFill>
                            <a:schemeClr val="bg1"/>
                          </a:solidFill>
                          <a:effectLst/>
                        </a:rPr>
                        <a:t>Total</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a:txBody>
                    <a:bodyPr/>
                    <a:lstStyle/>
                    <a:p>
                      <a:pPr algn="ctr" fontAlgn="auto">
                        <a:lnSpc>
                          <a:spcPct val="107000"/>
                        </a:lnSpc>
                        <a:spcAft>
                          <a:spcPts val="0"/>
                        </a:spcAft>
                      </a:pPr>
                      <a:r>
                        <a:rPr lang="es-DO" sz="1400" b="1" dirty="0">
                          <a:solidFill>
                            <a:schemeClr val="bg1"/>
                          </a:solidFill>
                          <a:effectLst/>
                        </a:rPr>
                        <a:t>% (Sin Adultos)</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extLst>
                  <a:ext uri="{0D108BD9-81ED-4DB2-BD59-A6C34878D82A}">
                    <a16:rowId xmlns:a16="http://schemas.microsoft.com/office/drawing/2014/main" val="2579271205"/>
                  </a:ext>
                </a:extLst>
              </a:tr>
              <a:tr h="247650">
                <a:tc>
                  <a:txBody>
                    <a:bodyPr/>
                    <a:lstStyle/>
                    <a:p>
                      <a:pPr fontAlgn="auto">
                        <a:lnSpc>
                          <a:spcPct val="107000"/>
                        </a:lnSpc>
                        <a:spcAft>
                          <a:spcPts val="0"/>
                        </a:spcAft>
                      </a:pPr>
                      <a:r>
                        <a:rPr lang="es-DO" sz="1400">
                          <a:effectLst/>
                        </a:rPr>
                        <a:t>Técnico Profesional</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r" fontAlgn="auto">
                        <a:lnSpc>
                          <a:spcPct val="107000"/>
                        </a:lnSpc>
                        <a:spcAft>
                          <a:spcPts val="0"/>
                        </a:spcAft>
                      </a:pPr>
                      <a:r>
                        <a:rPr lang="es-DO" sz="1400" dirty="0">
                          <a:effectLst/>
                        </a:rPr>
                        <a:t>62,776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r" fontAlgn="auto">
                        <a:lnSpc>
                          <a:spcPct val="107000"/>
                        </a:lnSpc>
                        <a:spcAft>
                          <a:spcPts val="0"/>
                        </a:spcAft>
                      </a:pPr>
                      <a:r>
                        <a:rPr lang="es-DO" sz="1400" dirty="0">
                          <a:effectLst/>
                        </a:rPr>
                        <a:t>1,631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r" fontAlgn="auto">
                        <a:lnSpc>
                          <a:spcPct val="107000"/>
                        </a:lnSpc>
                        <a:spcAft>
                          <a:spcPts val="0"/>
                        </a:spcAft>
                      </a:pPr>
                      <a:r>
                        <a:rPr lang="es-DO" sz="1400" dirty="0">
                          <a:effectLst/>
                        </a:rPr>
                        <a:t>5,789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r" fontAlgn="auto">
                        <a:lnSpc>
                          <a:spcPct val="107000"/>
                        </a:lnSpc>
                        <a:spcAft>
                          <a:spcPts val="0"/>
                        </a:spcAft>
                      </a:pPr>
                      <a:r>
                        <a:rPr lang="es-DO" sz="1400" dirty="0">
                          <a:effectLst/>
                        </a:rPr>
                        <a:t>70,196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17.9%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44201067"/>
                  </a:ext>
                </a:extLst>
              </a:tr>
              <a:tr h="200025">
                <a:tc>
                  <a:txBody>
                    <a:bodyPr/>
                    <a:lstStyle/>
                    <a:p>
                      <a:pPr fontAlgn="auto">
                        <a:lnSpc>
                          <a:spcPct val="107000"/>
                        </a:lnSpc>
                        <a:spcAft>
                          <a:spcPts val="0"/>
                        </a:spcAft>
                      </a:pPr>
                      <a:r>
                        <a:rPr lang="es-DO" sz="1400">
                          <a:effectLst/>
                        </a:rPr>
                        <a:t>Artes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effectLst/>
                        </a:rPr>
                        <a:t>5,342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fontAlgn="auto">
                        <a:lnSpc>
                          <a:spcPct val="107000"/>
                        </a:lnSpc>
                        <a:spcAft>
                          <a:spcPts val="0"/>
                        </a:spcAft>
                      </a:pPr>
                      <a:r>
                        <a:rPr lang="es-DO" sz="1400">
                          <a:effectLst/>
                        </a:rPr>
                        <a:t>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effectLst/>
                        </a:rPr>
                        <a:t>33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effectLst/>
                        </a:rPr>
                        <a:t>5,375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80822557"/>
                  </a:ext>
                </a:extLst>
              </a:tr>
              <a:tr h="200025">
                <a:tc>
                  <a:txBody>
                    <a:bodyPr/>
                    <a:lstStyle/>
                    <a:p>
                      <a:pPr fontAlgn="auto">
                        <a:lnSpc>
                          <a:spcPct val="107000"/>
                        </a:lnSpc>
                        <a:spcAft>
                          <a:spcPts val="0"/>
                        </a:spcAft>
                      </a:pPr>
                      <a:r>
                        <a:rPr lang="es-DO" sz="1400">
                          <a:effectLst/>
                        </a:rPr>
                        <a:t>Académica</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effectLst/>
                        </a:rPr>
                        <a:t>245,359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effectLst/>
                        </a:rPr>
                        <a:t>4,452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effectLst/>
                        </a:rPr>
                        <a:t>67,492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a:effectLst/>
                        </a:rPr>
                        <a:t>317,303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80.8%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40705722"/>
                  </a:ext>
                </a:extLst>
              </a:tr>
              <a:tr h="190500">
                <a:tc>
                  <a:txBody>
                    <a:bodyPr/>
                    <a:lstStyle/>
                    <a:p>
                      <a:pPr fontAlgn="auto">
                        <a:lnSpc>
                          <a:spcPct val="107000"/>
                        </a:lnSpc>
                        <a:spcAft>
                          <a:spcPts val="0"/>
                        </a:spcAft>
                      </a:pPr>
                      <a:r>
                        <a:rPr lang="es-DO" sz="1400" b="1" dirty="0">
                          <a:effectLst/>
                        </a:rPr>
                        <a:t>Total (Sin Adultos)</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dirty="0">
                          <a:effectLst/>
                        </a:rPr>
                        <a:t>313,477</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dirty="0">
                          <a:effectLst/>
                        </a:rPr>
                        <a:t>6,083</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dirty="0">
                          <a:effectLst/>
                        </a:rPr>
                        <a:t>73,314</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ct val="107000"/>
                        </a:lnSpc>
                        <a:spcAft>
                          <a:spcPts val="0"/>
                        </a:spcAft>
                      </a:pPr>
                      <a:r>
                        <a:rPr lang="es-DO" sz="1400" b="1" dirty="0">
                          <a:effectLst/>
                        </a:rPr>
                        <a:t>392,874</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rPr>
                        <a:t>100.0%</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59220863"/>
                  </a:ext>
                </a:extLst>
              </a:tr>
            </a:tbl>
          </a:graphicData>
        </a:graphic>
      </p:graphicFrame>
      <p:sp>
        <p:nvSpPr>
          <p:cNvPr id="24" name="Google Shape;318;p31">
            <a:extLst>
              <a:ext uri="{FF2B5EF4-FFF2-40B4-BE49-F238E27FC236}">
                <a16:creationId xmlns:a16="http://schemas.microsoft.com/office/drawing/2014/main" id="{9AAB163A-3AA8-4567-8C86-F86458D93668}"/>
              </a:ext>
            </a:extLst>
          </p:cNvPr>
          <p:cNvSpPr txBox="1"/>
          <p:nvPr/>
        </p:nvSpPr>
        <p:spPr>
          <a:xfrm>
            <a:off x="474501" y="3325872"/>
            <a:ext cx="4024166" cy="1634333"/>
          </a:xfrm>
          <a:prstGeom prst="rect">
            <a:avLst/>
          </a:prstGeom>
          <a:noFill/>
          <a:ln>
            <a:noFill/>
          </a:ln>
        </p:spPr>
        <p:txBody>
          <a:bodyPr spcFirstLastPara="1" wrap="square" lIns="91425" tIns="91425" rIns="91425" bIns="91425" anchor="t" anchorCtr="0">
            <a:noAutofit/>
          </a:bodyPr>
          <a:lstStyle/>
          <a:p>
            <a:pPr marL="285750" lvl="0" indent="-285750" rtl="0">
              <a:spcBef>
                <a:spcPts val="0"/>
              </a:spcBef>
              <a:spcAft>
                <a:spcPts val="0"/>
              </a:spcAft>
              <a:buFont typeface="Arial" panose="020B0604020202020204" pitchFamily="34" charset="0"/>
              <a:buChar char="•"/>
            </a:pPr>
            <a:r>
              <a:rPr lang="es-DO" sz="1600" dirty="0">
                <a:solidFill>
                  <a:schemeClr val="dk1"/>
                </a:solidFill>
                <a:ea typeface="Gill Sans"/>
                <a:cs typeface="Arial"/>
                <a:sym typeface="Gill Sans"/>
              </a:rPr>
              <a:t>De acuerdo a los datos del año 2017-2018, el número de estudiantes de ETP fue 17.9 % de la matrícula del 2do ciclo de Secundaria, excluido Adultos.</a:t>
            </a:r>
            <a:endParaRPr sz="2800" dirty="0">
              <a:cs typeface="Arial"/>
            </a:endParaRPr>
          </a:p>
        </p:txBody>
      </p:sp>
      <p:cxnSp>
        <p:nvCxnSpPr>
          <p:cNvPr id="25" name="Google Shape;319;p31">
            <a:extLst>
              <a:ext uri="{FF2B5EF4-FFF2-40B4-BE49-F238E27FC236}">
                <a16:creationId xmlns:a16="http://schemas.microsoft.com/office/drawing/2014/main" id="{587849AC-94A7-4B61-935D-94A17DD1B9A3}"/>
              </a:ext>
            </a:extLst>
          </p:cNvPr>
          <p:cNvCxnSpPr>
            <a:cxnSpLocks/>
          </p:cNvCxnSpPr>
          <p:nvPr/>
        </p:nvCxnSpPr>
        <p:spPr>
          <a:xfrm>
            <a:off x="4720933" y="2922627"/>
            <a:ext cx="0" cy="2332436"/>
          </a:xfrm>
          <a:prstGeom prst="straightConnector1">
            <a:avLst/>
          </a:prstGeom>
          <a:noFill/>
          <a:ln w="9525" cap="flat" cmpd="sng">
            <a:solidFill>
              <a:schemeClr val="dk2"/>
            </a:solidFill>
            <a:prstDash val="solid"/>
            <a:round/>
            <a:headEnd type="none" w="med" len="med"/>
            <a:tailEnd type="none" w="med" len="med"/>
          </a:ln>
        </p:spPr>
      </p:cxnSp>
      <p:sp>
        <p:nvSpPr>
          <p:cNvPr id="28" name="Google Shape;320;p31">
            <a:extLst>
              <a:ext uri="{FF2B5EF4-FFF2-40B4-BE49-F238E27FC236}">
                <a16:creationId xmlns:a16="http://schemas.microsoft.com/office/drawing/2014/main" id="{DC3843A9-716F-4807-93CB-C055EF37AD6E}"/>
              </a:ext>
            </a:extLst>
          </p:cNvPr>
          <p:cNvSpPr txBox="1"/>
          <p:nvPr/>
        </p:nvSpPr>
        <p:spPr>
          <a:xfrm>
            <a:off x="5705311" y="2852027"/>
            <a:ext cx="1062300"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Artes</a:t>
            </a:r>
            <a:endParaRPr sz="2400" dirty="0">
              <a:cs typeface="Arial Black"/>
            </a:endParaRPr>
          </a:p>
        </p:txBody>
      </p:sp>
      <p:sp>
        <p:nvSpPr>
          <p:cNvPr id="29" name="Google Shape;321;p31">
            <a:extLst>
              <a:ext uri="{FF2B5EF4-FFF2-40B4-BE49-F238E27FC236}">
                <a16:creationId xmlns:a16="http://schemas.microsoft.com/office/drawing/2014/main" id="{49B02A0D-D479-47F2-9E51-2BFF9104C04A}"/>
              </a:ext>
            </a:extLst>
          </p:cNvPr>
          <p:cNvSpPr txBox="1"/>
          <p:nvPr/>
        </p:nvSpPr>
        <p:spPr>
          <a:xfrm>
            <a:off x="4720933" y="3318475"/>
            <a:ext cx="3887137" cy="1112848"/>
          </a:xfrm>
          <a:prstGeom prst="rect">
            <a:avLst/>
          </a:prstGeom>
          <a:noFill/>
          <a:ln>
            <a:noFill/>
          </a:ln>
        </p:spPr>
        <p:txBody>
          <a:bodyPr spcFirstLastPara="1" wrap="square" lIns="91425" tIns="91425" rIns="91425" bIns="91425" anchor="t" anchorCtr="0">
            <a:noAutofit/>
          </a:bodyPr>
          <a:lstStyle/>
          <a:p>
            <a:pPr marL="285750" lvl="0" indent="-285750">
              <a:buFont typeface="Arial" panose="020B0604020202020204" pitchFamily="34" charset="0"/>
              <a:buChar char="•"/>
            </a:pPr>
            <a:r>
              <a:rPr lang="es-DO" sz="1600" dirty="0">
                <a:solidFill>
                  <a:schemeClr val="dk1"/>
                </a:solidFill>
                <a:ea typeface="Gill Sans"/>
                <a:cs typeface="Arial"/>
                <a:sym typeface="Gill Sans"/>
              </a:rPr>
              <a:t>De acuerdo a los datos del año 2017-2018, el número de estudiantes de Artes fue 1.4 % de la matrícula del 2do ciclo de Secundaria, excluido Adultos.</a:t>
            </a:r>
            <a:endParaRPr lang="es-DO" sz="2800" dirty="0">
              <a:cs typeface="Arial"/>
            </a:endParaRPr>
          </a:p>
        </p:txBody>
      </p:sp>
      <p:pic>
        <p:nvPicPr>
          <p:cNvPr id="30" name="Picture 25">
            <a:extLst>
              <a:ext uri="{FF2B5EF4-FFF2-40B4-BE49-F238E27FC236}">
                <a16:creationId xmlns:a16="http://schemas.microsoft.com/office/drawing/2014/main" id="{1E61FE2B-5E37-472E-B4B8-864FCB48119D}"/>
              </a:ext>
            </a:extLst>
          </p:cNvPr>
          <p:cNvPicPr>
            <a:picLocks noChangeAspect="1"/>
          </p:cNvPicPr>
          <p:nvPr/>
        </p:nvPicPr>
        <p:blipFill>
          <a:blip r:embed="rId4"/>
          <a:stretch>
            <a:fillRect/>
          </a:stretch>
        </p:blipFill>
        <p:spPr>
          <a:xfrm>
            <a:off x="482372" y="2897703"/>
            <a:ext cx="341256" cy="340348"/>
          </a:xfrm>
          <a:prstGeom prst="rect">
            <a:avLst/>
          </a:prstGeom>
        </p:spPr>
      </p:pic>
      <p:sp>
        <p:nvSpPr>
          <p:cNvPr id="31" name="Google Shape;320;p31">
            <a:extLst>
              <a:ext uri="{FF2B5EF4-FFF2-40B4-BE49-F238E27FC236}">
                <a16:creationId xmlns:a16="http://schemas.microsoft.com/office/drawing/2014/main" id="{D2BEE890-E61E-46EA-B330-067B40F0A9C1}"/>
              </a:ext>
            </a:extLst>
          </p:cNvPr>
          <p:cNvSpPr txBox="1"/>
          <p:nvPr/>
        </p:nvSpPr>
        <p:spPr>
          <a:xfrm>
            <a:off x="1038020" y="2866739"/>
            <a:ext cx="1191194"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ETP</a:t>
            </a:r>
            <a:endParaRPr sz="2400" dirty="0">
              <a:cs typeface="Arial Black"/>
            </a:endParaRPr>
          </a:p>
        </p:txBody>
      </p:sp>
      <p:pic>
        <p:nvPicPr>
          <p:cNvPr id="32" name="Gráfico 31" descr="Violín">
            <a:extLst>
              <a:ext uri="{FF2B5EF4-FFF2-40B4-BE49-F238E27FC236}">
                <a16:creationId xmlns:a16="http://schemas.microsoft.com/office/drawing/2014/main" id="{78E0407F-28F5-4439-959F-BDD5A89CE4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5326" y="2866739"/>
            <a:ext cx="457192" cy="457192"/>
          </a:xfrm>
          <a:prstGeom prst="rect">
            <a:avLst/>
          </a:prstGeom>
        </p:spPr>
      </p:pic>
    </p:spTree>
    <p:extLst>
      <p:ext uri="{BB962C8B-B14F-4D97-AF65-F5344CB8AC3E}">
        <p14:creationId xmlns:p14="http://schemas.microsoft.com/office/powerpoint/2010/main" val="378896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9-04-24 at 4.16.2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10106"/>
          </a:xfrm>
          <a:prstGeom prst="rect">
            <a:avLst/>
          </a:prstGeom>
        </p:spPr>
      </p:pic>
      <p:sp>
        <p:nvSpPr>
          <p:cNvPr id="4" name="TextBox 3"/>
          <p:cNvSpPr txBox="1"/>
          <p:nvPr/>
        </p:nvSpPr>
        <p:spPr>
          <a:xfrm>
            <a:off x="631835" y="86886"/>
            <a:ext cx="398041" cy="523220"/>
          </a:xfrm>
          <a:prstGeom prst="rect">
            <a:avLst/>
          </a:prstGeom>
          <a:noFill/>
        </p:spPr>
        <p:txBody>
          <a:bodyPr wrap="none" rtlCol="0">
            <a:spAutoFit/>
          </a:bodyPr>
          <a:lstStyle/>
          <a:p>
            <a:r>
              <a:rPr lang="en-US" sz="2800" b="1" dirty="0">
                <a:solidFill>
                  <a:schemeClr val="bg1"/>
                </a:solidFill>
                <a:latin typeface="Gill Sans"/>
                <a:cs typeface="Gill Sans"/>
              </a:rPr>
              <a:t>3</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2633084" y="-1036202"/>
            <a:ext cx="384387" cy="3107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COBERTURA ETP Y ARTES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8" name="Google Shape;318;p31"/>
          <p:cNvSpPr txBox="1"/>
          <p:nvPr/>
        </p:nvSpPr>
        <p:spPr>
          <a:xfrm>
            <a:off x="450604" y="2875984"/>
            <a:ext cx="4024166" cy="2140874"/>
          </a:xfrm>
          <a:prstGeom prst="rect">
            <a:avLst/>
          </a:prstGeom>
          <a:noFill/>
          <a:ln>
            <a:noFill/>
          </a:ln>
        </p:spPr>
        <p:txBody>
          <a:bodyPr spcFirstLastPara="1" wrap="square" lIns="91425" tIns="91425" rIns="91425" bIns="91425" anchor="t" anchorCtr="0">
            <a:noAutofit/>
          </a:bodyPr>
          <a:lstStyle/>
          <a:p>
            <a:pPr marL="285750" lvl="0" indent="-285750" rtl="0">
              <a:spcBef>
                <a:spcPts val="0"/>
              </a:spcBef>
              <a:spcAft>
                <a:spcPts val="0"/>
              </a:spcAft>
              <a:buFont typeface="Arial" panose="020B0604020202020204" pitchFamily="34" charset="0"/>
              <a:buChar char="•"/>
            </a:pPr>
            <a:r>
              <a:rPr lang="es-DO" sz="1600" dirty="0">
                <a:solidFill>
                  <a:schemeClr val="dk1"/>
                </a:solidFill>
                <a:ea typeface="Gill Sans"/>
                <a:cs typeface="Arial"/>
                <a:sym typeface="Gill Sans"/>
              </a:rPr>
              <a:t>Según las estimaciones iniciales de matrícula del año 2018-2019, el número de estudiantes de ETP en el sector público y semioficial fue de 71,620 jóvenes, un 10.1 % más que en el año escolar anterior. Incluyendo el sector privado la matrícula podría ascender a 77,500, </a:t>
            </a:r>
            <a:r>
              <a:rPr lang="es-DO" sz="1600" b="1" dirty="0">
                <a:solidFill>
                  <a:schemeClr val="dk1"/>
                </a:solidFill>
                <a:ea typeface="Gill Sans"/>
                <a:cs typeface="Arial"/>
                <a:sym typeface="Gill Sans"/>
              </a:rPr>
              <a:t>un 68 % de la meta para el 2020 (113,000 estudiantes).</a:t>
            </a:r>
            <a:endParaRPr sz="2800" b="1" dirty="0">
              <a:cs typeface="Arial"/>
            </a:endParaRPr>
          </a:p>
        </p:txBody>
      </p:sp>
      <p:cxnSp>
        <p:nvCxnSpPr>
          <p:cNvPr id="19" name="Google Shape;319;p31"/>
          <p:cNvCxnSpPr>
            <a:cxnSpLocks/>
          </p:cNvCxnSpPr>
          <p:nvPr/>
        </p:nvCxnSpPr>
        <p:spPr>
          <a:xfrm>
            <a:off x="4720933" y="2393284"/>
            <a:ext cx="0" cy="2647824"/>
          </a:xfrm>
          <a:prstGeom prst="straightConnector1">
            <a:avLst/>
          </a:prstGeom>
          <a:noFill/>
          <a:ln w="9525" cap="flat" cmpd="sng">
            <a:solidFill>
              <a:schemeClr val="dk2"/>
            </a:solidFill>
            <a:prstDash val="solid"/>
            <a:round/>
            <a:headEnd type="none" w="med" len="med"/>
            <a:tailEnd type="none" w="med" len="med"/>
          </a:ln>
        </p:spPr>
      </p:cxnSp>
      <p:sp>
        <p:nvSpPr>
          <p:cNvPr id="20" name="Google Shape;320;p31"/>
          <p:cNvSpPr txBox="1"/>
          <p:nvPr/>
        </p:nvSpPr>
        <p:spPr>
          <a:xfrm>
            <a:off x="6049107" y="2393284"/>
            <a:ext cx="1062300"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Artes</a:t>
            </a:r>
            <a:endParaRPr sz="2400" dirty="0">
              <a:cs typeface="Arial Black"/>
            </a:endParaRPr>
          </a:p>
        </p:txBody>
      </p:sp>
      <p:sp>
        <p:nvSpPr>
          <p:cNvPr id="21" name="Google Shape;321;p31"/>
          <p:cNvSpPr txBox="1"/>
          <p:nvPr/>
        </p:nvSpPr>
        <p:spPr>
          <a:xfrm>
            <a:off x="4935326" y="2872134"/>
            <a:ext cx="3986124" cy="1766324"/>
          </a:xfrm>
          <a:prstGeom prst="rect">
            <a:avLst/>
          </a:prstGeom>
          <a:noFill/>
          <a:ln>
            <a:noFill/>
          </a:ln>
        </p:spPr>
        <p:txBody>
          <a:bodyPr spcFirstLastPara="1" wrap="square" lIns="91425" tIns="91425" rIns="91425" bIns="91425" anchor="t" anchorCtr="0">
            <a:noAutofit/>
          </a:bodyPr>
          <a:lstStyle/>
          <a:p>
            <a:pPr marL="285750" lvl="0" indent="-285750">
              <a:buFont typeface="Arial" panose="020B0604020202020204" pitchFamily="34" charset="0"/>
              <a:buChar char="•"/>
            </a:pPr>
            <a:r>
              <a:rPr lang="es-DO" sz="1600" dirty="0">
                <a:solidFill>
                  <a:schemeClr val="dk1"/>
                </a:solidFill>
                <a:ea typeface="Gill Sans"/>
                <a:cs typeface="Arial"/>
                <a:sym typeface="Gill Sans"/>
              </a:rPr>
              <a:t>Según las estimaciones iniciales de matrícula del año 2018-2019, el número de estudiantes de ETP en el sector público fue de 7,265 jóvenes, un 33.2 % más que en el año escolar anterior, </a:t>
            </a:r>
            <a:r>
              <a:rPr lang="es-DO" sz="1600" b="1" dirty="0">
                <a:solidFill>
                  <a:schemeClr val="dk1"/>
                </a:solidFill>
                <a:ea typeface="Gill Sans"/>
                <a:cs typeface="Arial"/>
                <a:sym typeface="Gill Sans"/>
              </a:rPr>
              <a:t>un tercio de la proyectada para el año 2020 (20,000 estudiantes).</a:t>
            </a:r>
            <a:endParaRPr lang="es-DO" sz="2800" b="1" dirty="0">
              <a:cs typeface="Arial"/>
            </a:endParaRPr>
          </a:p>
        </p:txBody>
      </p:sp>
      <p:pic>
        <p:nvPicPr>
          <p:cNvPr id="26" name="Picture 25"/>
          <p:cNvPicPr>
            <a:picLocks noChangeAspect="1"/>
          </p:cNvPicPr>
          <p:nvPr/>
        </p:nvPicPr>
        <p:blipFill>
          <a:blip r:embed="rId4"/>
          <a:stretch>
            <a:fillRect/>
          </a:stretch>
        </p:blipFill>
        <p:spPr>
          <a:xfrm>
            <a:off x="631835" y="2371417"/>
            <a:ext cx="341256" cy="340348"/>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24</a:t>
            </a:fld>
            <a:endParaRPr lang="en-US"/>
          </a:p>
        </p:txBody>
      </p:sp>
      <p:sp>
        <p:nvSpPr>
          <p:cNvPr id="27" name="Google Shape;320;p31">
            <a:extLst>
              <a:ext uri="{FF2B5EF4-FFF2-40B4-BE49-F238E27FC236}">
                <a16:creationId xmlns:a16="http://schemas.microsoft.com/office/drawing/2014/main" id="{CBBB8314-B9BE-4807-9AD1-33C57F3E3DEB}"/>
              </a:ext>
            </a:extLst>
          </p:cNvPr>
          <p:cNvSpPr txBox="1"/>
          <p:nvPr/>
        </p:nvSpPr>
        <p:spPr>
          <a:xfrm>
            <a:off x="1271493" y="2393284"/>
            <a:ext cx="1191194"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ETP</a:t>
            </a:r>
            <a:endParaRPr sz="2400" dirty="0">
              <a:cs typeface="Arial Black"/>
            </a:endParaRPr>
          </a:p>
        </p:txBody>
      </p:sp>
      <p:pic>
        <p:nvPicPr>
          <p:cNvPr id="17" name="Gráfico 16" descr="Violín">
            <a:extLst>
              <a:ext uri="{FF2B5EF4-FFF2-40B4-BE49-F238E27FC236}">
                <a16:creationId xmlns:a16="http://schemas.microsoft.com/office/drawing/2014/main" id="{AB73D0BB-0A88-4ED3-A03F-D61DFB5544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5326" y="2371959"/>
            <a:ext cx="457192" cy="457192"/>
          </a:xfrm>
          <a:prstGeom prst="rect">
            <a:avLst/>
          </a:prstGeom>
        </p:spPr>
      </p:pic>
      <p:graphicFrame>
        <p:nvGraphicFramePr>
          <p:cNvPr id="5" name="Tabla 4">
            <a:extLst>
              <a:ext uri="{FF2B5EF4-FFF2-40B4-BE49-F238E27FC236}">
                <a16:creationId xmlns:a16="http://schemas.microsoft.com/office/drawing/2014/main" id="{81CD6E96-A809-4707-94AA-40D34FFBC2B0}"/>
              </a:ext>
            </a:extLst>
          </p:cNvPr>
          <p:cNvGraphicFramePr>
            <a:graphicFrameLocks noGrp="1"/>
          </p:cNvGraphicFramePr>
          <p:nvPr>
            <p:extLst>
              <p:ext uri="{D42A27DB-BD31-4B8C-83A1-F6EECF244321}">
                <p14:modId xmlns:p14="http://schemas.microsoft.com/office/powerpoint/2010/main" val="329737694"/>
              </p:ext>
            </p:extLst>
          </p:nvPr>
        </p:nvGraphicFramePr>
        <p:xfrm>
          <a:off x="1029876" y="1280013"/>
          <a:ext cx="6899412" cy="882015"/>
        </p:xfrm>
        <a:graphic>
          <a:graphicData uri="http://schemas.openxmlformats.org/drawingml/2006/table">
            <a:tbl>
              <a:tblPr>
                <a:tableStyleId>{1FECB4D8-DB02-4DC6-A0A2-4F2EBAE1DC90}</a:tableStyleId>
              </a:tblPr>
              <a:tblGrid>
                <a:gridCol w="2522621">
                  <a:extLst>
                    <a:ext uri="{9D8B030D-6E8A-4147-A177-3AD203B41FA5}">
                      <a16:colId xmlns:a16="http://schemas.microsoft.com/office/drawing/2014/main" val="1708345427"/>
                    </a:ext>
                  </a:extLst>
                </a:gridCol>
                <a:gridCol w="1093075">
                  <a:extLst>
                    <a:ext uri="{9D8B030D-6E8A-4147-A177-3AD203B41FA5}">
                      <a16:colId xmlns:a16="http://schemas.microsoft.com/office/drawing/2014/main" val="2480236409"/>
                    </a:ext>
                  </a:extLst>
                </a:gridCol>
                <a:gridCol w="1229711">
                  <a:extLst>
                    <a:ext uri="{9D8B030D-6E8A-4147-A177-3AD203B41FA5}">
                      <a16:colId xmlns:a16="http://schemas.microsoft.com/office/drawing/2014/main" val="3600001202"/>
                    </a:ext>
                  </a:extLst>
                </a:gridCol>
                <a:gridCol w="1002716">
                  <a:extLst>
                    <a:ext uri="{9D8B030D-6E8A-4147-A177-3AD203B41FA5}">
                      <a16:colId xmlns:a16="http://schemas.microsoft.com/office/drawing/2014/main" val="3021741894"/>
                    </a:ext>
                  </a:extLst>
                </a:gridCol>
                <a:gridCol w="1051289">
                  <a:extLst>
                    <a:ext uri="{9D8B030D-6E8A-4147-A177-3AD203B41FA5}">
                      <a16:colId xmlns:a16="http://schemas.microsoft.com/office/drawing/2014/main" val="2892000417"/>
                    </a:ext>
                  </a:extLst>
                </a:gridCol>
              </a:tblGrid>
              <a:tr h="381000">
                <a:tc>
                  <a:txBody>
                    <a:bodyPr/>
                    <a:lstStyle/>
                    <a:p>
                      <a:pPr algn="ctr" fontAlgn="ctr"/>
                      <a:r>
                        <a:rPr lang="es-DO" sz="1400" b="1" u="none" strike="noStrike" dirty="0">
                          <a:solidFill>
                            <a:schemeClr val="bg1"/>
                          </a:solidFill>
                          <a:effectLst/>
                        </a:rPr>
                        <a:t>Modalidad</a:t>
                      </a:r>
                      <a:endParaRPr lang="es-DO" sz="14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a:txBody>
                    <a:bodyPr/>
                    <a:lstStyle/>
                    <a:p>
                      <a:pPr algn="ctr" fontAlgn="ctr"/>
                      <a:r>
                        <a:rPr lang="es-DO" sz="1400" b="1" u="none" strike="noStrike" dirty="0">
                          <a:solidFill>
                            <a:schemeClr val="bg1"/>
                          </a:solidFill>
                          <a:effectLst/>
                        </a:rPr>
                        <a:t>2017-18</a:t>
                      </a:r>
                      <a:endParaRPr lang="es-DO" sz="14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a:txBody>
                    <a:bodyPr/>
                    <a:lstStyle/>
                    <a:p>
                      <a:pPr algn="ctr" fontAlgn="ctr"/>
                      <a:r>
                        <a:rPr lang="es-DO" sz="1400" b="1" u="none" strike="noStrike" dirty="0">
                          <a:solidFill>
                            <a:schemeClr val="bg1"/>
                          </a:solidFill>
                          <a:effectLst/>
                        </a:rPr>
                        <a:t>2018-19</a:t>
                      </a:r>
                      <a:br>
                        <a:rPr lang="es-DO" sz="1400" b="1" u="none" strike="noStrike" dirty="0">
                          <a:solidFill>
                            <a:schemeClr val="bg1"/>
                          </a:solidFill>
                          <a:effectLst/>
                        </a:rPr>
                      </a:br>
                      <a:r>
                        <a:rPr lang="es-DO" sz="1400" b="1" u="none" strike="noStrike" dirty="0">
                          <a:solidFill>
                            <a:schemeClr val="bg1"/>
                          </a:solidFill>
                          <a:effectLst/>
                        </a:rPr>
                        <a:t>Preliminares</a:t>
                      </a:r>
                      <a:endParaRPr lang="es-DO" sz="14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a:txBody>
                    <a:bodyPr/>
                    <a:lstStyle/>
                    <a:p>
                      <a:pPr algn="ctr" fontAlgn="ctr"/>
                      <a:r>
                        <a:rPr lang="es-DO" sz="1400" b="1" u="none" strike="noStrike" dirty="0">
                          <a:solidFill>
                            <a:schemeClr val="bg1"/>
                          </a:solidFill>
                          <a:effectLst/>
                        </a:rPr>
                        <a:t>Variación</a:t>
                      </a:r>
                      <a:endParaRPr lang="es-DO" sz="14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tc>
                  <a:txBody>
                    <a:bodyPr/>
                    <a:lstStyle/>
                    <a:p>
                      <a:pPr algn="ctr" fontAlgn="ctr"/>
                      <a:r>
                        <a:rPr lang="es-DO" sz="1400" b="1" u="none" strike="noStrike" dirty="0">
                          <a:solidFill>
                            <a:schemeClr val="bg1"/>
                          </a:solidFill>
                          <a:effectLst/>
                        </a:rPr>
                        <a:t>% Variación</a:t>
                      </a:r>
                      <a:endParaRPr lang="es-DO" sz="14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BBB59"/>
                    </a:solidFill>
                  </a:tcPr>
                </a:tc>
                <a:extLst>
                  <a:ext uri="{0D108BD9-81ED-4DB2-BD59-A6C34878D82A}">
                    <a16:rowId xmlns:a16="http://schemas.microsoft.com/office/drawing/2014/main" val="2593168398"/>
                  </a:ext>
                </a:extLst>
              </a:tr>
              <a:tr h="190500">
                <a:tc>
                  <a:txBody>
                    <a:bodyPr/>
                    <a:lstStyle/>
                    <a:p>
                      <a:pPr algn="l" fontAlgn="b"/>
                      <a:r>
                        <a:rPr lang="es-DO" sz="1400" u="none" strike="noStrike" dirty="0">
                          <a:effectLst/>
                        </a:rPr>
                        <a:t>Educación Técnico Profesional</a:t>
                      </a:r>
                      <a:endParaRPr lang="es-DO" sz="14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bg1"/>
                      </a:solidFill>
                      <a:prstDash val="solid"/>
                      <a:round/>
                      <a:headEnd type="none" w="med" len="med"/>
                      <a:tailEnd type="none" w="med" len="med"/>
                    </a:lnT>
                  </a:tcPr>
                </a:tc>
                <a:tc>
                  <a:txBody>
                    <a:bodyPr/>
                    <a:lstStyle/>
                    <a:p>
                      <a:pPr algn="r" fontAlgn="b"/>
                      <a:r>
                        <a:rPr lang="es-DO" sz="1400" u="none" strike="noStrike" dirty="0">
                          <a:effectLst/>
                        </a:rPr>
                        <a:t>64,407 </a:t>
                      </a:r>
                      <a:endParaRPr lang="es-DO" sz="14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bg1"/>
                      </a:solidFill>
                      <a:prstDash val="solid"/>
                      <a:round/>
                      <a:headEnd type="none" w="med" len="med"/>
                      <a:tailEnd type="none" w="med" len="med"/>
                    </a:lnT>
                  </a:tcPr>
                </a:tc>
                <a:tc>
                  <a:txBody>
                    <a:bodyPr/>
                    <a:lstStyle/>
                    <a:p>
                      <a:pPr algn="r" fontAlgn="b"/>
                      <a:r>
                        <a:rPr lang="es-DO" sz="1400" u="none" strike="noStrike" dirty="0">
                          <a:effectLst/>
                        </a:rPr>
                        <a:t>71,620 </a:t>
                      </a:r>
                      <a:endParaRPr lang="es-DO" sz="14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bg1"/>
                      </a:solidFill>
                      <a:prstDash val="solid"/>
                      <a:round/>
                      <a:headEnd type="none" w="med" len="med"/>
                      <a:tailEnd type="none" w="med" len="med"/>
                    </a:lnT>
                  </a:tcPr>
                </a:tc>
                <a:tc>
                  <a:txBody>
                    <a:bodyPr/>
                    <a:lstStyle/>
                    <a:p>
                      <a:pPr algn="r" fontAlgn="b"/>
                      <a:r>
                        <a:rPr lang="es-DO" sz="1400" u="none" strike="noStrike" dirty="0">
                          <a:effectLst/>
                        </a:rPr>
                        <a:t>7,213 </a:t>
                      </a:r>
                      <a:endParaRPr lang="es-DO" sz="14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bg1"/>
                      </a:solidFill>
                      <a:prstDash val="solid"/>
                      <a:round/>
                      <a:headEnd type="none" w="med" len="med"/>
                      <a:tailEnd type="none" w="med" len="med"/>
                    </a:lnT>
                  </a:tcPr>
                </a:tc>
                <a:tc>
                  <a:txBody>
                    <a:bodyPr/>
                    <a:lstStyle/>
                    <a:p>
                      <a:pPr algn="ctr" fontAlgn="b"/>
                      <a:r>
                        <a:rPr lang="es-DO" sz="1400" u="none" strike="noStrike" dirty="0">
                          <a:effectLst/>
                        </a:rPr>
                        <a:t>10.1%</a:t>
                      </a:r>
                      <a:endParaRPr lang="es-DO" sz="14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908029036"/>
                  </a:ext>
                </a:extLst>
              </a:tr>
              <a:tr h="190500">
                <a:tc>
                  <a:txBody>
                    <a:bodyPr/>
                    <a:lstStyle/>
                    <a:p>
                      <a:pPr algn="l" fontAlgn="b"/>
                      <a:r>
                        <a:rPr lang="es-DO" sz="1400" u="none" strike="noStrike" dirty="0">
                          <a:effectLst/>
                        </a:rPr>
                        <a:t>Artes</a:t>
                      </a:r>
                      <a:endParaRPr lang="es-DO"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b"/>
                      <a:r>
                        <a:rPr lang="es-DO" sz="1400" u="none" strike="noStrike" dirty="0">
                          <a:effectLst/>
                        </a:rPr>
                        <a:t>5,342 </a:t>
                      </a:r>
                      <a:endParaRPr lang="es-DO"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b"/>
                      <a:r>
                        <a:rPr lang="es-DO" sz="1400" u="none" strike="noStrike" dirty="0">
                          <a:effectLst/>
                        </a:rPr>
                        <a:t>7,265 </a:t>
                      </a:r>
                      <a:endParaRPr lang="es-DO" sz="1400" b="0" i="1"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b"/>
                      <a:r>
                        <a:rPr lang="es-DO" sz="1400" u="none" strike="noStrike" dirty="0">
                          <a:effectLst/>
                        </a:rPr>
                        <a:t>1,923 </a:t>
                      </a:r>
                      <a:endParaRPr lang="es-DO"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s-DO" sz="1400" u="none" strike="noStrike" dirty="0">
                          <a:effectLst/>
                        </a:rPr>
                        <a:t>33.2%</a:t>
                      </a:r>
                      <a:endParaRPr lang="es-DO"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80136530"/>
                  </a:ext>
                </a:extLst>
              </a:tr>
            </a:tbl>
          </a:graphicData>
        </a:graphic>
      </p:graphicFrame>
      <p:sp>
        <p:nvSpPr>
          <p:cNvPr id="24" name="Google Shape;320;p31">
            <a:extLst>
              <a:ext uri="{FF2B5EF4-FFF2-40B4-BE49-F238E27FC236}">
                <a16:creationId xmlns:a16="http://schemas.microsoft.com/office/drawing/2014/main" id="{E82174D4-53AA-4C7A-B5DA-997736F05D9E}"/>
              </a:ext>
            </a:extLst>
          </p:cNvPr>
          <p:cNvSpPr txBox="1"/>
          <p:nvPr/>
        </p:nvSpPr>
        <p:spPr>
          <a:xfrm>
            <a:off x="973091" y="941124"/>
            <a:ext cx="6899412"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Matrícula sector público y semioficial </a:t>
            </a:r>
            <a:endParaRPr sz="2400" dirty="0">
              <a:cs typeface="Arial Black"/>
            </a:endParaRPr>
          </a:p>
        </p:txBody>
      </p:sp>
    </p:spTree>
    <p:extLst>
      <p:ext uri="{BB962C8B-B14F-4D97-AF65-F5344CB8AC3E}">
        <p14:creationId xmlns:p14="http://schemas.microsoft.com/office/powerpoint/2010/main" val="854445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9-04-24 at 4.16.2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10106"/>
          </a:xfrm>
          <a:prstGeom prst="rect">
            <a:avLst/>
          </a:prstGeom>
        </p:spPr>
      </p:pic>
      <p:sp>
        <p:nvSpPr>
          <p:cNvPr id="4" name="TextBox 3"/>
          <p:cNvSpPr txBox="1"/>
          <p:nvPr/>
        </p:nvSpPr>
        <p:spPr>
          <a:xfrm>
            <a:off x="631835" y="86886"/>
            <a:ext cx="398041" cy="523220"/>
          </a:xfrm>
          <a:prstGeom prst="rect">
            <a:avLst/>
          </a:prstGeom>
          <a:noFill/>
        </p:spPr>
        <p:txBody>
          <a:bodyPr wrap="none" rtlCol="0">
            <a:spAutoFit/>
          </a:bodyPr>
          <a:lstStyle/>
          <a:p>
            <a:r>
              <a:rPr lang="en-US" sz="2800" b="1" dirty="0">
                <a:solidFill>
                  <a:schemeClr val="bg1"/>
                </a:solidFill>
                <a:latin typeface="Gill Sans"/>
                <a:cs typeface="Gill Sans"/>
              </a:rPr>
              <a:t>3</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2633084" y="-1036202"/>
            <a:ext cx="384387" cy="3107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COBERTURA ETP Y ARTES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8" name="Google Shape;318;p31"/>
          <p:cNvSpPr txBox="1"/>
          <p:nvPr/>
        </p:nvSpPr>
        <p:spPr>
          <a:xfrm>
            <a:off x="1629677" y="2467954"/>
            <a:ext cx="7279741" cy="1347896"/>
          </a:xfrm>
          <a:prstGeom prst="rect">
            <a:avLst/>
          </a:prstGeom>
          <a:noFill/>
          <a:ln>
            <a:noFill/>
          </a:ln>
        </p:spPr>
        <p:txBody>
          <a:bodyPr spcFirstLastPara="1" wrap="square" lIns="91425" tIns="91425" rIns="91425" bIns="91425" anchor="t" anchorCtr="0">
            <a:noAutofit/>
          </a:bodyPr>
          <a:lstStyle/>
          <a:p>
            <a:pPr marL="285750" lvl="0" indent="-285750" rtl="0">
              <a:spcBef>
                <a:spcPts val="0"/>
              </a:spcBef>
              <a:spcAft>
                <a:spcPts val="0"/>
              </a:spcAft>
              <a:buFont typeface="Arial" panose="020B0604020202020204" pitchFamily="34" charset="0"/>
              <a:buChar char="•"/>
            </a:pPr>
            <a:r>
              <a:rPr lang="es-DO" sz="1600" dirty="0">
                <a:solidFill>
                  <a:schemeClr val="dk1"/>
                </a:solidFill>
                <a:ea typeface="Gill Sans"/>
                <a:cs typeface="Arial"/>
                <a:sym typeface="Gill Sans"/>
              </a:rPr>
              <a:t>Según las estimaciones iniciales de matrícula del año 2018-2019, el número de estudiantes de ETP 77,409 jóvenes, un (86.7 % más que en el año 2012-2013 y un 10.27 % más que el 2027-18 en el que comenzó a implementarse la formación de tres años de duración. La matrícula es, </a:t>
            </a:r>
            <a:r>
              <a:rPr lang="es-DO" sz="1600" b="1" dirty="0">
                <a:solidFill>
                  <a:schemeClr val="dk1"/>
                </a:solidFill>
                <a:ea typeface="Gill Sans"/>
                <a:cs typeface="Arial"/>
                <a:sym typeface="Gill Sans"/>
              </a:rPr>
              <a:t>un 68 % de la meta para el 2020 (113,000 estudiantes).</a:t>
            </a:r>
            <a:endParaRPr sz="2800" b="1" dirty="0">
              <a:cs typeface="Arial"/>
            </a:endParaRPr>
          </a:p>
        </p:txBody>
      </p:sp>
      <p:sp>
        <p:nvSpPr>
          <p:cNvPr id="20" name="Google Shape;320;p31"/>
          <p:cNvSpPr txBox="1"/>
          <p:nvPr/>
        </p:nvSpPr>
        <p:spPr>
          <a:xfrm>
            <a:off x="1029876" y="3819256"/>
            <a:ext cx="693337"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Artes</a:t>
            </a:r>
            <a:endParaRPr sz="2400" dirty="0">
              <a:cs typeface="Arial Black"/>
            </a:endParaRPr>
          </a:p>
        </p:txBody>
      </p:sp>
      <p:sp>
        <p:nvSpPr>
          <p:cNvPr id="21" name="Google Shape;321;p31"/>
          <p:cNvSpPr txBox="1"/>
          <p:nvPr/>
        </p:nvSpPr>
        <p:spPr>
          <a:xfrm>
            <a:off x="1629677" y="3836647"/>
            <a:ext cx="7203180" cy="1133111"/>
          </a:xfrm>
          <a:prstGeom prst="rect">
            <a:avLst/>
          </a:prstGeom>
          <a:noFill/>
          <a:ln>
            <a:noFill/>
          </a:ln>
        </p:spPr>
        <p:txBody>
          <a:bodyPr spcFirstLastPara="1" wrap="square" lIns="91425" tIns="91425" rIns="91425" bIns="91425" anchor="t" anchorCtr="0">
            <a:noAutofit/>
          </a:bodyPr>
          <a:lstStyle/>
          <a:p>
            <a:pPr marL="285750" lvl="0" indent="-285750">
              <a:buFont typeface="Arial" panose="020B0604020202020204" pitchFamily="34" charset="0"/>
              <a:buChar char="•"/>
            </a:pPr>
            <a:r>
              <a:rPr lang="es-DO" sz="1600" dirty="0">
                <a:solidFill>
                  <a:schemeClr val="dk1"/>
                </a:solidFill>
                <a:ea typeface="Gill Sans"/>
                <a:cs typeface="Arial"/>
                <a:sym typeface="Gill Sans"/>
              </a:rPr>
              <a:t>Según las estimaciones iniciales de matrícula del año 2018-2019, el número de estudiantes de ETP en el sector público fue de 7,298 jóvenes, un 33.77 % más que en el año escolar anterior, y </a:t>
            </a:r>
            <a:r>
              <a:rPr lang="es-DO" sz="1600" b="1" dirty="0">
                <a:solidFill>
                  <a:schemeClr val="dk1"/>
                </a:solidFill>
                <a:ea typeface="Gill Sans"/>
                <a:cs typeface="Arial"/>
                <a:sym typeface="Gill Sans"/>
              </a:rPr>
              <a:t>algo más de un tercio de la proyectada para el año 2020 (20,000 estudiantes).</a:t>
            </a:r>
            <a:endParaRPr lang="es-DO" sz="2800" b="1" dirty="0">
              <a:cs typeface="Arial"/>
            </a:endParaRPr>
          </a:p>
        </p:txBody>
      </p:sp>
      <p:pic>
        <p:nvPicPr>
          <p:cNvPr id="26" name="Picture 25"/>
          <p:cNvPicPr>
            <a:picLocks noChangeAspect="1"/>
          </p:cNvPicPr>
          <p:nvPr/>
        </p:nvPicPr>
        <p:blipFill>
          <a:blip r:embed="rId4"/>
          <a:stretch>
            <a:fillRect/>
          </a:stretch>
        </p:blipFill>
        <p:spPr>
          <a:xfrm>
            <a:off x="647376" y="2676760"/>
            <a:ext cx="341256" cy="340348"/>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25</a:t>
            </a:fld>
            <a:endParaRPr lang="en-US"/>
          </a:p>
        </p:txBody>
      </p:sp>
      <p:sp>
        <p:nvSpPr>
          <p:cNvPr id="27" name="Google Shape;320;p31">
            <a:extLst>
              <a:ext uri="{FF2B5EF4-FFF2-40B4-BE49-F238E27FC236}">
                <a16:creationId xmlns:a16="http://schemas.microsoft.com/office/drawing/2014/main" id="{CBBB8314-B9BE-4807-9AD1-33C57F3E3DEB}"/>
              </a:ext>
            </a:extLst>
          </p:cNvPr>
          <p:cNvSpPr txBox="1"/>
          <p:nvPr/>
        </p:nvSpPr>
        <p:spPr>
          <a:xfrm>
            <a:off x="1029876" y="2557646"/>
            <a:ext cx="599802" cy="482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DO" sz="1600" b="1" dirty="0">
                <a:solidFill>
                  <a:schemeClr val="dk1"/>
                </a:solidFill>
                <a:ea typeface="Gill Sans"/>
                <a:cs typeface="Arial Black"/>
                <a:sym typeface="Gill Sans"/>
              </a:rPr>
              <a:t>ETP</a:t>
            </a:r>
            <a:endParaRPr sz="2400" dirty="0">
              <a:cs typeface="Arial Black"/>
            </a:endParaRPr>
          </a:p>
        </p:txBody>
      </p:sp>
      <p:pic>
        <p:nvPicPr>
          <p:cNvPr id="17" name="Gráfico 16" descr="Violín">
            <a:extLst>
              <a:ext uri="{FF2B5EF4-FFF2-40B4-BE49-F238E27FC236}">
                <a16:creationId xmlns:a16="http://schemas.microsoft.com/office/drawing/2014/main" id="{AB73D0BB-0A88-4ED3-A03F-D61DFB5544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6132" y="3771368"/>
            <a:ext cx="457192" cy="457192"/>
          </a:xfrm>
          <a:prstGeom prst="rect">
            <a:avLst/>
          </a:prstGeom>
        </p:spPr>
      </p:pic>
      <p:graphicFrame>
        <p:nvGraphicFramePr>
          <p:cNvPr id="2" name="Tabla 1">
            <a:extLst>
              <a:ext uri="{FF2B5EF4-FFF2-40B4-BE49-F238E27FC236}">
                <a16:creationId xmlns:a16="http://schemas.microsoft.com/office/drawing/2014/main" id="{B18FB66C-7F4A-4DC3-A924-9BBEDDBC538F}"/>
              </a:ext>
            </a:extLst>
          </p:cNvPr>
          <p:cNvGraphicFramePr>
            <a:graphicFrameLocks noGrp="1"/>
          </p:cNvGraphicFramePr>
          <p:nvPr>
            <p:extLst>
              <p:ext uri="{D42A27DB-BD31-4B8C-83A1-F6EECF244321}">
                <p14:modId xmlns:p14="http://schemas.microsoft.com/office/powerpoint/2010/main" val="2351325417"/>
              </p:ext>
            </p:extLst>
          </p:nvPr>
        </p:nvGraphicFramePr>
        <p:xfrm>
          <a:off x="606132" y="792951"/>
          <a:ext cx="8303289" cy="1630803"/>
        </p:xfrm>
        <a:graphic>
          <a:graphicData uri="http://schemas.openxmlformats.org/drawingml/2006/table">
            <a:tbl>
              <a:tblPr firstRow="1" firstCol="1" bandRow="1">
                <a:tableStyleId>{F2DE63D5-997A-4646-A377-4702673A728D}</a:tableStyleId>
              </a:tblPr>
              <a:tblGrid>
                <a:gridCol w="1845666">
                  <a:extLst>
                    <a:ext uri="{9D8B030D-6E8A-4147-A177-3AD203B41FA5}">
                      <a16:colId xmlns:a16="http://schemas.microsoft.com/office/drawing/2014/main" val="1839568773"/>
                    </a:ext>
                  </a:extLst>
                </a:gridCol>
                <a:gridCol w="633046">
                  <a:extLst>
                    <a:ext uri="{9D8B030D-6E8A-4147-A177-3AD203B41FA5}">
                      <a16:colId xmlns:a16="http://schemas.microsoft.com/office/drawing/2014/main" val="3837673580"/>
                    </a:ext>
                  </a:extLst>
                </a:gridCol>
                <a:gridCol w="733530">
                  <a:extLst>
                    <a:ext uri="{9D8B030D-6E8A-4147-A177-3AD203B41FA5}">
                      <a16:colId xmlns:a16="http://schemas.microsoft.com/office/drawing/2014/main" val="2856162418"/>
                    </a:ext>
                  </a:extLst>
                </a:gridCol>
                <a:gridCol w="683288">
                  <a:extLst>
                    <a:ext uri="{9D8B030D-6E8A-4147-A177-3AD203B41FA5}">
                      <a16:colId xmlns:a16="http://schemas.microsoft.com/office/drawing/2014/main" val="1181905734"/>
                    </a:ext>
                  </a:extLst>
                </a:gridCol>
                <a:gridCol w="602901">
                  <a:extLst>
                    <a:ext uri="{9D8B030D-6E8A-4147-A177-3AD203B41FA5}">
                      <a16:colId xmlns:a16="http://schemas.microsoft.com/office/drawing/2014/main" val="552142934"/>
                    </a:ext>
                  </a:extLst>
                </a:gridCol>
                <a:gridCol w="616074">
                  <a:extLst>
                    <a:ext uri="{9D8B030D-6E8A-4147-A177-3AD203B41FA5}">
                      <a16:colId xmlns:a16="http://schemas.microsoft.com/office/drawing/2014/main" val="4254762306"/>
                    </a:ext>
                  </a:extLst>
                </a:gridCol>
                <a:gridCol w="678255">
                  <a:extLst>
                    <a:ext uri="{9D8B030D-6E8A-4147-A177-3AD203B41FA5}">
                      <a16:colId xmlns:a16="http://schemas.microsoft.com/office/drawing/2014/main" val="711552012"/>
                    </a:ext>
                  </a:extLst>
                </a:gridCol>
                <a:gridCol w="689778">
                  <a:extLst>
                    <a:ext uri="{9D8B030D-6E8A-4147-A177-3AD203B41FA5}">
                      <a16:colId xmlns:a16="http://schemas.microsoft.com/office/drawing/2014/main" val="3973313647"/>
                    </a:ext>
                  </a:extLst>
                </a:gridCol>
                <a:gridCol w="923546">
                  <a:extLst>
                    <a:ext uri="{9D8B030D-6E8A-4147-A177-3AD203B41FA5}">
                      <a16:colId xmlns:a16="http://schemas.microsoft.com/office/drawing/2014/main" val="479232334"/>
                    </a:ext>
                  </a:extLst>
                </a:gridCol>
                <a:gridCol w="897205">
                  <a:extLst>
                    <a:ext uri="{9D8B030D-6E8A-4147-A177-3AD203B41FA5}">
                      <a16:colId xmlns:a16="http://schemas.microsoft.com/office/drawing/2014/main" val="4015910276"/>
                    </a:ext>
                  </a:extLst>
                </a:gridCol>
              </a:tblGrid>
              <a:tr h="523875">
                <a:tc>
                  <a:txBody>
                    <a:bodyPr/>
                    <a:lstStyle/>
                    <a:p>
                      <a:pPr algn="ctr" fontAlgn="auto">
                        <a:lnSpc>
                          <a:spcPct val="107000"/>
                        </a:lnSpc>
                        <a:spcAft>
                          <a:spcPts val="0"/>
                        </a:spcAft>
                      </a:pPr>
                      <a:r>
                        <a:rPr lang="es-DO" sz="1400" dirty="0">
                          <a:effectLst/>
                          <a:latin typeface="+mn-lt"/>
                        </a:rPr>
                        <a:t>ETP y Artes. Sector público y privado</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2012-13</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2013-14</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2014-15</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2015-16</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2016-17</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2017-18 (1)</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2018-19 (2)</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Variación 2018/12</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200" dirty="0">
                          <a:effectLst/>
                          <a:latin typeface="+mn-lt"/>
                        </a:rPr>
                        <a:t>% variación</a:t>
                      </a:r>
                      <a:endParaRPr lang="es-DO" sz="12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08041009"/>
                  </a:ext>
                </a:extLst>
              </a:tr>
              <a:tr h="321055">
                <a:tc>
                  <a:txBody>
                    <a:bodyPr/>
                    <a:lstStyle/>
                    <a:p>
                      <a:pPr fontAlgn="auto">
                        <a:lnSpc>
                          <a:spcPct val="107000"/>
                        </a:lnSpc>
                        <a:spcAft>
                          <a:spcPts val="0"/>
                        </a:spcAft>
                      </a:pPr>
                      <a:r>
                        <a:rPr lang="es-DO" sz="1400" dirty="0">
                          <a:effectLst/>
                          <a:latin typeface="+mn-lt"/>
                        </a:rPr>
                        <a:t>ETP</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ts val="1320"/>
                        </a:lnSpc>
                        <a:spcAft>
                          <a:spcPts val="0"/>
                        </a:spcAft>
                      </a:pPr>
                      <a:r>
                        <a:rPr lang="es-DO" sz="1400" dirty="0">
                          <a:effectLst/>
                          <a:latin typeface="+mn-lt"/>
                        </a:rPr>
                        <a:t>41,464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ts val="1320"/>
                        </a:lnSpc>
                        <a:spcAft>
                          <a:spcPts val="0"/>
                        </a:spcAft>
                      </a:pPr>
                      <a:r>
                        <a:rPr lang="es-DO" sz="1400" dirty="0">
                          <a:effectLst/>
                          <a:latin typeface="+mn-lt"/>
                        </a:rPr>
                        <a:t> 43,277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ts val="1320"/>
                        </a:lnSpc>
                        <a:spcAft>
                          <a:spcPts val="0"/>
                        </a:spcAft>
                      </a:pPr>
                      <a:r>
                        <a:rPr lang="es-DO" sz="1400" dirty="0">
                          <a:effectLst/>
                          <a:latin typeface="+mn-lt"/>
                        </a:rPr>
                        <a:t>44,220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ts val="1320"/>
                        </a:lnSpc>
                        <a:spcAft>
                          <a:spcPts val="0"/>
                        </a:spcAft>
                      </a:pPr>
                      <a:r>
                        <a:rPr lang="es-DO" sz="1400" dirty="0">
                          <a:effectLst/>
                          <a:latin typeface="+mn-lt"/>
                        </a:rPr>
                        <a:t>44,161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ts val="1320"/>
                        </a:lnSpc>
                        <a:spcAft>
                          <a:spcPts val="0"/>
                        </a:spcAft>
                      </a:pPr>
                      <a:r>
                        <a:rPr lang="es-DO" sz="1400" dirty="0">
                          <a:effectLst/>
                          <a:latin typeface="+mn-lt"/>
                        </a:rPr>
                        <a:t>45,880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ts val="1320"/>
                        </a:lnSpc>
                        <a:spcAft>
                          <a:spcPts val="0"/>
                        </a:spcAft>
                      </a:pPr>
                      <a:r>
                        <a:rPr lang="es-DO" sz="1400" dirty="0">
                          <a:effectLst/>
                          <a:latin typeface="+mn-lt"/>
                        </a:rPr>
                        <a:t>70,196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r" fontAlgn="auto">
                        <a:lnSpc>
                          <a:spcPts val="1320"/>
                        </a:lnSpc>
                        <a:spcAft>
                          <a:spcPts val="0"/>
                        </a:spcAft>
                      </a:pPr>
                      <a:r>
                        <a:rPr lang="es-DO" sz="1400" dirty="0">
                          <a:effectLst/>
                          <a:latin typeface="+mn-lt"/>
                        </a:rPr>
                        <a:t>77,409 </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latin typeface="+mn-lt"/>
                        </a:rPr>
                        <a:t>35,945</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latin typeface="+mn-lt"/>
                        </a:rPr>
                        <a:t>86.7%</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76655126"/>
                  </a:ext>
                </a:extLst>
              </a:tr>
              <a:tr h="339404">
                <a:tc>
                  <a:txBody>
                    <a:bodyPr/>
                    <a:lstStyle/>
                    <a:p>
                      <a:pPr fontAlgn="auto">
                        <a:lnSpc>
                          <a:spcPct val="107000"/>
                        </a:lnSpc>
                        <a:spcAft>
                          <a:spcPts val="0"/>
                        </a:spcAft>
                      </a:pPr>
                      <a:r>
                        <a:rPr lang="es-ES" sz="1400" dirty="0">
                          <a:effectLst/>
                          <a:latin typeface="+mn-lt"/>
                          <a:ea typeface="Calibri" panose="020F0502020204030204" pitchFamily="34" charset="0"/>
                          <a:cs typeface="Times New Roman" panose="02020603050405020304" pitchFamily="18" charset="0"/>
                        </a:rPr>
                        <a:t>Artes</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r" defTabSz="457200" rtl="0" eaLnBrk="1" fontAlgn="auto" latinLnBrk="0" hangingPunct="1">
                        <a:lnSpc>
                          <a:spcPts val="1320"/>
                        </a:lnSpc>
                        <a:spcAft>
                          <a:spcPts val="0"/>
                        </a:spcAft>
                      </a:pPr>
                      <a:r>
                        <a:rPr lang="es-DO" sz="1400" kern="1200">
                          <a:solidFill>
                            <a:schemeClr val="tx1"/>
                          </a:solidFill>
                          <a:effectLst/>
                          <a:latin typeface="+mn-lt"/>
                          <a:ea typeface="+mn-ea"/>
                          <a:cs typeface="+mn-cs"/>
                        </a:rPr>
                        <a:t>       614   </a:t>
                      </a:r>
                      <a:endParaRPr lang="es-DO" sz="1400" kern="1200" dirty="0">
                        <a:solidFill>
                          <a:schemeClr val="tx1"/>
                        </a:solidFill>
                        <a:effectLst/>
                        <a:latin typeface="+mn-lt"/>
                        <a:ea typeface="+mn-ea"/>
                        <a:cs typeface="+mn-cs"/>
                      </a:endParaRPr>
                    </a:p>
                  </a:txBody>
                  <a:tcPr marL="9525" marR="9525" marT="9525" marB="0" anchor="ctr"/>
                </a:tc>
                <a:tc>
                  <a:txBody>
                    <a:bodyPr/>
                    <a:lstStyle/>
                    <a:p>
                      <a:pPr marL="0" algn="r" defTabSz="457200" rtl="0" eaLnBrk="1" fontAlgn="auto" latinLnBrk="0" hangingPunct="1">
                        <a:lnSpc>
                          <a:spcPts val="1320"/>
                        </a:lnSpc>
                        <a:spcAft>
                          <a:spcPts val="0"/>
                        </a:spcAft>
                      </a:pPr>
                      <a:r>
                        <a:rPr lang="es-DO" sz="1400" kern="1200" dirty="0">
                          <a:solidFill>
                            <a:schemeClr val="tx1"/>
                          </a:solidFill>
                          <a:effectLst/>
                          <a:latin typeface="+mn-lt"/>
                          <a:ea typeface="+mn-ea"/>
                          <a:cs typeface="+mn-cs"/>
                        </a:rPr>
                        <a:t> 1,054 </a:t>
                      </a:r>
                    </a:p>
                  </a:txBody>
                  <a:tcPr marL="9525" marR="9525" marT="9525" marB="0" anchor="ctr"/>
                </a:tc>
                <a:tc>
                  <a:txBody>
                    <a:bodyPr/>
                    <a:lstStyle/>
                    <a:p>
                      <a:pPr marL="0" algn="r" defTabSz="457200" rtl="0" eaLnBrk="1" fontAlgn="auto" latinLnBrk="0" hangingPunct="1">
                        <a:lnSpc>
                          <a:spcPts val="1320"/>
                        </a:lnSpc>
                        <a:spcAft>
                          <a:spcPts val="0"/>
                        </a:spcAft>
                      </a:pPr>
                      <a:r>
                        <a:rPr lang="es-DO" sz="1400" kern="1200" dirty="0">
                          <a:solidFill>
                            <a:schemeClr val="tx1"/>
                          </a:solidFill>
                          <a:effectLst/>
                          <a:latin typeface="+mn-lt"/>
                          <a:ea typeface="+mn-ea"/>
                          <a:cs typeface="+mn-cs"/>
                        </a:rPr>
                        <a:t>      2,003 </a:t>
                      </a:r>
                    </a:p>
                  </a:txBody>
                  <a:tcPr marL="9525" marR="9525" marT="9525" marB="0" anchor="ctr"/>
                </a:tc>
                <a:tc>
                  <a:txBody>
                    <a:bodyPr/>
                    <a:lstStyle/>
                    <a:p>
                      <a:pPr marL="0" algn="r" defTabSz="457200" rtl="0" eaLnBrk="1" fontAlgn="auto" latinLnBrk="0" hangingPunct="1">
                        <a:lnSpc>
                          <a:spcPts val="1320"/>
                        </a:lnSpc>
                        <a:spcAft>
                          <a:spcPts val="0"/>
                        </a:spcAft>
                      </a:pPr>
                      <a:r>
                        <a:rPr lang="es-DO" sz="1400" kern="1200" dirty="0">
                          <a:solidFill>
                            <a:schemeClr val="tx1"/>
                          </a:solidFill>
                          <a:effectLst/>
                          <a:latin typeface="+mn-lt"/>
                          <a:ea typeface="+mn-ea"/>
                          <a:cs typeface="+mn-cs"/>
                        </a:rPr>
                        <a:t>2,602 </a:t>
                      </a:r>
                    </a:p>
                  </a:txBody>
                  <a:tcPr marL="9525" marR="9525" marT="9525" marB="0" anchor="ctr"/>
                </a:tc>
                <a:tc>
                  <a:txBody>
                    <a:bodyPr/>
                    <a:lstStyle/>
                    <a:p>
                      <a:pPr marL="0" algn="r" defTabSz="457200" rtl="0" eaLnBrk="1" fontAlgn="auto" latinLnBrk="0" hangingPunct="1">
                        <a:lnSpc>
                          <a:spcPts val="1320"/>
                        </a:lnSpc>
                        <a:spcAft>
                          <a:spcPts val="0"/>
                        </a:spcAft>
                      </a:pPr>
                      <a:r>
                        <a:rPr lang="es-DO" sz="1400" kern="1200" dirty="0">
                          <a:solidFill>
                            <a:schemeClr val="tx1"/>
                          </a:solidFill>
                          <a:effectLst/>
                          <a:latin typeface="+mn-lt"/>
                          <a:ea typeface="+mn-ea"/>
                          <a:cs typeface="+mn-cs"/>
                        </a:rPr>
                        <a:t>2,890 </a:t>
                      </a:r>
                    </a:p>
                  </a:txBody>
                  <a:tcPr marL="9525" marR="9525" marT="9525" marB="0" anchor="ctr"/>
                </a:tc>
                <a:tc>
                  <a:txBody>
                    <a:bodyPr/>
                    <a:lstStyle/>
                    <a:p>
                      <a:pPr marL="0" algn="r" defTabSz="457200" rtl="0" eaLnBrk="1" fontAlgn="auto" latinLnBrk="0" hangingPunct="1">
                        <a:lnSpc>
                          <a:spcPts val="1320"/>
                        </a:lnSpc>
                        <a:spcAft>
                          <a:spcPts val="0"/>
                        </a:spcAft>
                      </a:pPr>
                      <a:r>
                        <a:rPr lang="es-DO" sz="1400" kern="1200" dirty="0">
                          <a:solidFill>
                            <a:schemeClr val="tx1"/>
                          </a:solidFill>
                          <a:effectLst/>
                          <a:latin typeface="+mn-lt"/>
                          <a:ea typeface="+mn-ea"/>
                          <a:cs typeface="+mn-cs"/>
                        </a:rPr>
                        <a:t>5,375 </a:t>
                      </a:r>
                    </a:p>
                  </a:txBody>
                  <a:tcPr marL="9525" marR="9525" marT="9525" marB="0" anchor="ctr"/>
                </a:tc>
                <a:tc>
                  <a:txBody>
                    <a:bodyPr/>
                    <a:lstStyle/>
                    <a:p>
                      <a:pPr marL="0" algn="r" defTabSz="457200" rtl="0" eaLnBrk="1" fontAlgn="auto" latinLnBrk="0" hangingPunct="1">
                        <a:lnSpc>
                          <a:spcPts val="1320"/>
                        </a:lnSpc>
                        <a:spcAft>
                          <a:spcPts val="0"/>
                        </a:spcAft>
                      </a:pPr>
                      <a:r>
                        <a:rPr lang="es-DO" sz="1400" kern="1200" dirty="0">
                          <a:solidFill>
                            <a:schemeClr val="tx1"/>
                          </a:solidFill>
                          <a:effectLst/>
                          <a:latin typeface="+mn-lt"/>
                          <a:ea typeface="+mn-ea"/>
                          <a:cs typeface="+mn-cs"/>
                        </a:rPr>
                        <a:t>7,298 </a:t>
                      </a:r>
                    </a:p>
                  </a:txBody>
                  <a:tcPr marL="9525" marR="9525" marT="9525" marB="0" anchor="ctr"/>
                </a:tc>
                <a:tc>
                  <a:txBody>
                    <a:bodyPr/>
                    <a:lstStyle/>
                    <a:p>
                      <a:pPr marL="0" algn="ctr" defTabSz="457200" rtl="0" eaLnBrk="1" fontAlgn="auto" latinLnBrk="0" hangingPunct="1">
                        <a:lnSpc>
                          <a:spcPts val="1320"/>
                        </a:lnSpc>
                        <a:spcAft>
                          <a:spcPts val="0"/>
                        </a:spcAft>
                      </a:pPr>
                      <a:r>
                        <a:rPr lang="es-DO" sz="1400" b="1" kern="1200" dirty="0">
                          <a:solidFill>
                            <a:schemeClr val="tx1"/>
                          </a:solidFill>
                          <a:effectLst/>
                          <a:latin typeface="+mn-lt"/>
                          <a:ea typeface="+mn-ea"/>
                          <a:cs typeface="+mn-cs"/>
                        </a:rPr>
                        <a:t>6,684</a:t>
                      </a:r>
                    </a:p>
                  </a:txBody>
                  <a:tcPr marL="9525" marR="9525" marT="9525" marB="0" anchor="ctr"/>
                </a:tc>
                <a:tc>
                  <a:txBody>
                    <a:bodyPr/>
                    <a:lstStyle/>
                    <a:p>
                      <a:pPr algn="ctr" fontAlgn="ctr"/>
                      <a:r>
                        <a:rPr lang="es-DO" sz="1400" b="1" i="0" u="none" strike="noStrike" dirty="0">
                          <a:solidFill>
                            <a:srgbClr val="000000"/>
                          </a:solidFill>
                          <a:effectLst/>
                          <a:latin typeface="+mn-lt"/>
                        </a:rPr>
                        <a:t>1088.6%</a:t>
                      </a:r>
                    </a:p>
                  </a:txBody>
                  <a:tcPr marL="9525" marR="9525" marT="9525" marB="0" anchor="ctr"/>
                </a:tc>
                <a:extLst>
                  <a:ext uri="{0D108BD9-81ED-4DB2-BD59-A6C34878D82A}">
                    <a16:rowId xmlns:a16="http://schemas.microsoft.com/office/drawing/2014/main" val="28393987"/>
                  </a:ext>
                </a:extLst>
              </a:tr>
              <a:tr h="318897">
                <a:tc gridSpan="10">
                  <a:txBody>
                    <a:bodyPr/>
                    <a:lstStyle/>
                    <a:p>
                      <a:pPr marL="342900" lvl="0" indent="-342900" algn="just">
                        <a:lnSpc>
                          <a:spcPct val="107000"/>
                        </a:lnSpc>
                        <a:spcAft>
                          <a:spcPts val="0"/>
                        </a:spcAft>
                        <a:buFont typeface="+mj-lt"/>
                        <a:buAutoNum type="arabicParenBoth"/>
                      </a:pPr>
                      <a:r>
                        <a:rPr lang="es-ES" sz="1400" b="0" dirty="0">
                          <a:effectLst/>
                          <a:latin typeface="+mn-lt"/>
                        </a:rPr>
                        <a:t>En el año escolar 2017-2018, se introdujo el nuevo currículo que amplia de 2 a 3 grados la modalidad</a:t>
                      </a:r>
                      <a:endParaRPr lang="es-DO" sz="1400" b="0" dirty="0">
                        <a:effectLst/>
                        <a:latin typeface="+mn-lt"/>
                      </a:endParaRPr>
                    </a:p>
                    <a:p>
                      <a:pPr marL="342900" lvl="0" indent="-342900" algn="just">
                        <a:lnSpc>
                          <a:spcPct val="107000"/>
                        </a:lnSpc>
                        <a:spcAft>
                          <a:spcPts val="0"/>
                        </a:spcAft>
                        <a:buFont typeface="+mj-lt"/>
                        <a:buAutoNum type="arabicParenBoth"/>
                      </a:pPr>
                      <a:r>
                        <a:rPr lang="es-ES" sz="1400" b="0" dirty="0">
                          <a:effectLst/>
                          <a:latin typeface="+mn-lt"/>
                        </a:rPr>
                        <a:t>Preliminares</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extLst>
                  <a:ext uri="{0D108BD9-81ED-4DB2-BD59-A6C34878D82A}">
                    <a16:rowId xmlns:a16="http://schemas.microsoft.com/office/drawing/2014/main" val="1182506952"/>
                  </a:ext>
                </a:extLst>
              </a:tr>
            </a:tbl>
          </a:graphicData>
        </a:graphic>
      </p:graphicFrame>
    </p:spTree>
    <p:extLst>
      <p:ext uri="{BB962C8B-B14F-4D97-AF65-F5344CB8AC3E}">
        <p14:creationId xmlns:p14="http://schemas.microsoft.com/office/powerpoint/2010/main" val="1293252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6" descr="Screen Shot 2019-04-24 at 4.16.22 PM.png">
            <a:extLst>
              <a:ext uri="{FF2B5EF4-FFF2-40B4-BE49-F238E27FC236}">
                <a16:creationId xmlns:a16="http://schemas.microsoft.com/office/drawing/2014/main" id="{C79B8392-6FCA-418C-96DB-91F39F2962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10106"/>
          </a:xfrm>
          <a:prstGeom prst="rect">
            <a:avLst/>
          </a:prstGeom>
        </p:spPr>
      </p:pic>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9" name="Google Shape;345;p33"/>
          <p:cNvSpPr/>
          <p:nvPr/>
        </p:nvSpPr>
        <p:spPr>
          <a:xfrm>
            <a:off x="1243174" y="304585"/>
            <a:ext cx="4989460" cy="417344"/>
          </a:xfrm>
          <a:prstGeom prst="rect">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s-ES_tradnl" sz="1400" b="1" dirty="0">
                <a:solidFill>
                  <a:schemeClr val="tx1">
                    <a:lumMod val="50000"/>
                    <a:lumOff val="50000"/>
                  </a:schemeClr>
                </a:solidFill>
                <a:latin typeface="Arial" panose="020B0604020202020204" pitchFamily="34" charset="0"/>
                <a:ea typeface="Gill Sans"/>
                <a:cs typeface="Arial" panose="020B0604020202020204" pitchFamily="34" charset="0"/>
                <a:sym typeface="Gill Sans"/>
              </a:rPr>
              <a:t>CALIDAD DE LA EDUCACIÓN TÉCNICO PROFESIONAL</a:t>
            </a:r>
          </a:p>
        </p:txBody>
      </p:sp>
      <p:sp>
        <p:nvSpPr>
          <p:cNvPr id="25" name="TextBox 3">
            <a:extLst>
              <a:ext uri="{FF2B5EF4-FFF2-40B4-BE49-F238E27FC236}">
                <a16:creationId xmlns:a16="http://schemas.microsoft.com/office/drawing/2014/main" id="{73F5FA6B-9C0D-45FE-8E0D-C53DC4978C81}"/>
              </a:ext>
            </a:extLst>
          </p:cNvPr>
          <p:cNvSpPr txBox="1"/>
          <p:nvPr/>
        </p:nvSpPr>
        <p:spPr>
          <a:xfrm>
            <a:off x="631835" y="86886"/>
            <a:ext cx="398041" cy="523220"/>
          </a:xfrm>
          <a:prstGeom prst="rect">
            <a:avLst/>
          </a:prstGeom>
          <a:noFill/>
        </p:spPr>
        <p:txBody>
          <a:bodyPr wrap="none" rtlCol="0">
            <a:spAutoFit/>
          </a:bodyPr>
          <a:lstStyle/>
          <a:p>
            <a:r>
              <a:rPr lang="en-US" sz="2800" b="1" dirty="0">
                <a:solidFill>
                  <a:schemeClr val="bg1"/>
                </a:solidFill>
                <a:latin typeface="Gill Sans"/>
                <a:cs typeface="Gill Sans"/>
              </a:rPr>
              <a:t>3</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26</a:t>
            </a:fld>
            <a:endParaRPr lang="en-US"/>
          </a:p>
        </p:txBody>
      </p:sp>
      <p:sp>
        <p:nvSpPr>
          <p:cNvPr id="18" name="Google Shape;349;p33">
            <a:extLst>
              <a:ext uri="{FF2B5EF4-FFF2-40B4-BE49-F238E27FC236}">
                <a16:creationId xmlns:a16="http://schemas.microsoft.com/office/drawing/2014/main" id="{8E61314D-CDDA-4629-94AE-AAF68D1979B3}"/>
              </a:ext>
            </a:extLst>
          </p:cNvPr>
          <p:cNvSpPr txBox="1"/>
          <p:nvPr/>
        </p:nvSpPr>
        <p:spPr>
          <a:xfrm>
            <a:off x="746234" y="916835"/>
            <a:ext cx="7940566" cy="3962251"/>
          </a:xfrm>
          <a:prstGeom prst="rect">
            <a:avLst/>
          </a:prstGeom>
          <a:noFill/>
          <a:ln>
            <a:noFill/>
          </a:ln>
        </p:spPr>
        <p:txBody>
          <a:bodyPr spcFirstLastPara="1" wrap="square" lIns="91425" tIns="91425" rIns="91425" bIns="91425" anchor="t" anchorCtr="0">
            <a:noAutofit/>
          </a:bodyPr>
          <a:lstStyle/>
          <a:p>
            <a:pPr marL="742950" lvl="1" indent="-285750">
              <a:buClr>
                <a:schemeClr val="dk1"/>
              </a:buClr>
              <a:buSzPts val="1400"/>
              <a:buFont typeface="Arial" panose="020B0604020202020204" pitchFamily="34" charset="0"/>
              <a:buChar char="•"/>
            </a:pPr>
            <a:r>
              <a:rPr lang="es-DO" dirty="0">
                <a:solidFill>
                  <a:schemeClr val="dk1"/>
                </a:solidFill>
                <a:ea typeface="Gill Sans"/>
                <a:cs typeface="Arial"/>
                <a:sym typeface="Gill Sans"/>
              </a:rPr>
              <a:t>Creación de </a:t>
            </a:r>
            <a:r>
              <a:rPr lang="es-DO" b="1" dirty="0">
                <a:solidFill>
                  <a:schemeClr val="dk1"/>
                </a:solidFill>
                <a:ea typeface="Gill Sans"/>
                <a:cs typeface="Arial"/>
                <a:sym typeface="Gill Sans"/>
              </a:rPr>
              <a:t>nuevos títulos </a:t>
            </a:r>
            <a:r>
              <a:rPr lang="es-DO" dirty="0">
                <a:solidFill>
                  <a:schemeClr val="dk1"/>
                </a:solidFill>
                <a:ea typeface="Gill Sans"/>
                <a:cs typeface="Arial"/>
                <a:sym typeface="Gill Sans"/>
              </a:rPr>
              <a:t>de Educación Técnico Profesional de la Familia de Transporte y Logística, pendientes de aprobación por el Consejo</a:t>
            </a:r>
          </a:p>
          <a:p>
            <a:pPr lvl="1">
              <a:buClr>
                <a:schemeClr val="dk1"/>
              </a:buClr>
              <a:buSzPts val="1400"/>
            </a:pPr>
            <a:endParaRPr lang="es-ES" dirty="0"/>
          </a:p>
          <a:p>
            <a:pPr marL="742950" lvl="1" indent="-285750">
              <a:buClr>
                <a:schemeClr val="dk1"/>
              </a:buClr>
              <a:buSzPts val="1400"/>
              <a:buFont typeface="Arial" panose="020B0604020202020204" pitchFamily="34" charset="0"/>
              <a:buChar char="•"/>
            </a:pPr>
            <a:r>
              <a:rPr lang="es-ES" dirty="0"/>
              <a:t>Se está trabajando en la identificación de todos los </a:t>
            </a:r>
            <a:r>
              <a:rPr lang="es-ES" b="1" dirty="0"/>
              <a:t>equipamientos</a:t>
            </a:r>
            <a:r>
              <a:rPr lang="es-ES" dirty="0"/>
              <a:t> necesarios para impartir los distintos títulos que sirva de base para el equipamiento de politécnicos y escuelas laborales. </a:t>
            </a:r>
          </a:p>
          <a:p>
            <a:pPr lvl="1">
              <a:buClr>
                <a:schemeClr val="dk1"/>
              </a:buClr>
              <a:buSzPts val="1400"/>
            </a:pPr>
            <a:endParaRPr lang="es-ES" dirty="0"/>
          </a:p>
          <a:p>
            <a:pPr marL="742950" lvl="1" indent="-285750">
              <a:buClr>
                <a:schemeClr val="dk1"/>
              </a:buClr>
              <a:buSzPts val="1400"/>
              <a:buFont typeface="Arial" panose="020B0604020202020204" pitchFamily="34" charset="0"/>
              <a:buChar char="•"/>
            </a:pPr>
            <a:r>
              <a:rPr lang="es-ES" dirty="0"/>
              <a:t>Se ha contratado una asistencia técnica para la identificación de los </a:t>
            </a:r>
            <a:r>
              <a:rPr lang="es-ES" b="1" dirty="0"/>
              <a:t>recursos didácticos</a:t>
            </a:r>
            <a:r>
              <a:rPr lang="es-ES" dirty="0"/>
              <a:t> disponibles para los diferentes títulos de ETP.</a:t>
            </a:r>
          </a:p>
          <a:p>
            <a:pPr lvl="1">
              <a:buClr>
                <a:schemeClr val="dk1"/>
              </a:buClr>
              <a:buSzPts val="1400"/>
            </a:pPr>
            <a:endParaRPr lang="es-ES" dirty="0"/>
          </a:p>
          <a:p>
            <a:pPr marL="742950" lvl="1" indent="-285750">
              <a:buClr>
                <a:schemeClr val="dk1"/>
              </a:buClr>
              <a:buSzPts val="1400"/>
              <a:buFont typeface="Arial" panose="020B0604020202020204" pitchFamily="34" charset="0"/>
              <a:buChar char="•"/>
            </a:pPr>
            <a:r>
              <a:rPr lang="es-ES" dirty="0"/>
              <a:t>La Dirección General de Educación de Jóvenes y Adultos han iniciado una serie de acciones con el propósito de desarrollar un </a:t>
            </a:r>
            <a:r>
              <a:rPr lang="es-ES" b="1" dirty="0"/>
              <a:t>proyecto piloto </a:t>
            </a:r>
            <a:r>
              <a:rPr lang="es-ES" dirty="0"/>
              <a:t>para implementar títulos de 3 familias profesionales en 6 escuelas laborales con unos 1,700 estudiantes</a:t>
            </a:r>
            <a:endParaRPr sz="1600" dirty="0">
              <a:cs typeface="Arial"/>
            </a:endParaRPr>
          </a:p>
        </p:txBody>
      </p:sp>
      <p:pic>
        <p:nvPicPr>
          <p:cNvPr id="4" name="Gráfico 3" descr="Libro abierto">
            <a:extLst>
              <a:ext uri="{FF2B5EF4-FFF2-40B4-BE49-F238E27FC236}">
                <a16:creationId xmlns:a16="http://schemas.microsoft.com/office/drawing/2014/main" id="{7DD91BF8-508F-4E09-8A11-45771A448A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8774" y="805012"/>
            <a:ext cx="914400" cy="914400"/>
          </a:xfrm>
          <a:prstGeom prst="rect">
            <a:avLst/>
          </a:prstGeom>
        </p:spPr>
      </p:pic>
      <p:pic>
        <p:nvPicPr>
          <p:cNvPr id="7" name="Gráfico 6" descr="Microscopio">
            <a:extLst>
              <a:ext uri="{FF2B5EF4-FFF2-40B4-BE49-F238E27FC236}">
                <a16:creationId xmlns:a16="http://schemas.microsoft.com/office/drawing/2014/main" id="{30503A82-9FC7-401F-9B6F-8424D30EFE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8774" y="1732743"/>
            <a:ext cx="914400" cy="914400"/>
          </a:xfrm>
          <a:prstGeom prst="rect">
            <a:avLst/>
          </a:prstGeom>
        </p:spPr>
      </p:pic>
      <p:pic>
        <p:nvPicPr>
          <p:cNvPr id="10" name="Gráfico 9" descr="Libros en estantería">
            <a:extLst>
              <a:ext uri="{FF2B5EF4-FFF2-40B4-BE49-F238E27FC236}">
                <a16:creationId xmlns:a16="http://schemas.microsoft.com/office/drawing/2014/main" id="{32B33506-EC75-431D-9501-BC7B30D77A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8774" y="2758966"/>
            <a:ext cx="914400" cy="914400"/>
          </a:xfrm>
          <a:prstGeom prst="rect">
            <a:avLst/>
          </a:prstGeom>
        </p:spPr>
      </p:pic>
      <p:pic>
        <p:nvPicPr>
          <p:cNvPr id="26" name="Gráfico 25" descr="Ojo">
            <a:extLst>
              <a:ext uri="{FF2B5EF4-FFF2-40B4-BE49-F238E27FC236}">
                <a16:creationId xmlns:a16="http://schemas.microsoft.com/office/drawing/2014/main" id="{FBDC4DF6-A57E-4214-A92E-D01A11C6F41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73655" y="3785189"/>
            <a:ext cx="914400" cy="914400"/>
          </a:xfrm>
          <a:prstGeom prst="rect">
            <a:avLst/>
          </a:prstGeom>
        </p:spPr>
      </p:pic>
    </p:spTree>
    <p:extLst>
      <p:ext uri="{BB962C8B-B14F-4D97-AF65-F5344CB8AC3E}">
        <p14:creationId xmlns:p14="http://schemas.microsoft.com/office/powerpoint/2010/main" val="1046143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6" descr="Screen Shot 2019-04-24 at 4.16.22 PM.png">
            <a:extLst>
              <a:ext uri="{FF2B5EF4-FFF2-40B4-BE49-F238E27FC236}">
                <a16:creationId xmlns:a16="http://schemas.microsoft.com/office/drawing/2014/main" id="{C79B8392-6FCA-418C-96DB-91F39F2962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10106"/>
          </a:xfrm>
          <a:prstGeom prst="rect">
            <a:avLst/>
          </a:prstGeom>
        </p:spPr>
      </p:pic>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9" name="Google Shape;345;p33"/>
          <p:cNvSpPr/>
          <p:nvPr/>
        </p:nvSpPr>
        <p:spPr>
          <a:xfrm>
            <a:off x="1243174" y="304585"/>
            <a:ext cx="4989460" cy="417344"/>
          </a:xfrm>
          <a:prstGeom prst="rect">
            <a:avLst/>
          </a:prstGeom>
          <a:noFill/>
          <a:ln>
            <a:noFill/>
          </a:ln>
        </p:spPr>
        <p:txBody>
          <a:bodyPr spcFirstLastPara="1" wrap="square" lIns="91425" tIns="45700" rIns="91425" bIns="45700" anchor="ctr" anchorCtr="0">
            <a:noAutofit/>
          </a:bodyPr>
          <a:lstStyle/>
          <a:p>
            <a:pPr lvl="0"/>
            <a:r>
              <a:rPr lang="es-ES_tradnl" sz="1400" b="1" dirty="0">
                <a:solidFill>
                  <a:schemeClr val="tx1">
                    <a:lumMod val="50000"/>
                    <a:lumOff val="50000"/>
                  </a:schemeClr>
                </a:solidFill>
                <a:latin typeface="Arial" panose="020B0604020202020204" pitchFamily="34" charset="0"/>
                <a:ea typeface="Gill Sans"/>
                <a:cs typeface="Arial" panose="020B0604020202020204" pitchFamily="34" charset="0"/>
                <a:sym typeface="Gill Sans"/>
              </a:rPr>
              <a:t>MARCO NACIONAL DE CUALIFICACIONES</a:t>
            </a:r>
          </a:p>
        </p:txBody>
      </p:sp>
      <p:sp>
        <p:nvSpPr>
          <p:cNvPr id="25" name="TextBox 3">
            <a:extLst>
              <a:ext uri="{FF2B5EF4-FFF2-40B4-BE49-F238E27FC236}">
                <a16:creationId xmlns:a16="http://schemas.microsoft.com/office/drawing/2014/main" id="{73F5FA6B-9C0D-45FE-8E0D-C53DC4978C81}"/>
              </a:ext>
            </a:extLst>
          </p:cNvPr>
          <p:cNvSpPr txBox="1"/>
          <p:nvPr/>
        </p:nvSpPr>
        <p:spPr>
          <a:xfrm>
            <a:off x="631835" y="86886"/>
            <a:ext cx="398041" cy="523220"/>
          </a:xfrm>
          <a:prstGeom prst="rect">
            <a:avLst/>
          </a:prstGeom>
          <a:noFill/>
        </p:spPr>
        <p:txBody>
          <a:bodyPr wrap="none" rtlCol="0">
            <a:spAutoFit/>
          </a:bodyPr>
          <a:lstStyle/>
          <a:p>
            <a:r>
              <a:rPr lang="en-US" sz="2800" b="1" dirty="0">
                <a:solidFill>
                  <a:schemeClr val="bg1"/>
                </a:solidFill>
                <a:latin typeface="Gill Sans"/>
                <a:cs typeface="Gill Sans"/>
              </a:rPr>
              <a:t>3</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27</a:t>
            </a:fld>
            <a:endParaRPr lang="en-US"/>
          </a:p>
        </p:txBody>
      </p:sp>
      <p:sp>
        <p:nvSpPr>
          <p:cNvPr id="18" name="Google Shape;349;p33">
            <a:extLst>
              <a:ext uri="{FF2B5EF4-FFF2-40B4-BE49-F238E27FC236}">
                <a16:creationId xmlns:a16="http://schemas.microsoft.com/office/drawing/2014/main" id="{8E61314D-CDDA-4629-94AE-AAF68D1979B3}"/>
              </a:ext>
            </a:extLst>
          </p:cNvPr>
          <p:cNvSpPr txBox="1"/>
          <p:nvPr/>
        </p:nvSpPr>
        <p:spPr>
          <a:xfrm>
            <a:off x="631835" y="916835"/>
            <a:ext cx="8054965" cy="3962251"/>
          </a:xfrm>
          <a:prstGeom prst="rect">
            <a:avLst/>
          </a:prstGeom>
          <a:noFill/>
          <a:ln>
            <a:noFill/>
          </a:ln>
        </p:spPr>
        <p:txBody>
          <a:bodyPr spcFirstLastPara="1" wrap="square" lIns="91425" tIns="91425" rIns="91425" bIns="91425" anchor="t" anchorCtr="0">
            <a:noAutofit/>
          </a:bodyPr>
          <a:lstStyle/>
          <a:p>
            <a:pPr marL="742950" lvl="1" indent="-285750" algn="just">
              <a:buClr>
                <a:schemeClr val="dk1"/>
              </a:buClr>
              <a:buSzPts val="1400"/>
              <a:buFont typeface="Arial" panose="020B0604020202020204" pitchFamily="34" charset="0"/>
              <a:buChar char="•"/>
            </a:pPr>
            <a:r>
              <a:rPr lang="es-DO" dirty="0">
                <a:solidFill>
                  <a:schemeClr val="dk1"/>
                </a:solidFill>
                <a:ea typeface="Gill Sans"/>
                <a:cs typeface="Arial"/>
                <a:sym typeface="Gill Sans"/>
              </a:rPr>
              <a:t>Ordenación del Catálogo Nacional de Cualificaciones en 22 Familias Profesionales.</a:t>
            </a:r>
          </a:p>
          <a:p>
            <a:pPr lvl="1" algn="just">
              <a:buClr>
                <a:schemeClr val="dk1"/>
              </a:buClr>
              <a:buSzPts val="1400"/>
            </a:pPr>
            <a:endParaRPr lang="es-ES" dirty="0"/>
          </a:p>
          <a:p>
            <a:pPr marL="742950" lvl="1" indent="-285750">
              <a:buClr>
                <a:schemeClr val="dk1"/>
              </a:buClr>
              <a:buSzPts val="1400"/>
              <a:buFont typeface="Arial" panose="020B0604020202020204" pitchFamily="34" charset="0"/>
              <a:buChar char="•"/>
            </a:pPr>
            <a:r>
              <a:rPr lang="es-DO" dirty="0">
                <a:solidFill>
                  <a:schemeClr val="dk1"/>
                </a:solidFill>
                <a:ea typeface="Gill Sans"/>
                <a:cs typeface="Arial"/>
                <a:sym typeface="Gill Sans"/>
              </a:rPr>
              <a:t>Pilotaje del Marco Nacional de Cualificaciones en el Sector Salud y en el Sector Turismo</a:t>
            </a:r>
            <a:endParaRPr lang="es-DO" dirty="0">
              <a:cs typeface="Arial"/>
            </a:endParaRPr>
          </a:p>
          <a:p>
            <a:pPr lvl="1">
              <a:buClr>
                <a:schemeClr val="dk1"/>
              </a:buClr>
              <a:buSzPts val="1400"/>
            </a:pPr>
            <a:endParaRPr lang="es-ES" dirty="0"/>
          </a:p>
          <a:p>
            <a:pPr marL="742950" lvl="1" indent="-285750" algn="just">
              <a:buClr>
                <a:schemeClr val="dk1"/>
              </a:buClr>
              <a:buSzPts val="1400"/>
              <a:buFont typeface="Arial" panose="020B0604020202020204" pitchFamily="34" charset="0"/>
              <a:buChar char="•"/>
            </a:pPr>
            <a:r>
              <a:rPr lang="es-DO" dirty="0">
                <a:solidFill>
                  <a:schemeClr val="dk1"/>
                </a:solidFill>
                <a:ea typeface="Gill Sans"/>
                <a:cs typeface="Arial"/>
                <a:sym typeface="Gill Sans"/>
              </a:rPr>
              <a:t>Elaborado el anteproyecto de Ley del Marco Nacional de Cualificaciones</a:t>
            </a:r>
            <a:endParaRPr lang="es-DO" dirty="0">
              <a:cs typeface="Arial"/>
            </a:endParaRPr>
          </a:p>
          <a:p>
            <a:pPr lvl="1">
              <a:buClr>
                <a:schemeClr val="dk1"/>
              </a:buClr>
              <a:buSzPts val="1400"/>
            </a:pPr>
            <a:endParaRPr lang="es-ES" dirty="0"/>
          </a:p>
          <a:p>
            <a:pPr marL="742950" lvl="1" indent="-285750">
              <a:buFont typeface="Arial" panose="020B0604020202020204" pitchFamily="34" charset="0"/>
              <a:buChar char="•"/>
            </a:pPr>
            <a:r>
              <a:rPr lang="es-DO" dirty="0"/>
              <a:t>Conformados los equipos de expertos  para la elaboración del Catálogo de Cualificaciones de las familias profesionales de Salud (SABI) y Turismo (HOYT)</a:t>
            </a:r>
          </a:p>
        </p:txBody>
      </p:sp>
      <p:pic>
        <p:nvPicPr>
          <p:cNvPr id="5" name="Gráfico 4" descr="Mesa">
            <a:extLst>
              <a:ext uri="{FF2B5EF4-FFF2-40B4-BE49-F238E27FC236}">
                <a16:creationId xmlns:a16="http://schemas.microsoft.com/office/drawing/2014/main" id="{6202D22D-28B4-4DB4-8CDE-0E7F720282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6735" y="927345"/>
            <a:ext cx="685800" cy="685800"/>
          </a:xfrm>
          <a:prstGeom prst="rect">
            <a:avLst/>
          </a:prstGeom>
        </p:spPr>
      </p:pic>
      <p:pic>
        <p:nvPicPr>
          <p:cNvPr id="8" name="Gráfico 7" descr="Lupa">
            <a:extLst>
              <a:ext uri="{FF2B5EF4-FFF2-40B4-BE49-F238E27FC236}">
                <a16:creationId xmlns:a16="http://schemas.microsoft.com/office/drawing/2014/main" id="{ADA605E9-68B2-4257-9078-F7994AAD4C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6735" y="1765191"/>
            <a:ext cx="685800" cy="685800"/>
          </a:xfrm>
          <a:prstGeom prst="rect">
            <a:avLst/>
          </a:prstGeom>
        </p:spPr>
      </p:pic>
      <p:pic>
        <p:nvPicPr>
          <p:cNvPr id="12" name="Gráfico 11" descr="Grupo de personas">
            <a:extLst>
              <a:ext uri="{FF2B5EF4-FFF2-40B4-BE49-F238E27FC236}">
                <a16:creationId xmlns:a16="http://schemas.microsoft.com/office/drawing/2014/main" id="{2B1CFD0D-2664-4EFB-A8E6-6CE45FB823A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6735" y="3286531"/>
            <a:ext cx="685800" cy="685800"/>
          </a:xfrm>
          <a:prstGeom prst="rect">
            <a:avLst/>
          </a:prstGeom>
        </p:spPr>
      </p:pic>
      <p:pic>
        <p:nvPicPr>
          <p:cNvPr id="14" name="Gráfico 13" descr="Lápiz">
            <a:extLst>
              <a:ext uri="{FF2B5EF4-FFF2-40B4-BE49-F238E27FC236}">
                <a16:creationId xmlns:a16="http://schemas.microsoft.com/office/drawing/2014/main" id="{54029BC6-C0F9-4E76-B300-916B2B74956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6735" y="2536238"/>
            <a:ext cx="685800" cy="685800"/>
          </a:xfrm>
          <a:prstGeom prst="rect">
            <a:avLst/>
          </a:prstGeom>
        </p:spPr>
      </p:pic>
    </p:spTree>
    <p:extLst>
      <p:ext uri="{BB962C8B-B14F-4D97-AF65-F5344CB8AC3E}">
        <p14:creationId xmlns:p14="http://schemas.microsoft.com/office/powerpoint/2010/main" val="1200362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5" name="Rectangle 4"/>
          <p:cNvSpPr/>
          <p:nvPr/>
        </p:nvSpPr>
        <p:spPr>
          <a:xfrm>
            <a:off x="1419114" y="2002489"/>
            <a:ext cx="7597295" cy="1754326"/>
          </a:xfrm>
          <a:prstGeom prst="rect">
            <a:avLst/>
          </a:prstGeom>
        </p:spPr>
        <p:txBody>
          <a:bodyPr wrap="square">
            <a:spAutoFit/>
          </a:bodyPr>
          <a:lstStyle/>
          <a:p>
            <a:pPr>
              <a:lnSpc>
                <a:spcPct val="90000"/>
              </a:lnSpc>
            </a:pPr>
            <a:r>
              <a:rPr lang="es-ES" sz="4000" b="1" dirty="0">
                <a:solidFill>
                  <a:schemeClr val="tx2">
                    <a:lumMod val="75000"/>
                  </a:schemeClr>
                </a:solidFill>
                <a:latin typeface="Arial Black"/>
                <a:cs typeface="Arial Black"/>
              </a:rPr>
              <a:t>POBLACIÓN EN SITUACIÓN</a:t>
            </a:r>
          </a:p>
          <a:p>
            <a:pPr>
              <a:lnSpc>
                <a:spcPct val="90000"/>
              </a:lnSpc>
            </a:pPr>
            <a:r>
              <a:rPr lang="es-ES" sz="4000" b="1" dirty="0">
                <a:solidFill>
                  <a:schemeClr val="tx2">
                    <a:lumMod val="75000"/>
                  </a:schemeClr>
                </a:solidFill>
                <a:latin typeface="Arial Black"/>
                <a:cs typeface="Arial Black"/>
              </a:rPr>
              <a:t>DE VULNERABILIDAD</a:t>
            </a:r>
            <a:endParaRPr lang="en-US" sz="4000" dirty="0">
              <a:solidFill>
                <a:schemeClr val="tx2">
                  <a:lumMod val="75000"/>
                </a:schemeClr>
              </a:solidFill>
              <a:latin typeface="Arial Black"/>
              <a:cs typeface="Arial Black"/>
            </a:endParaRPr>
          </a:p>
        </p:txBody>
      </p:sp>
      <p:pic>
        <p:nvPicPr>
          <p:cNvPr id="2" name="Picture 1" descr="Screen Shot 2019-04-24 at 4.43.32 PM.png"/>
          <p:cNvPicPr>
            <a:picLocks noChangeAspect="1"/>
          </p:cNvPicPr>
          <p:nvPr/>
        </p:nvPicPr>
        <p:blipFill rotWithShape="1">
          <a:blip r:embed="rId3">
            <a:extLst>
              <a:ext uri="{28A0092B-C50C-407E-A947-70E740481C1C}">
                <a14:useLocalDpi xmlns:a14="http://schemas.microsoft.com/office/drawing/2010/main" val="0"/>
              </a:ext>
            </a:extLst>
          </a:blip>
          <a:srcRect l="4828"/>
          <a:stretch/>
        </p:blipFill>
        <p:spPr>
          <a:xfrm>
            <a:off x="0" y="764678"/>
            <a:ext cx="1494671" cy="2969834"/>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28</a:t>
            </a:fld>
            <a:endParaRPr lang="en-US"/>
          </a:p>
        </p:txBody>
      </p:sp>
    </p:spTree>
    <p:extLst>
      <p:ext uri="{BB962C8B-B14F-4D97-AF65-F5344CB8AC3E}">
        <p14:creationId xmlns:p14="http://schemas.microsoft.com/office/powerpoint/2010/main" val="3863972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4.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4" name="TextBox 3"/>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2597956" y="-975291"/>
            <a:ext cx="309390" cy="30000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SERVICIOS DE ALIMENTACIÓN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6" name="Marcador de número de diapositiva 5"/>
          <p:cNvSpPr>
            <a:spLocks noGrp="1"/>
          </p:cNvSpPr>
          <p:nvPr>
            <p:ph type="sldNum" sz="quarter" idx="12"/>
          </p:nvPr>
        </p:nvSpPr>
        <p:spPr/>
        <p:txBody>
          <a:bodyPr/>
          <a:lstStyle/>
          <a:p>
            <a:fld id="{A4124D19-2283-FC49-A358-736FA83B63DF}" type="slidenum">
              <a:rPr lang="en-US" smtClean="0"/>
              <a:t>29</a:t>
            </a:fld>
            <a:endParaRPr lang="en-US"/>
          </a:p>
        </p:txBody>
      </p:sp>
      <p:graphicFrame>
        <p:nvGraphicFramePr>
          <p:cNvPr id="3" name="Tabla 2">
            <a:extLst>
              <a:ext uri="{FF2B5EF4-FFF2-40B4-BE49-F238E27FC236}">
                <a16:creationId xmlns:a16="http://schemas.microsoft.com/office/drawing/2014/main" id="{D4833545-F86D-4123-9FBD-3C635BB3192B}"/>
              </a:ext>
            </a:extLst>
          </p:cNvPr>
          <p:cNvGraphicFramePr>
            <a:graphicFrameLocks noGrp="1"/>
          </p:cNvGraphicFramePr>
          <p:nvPr>
            <p:extLst>
              <p:ext uri="{D42A27DB-BD31-4B8C-83A1-F6EECF244321}">
                <p14:modId xmlns:p14="http://schemas.microsoft.com/office/powerpoint/2010/main" val="3787293822"/>
              </p:ext>
            </p:extLst>
          </p:nvPr>
        </p:nvGraphicFramePr>
        <p:xfrm>
          <a:off x="494373" y="1326647"/>
          <a:ext cx="8365460" cy="2762686"/>
        </p:xfrm>
        <a:graphic>
          <a:graphicData uri="http://schemas.openxmlformats.org/drawingml/2006/table">
            <a:tbl>
              <a:tblPr firstRow="1" firstCol="1" bandRow="1">
                <a:tableStyleId>{9DCAF9ED-07DC-4A11-8D7F-57B35C25682E}</a:tableStyleId>
              </a:tblPr>
              <a:tblGrid>
                <a:gridCol w="5201178">
                  <a:extLst>
                    <a:ext uri="{9D8B030D-6E8A-4147-A177-3AD203B41FA5}">
                      <a16:colId xmlns:a16="http://schemas.microsoft.com/office/drawing/2014/main" val="3078663833"/>
                    </a:ext>
                  </a:extLst>
                </a:gridCol>
                <a:gridCol w="1050434">
                  <a:extLst>
                    <a:ext uri="{9D8B030D-6E8A-4147-A177-3AD203B41FA5}">
                      <a16:colId xmlns:a16="http://schemas.microsoft.com/office/drawing/2014/main" val="3275560973"/>
                    </a:ext>
                  </a:extLst>
                </a:gridCol>
                <a:gridCol w="1056924">
                  <a:extLst>
                    <a:ext uri="{9D8B030D-6E8A-4147-A177-3AD203B41FA5}">
                      <a16:colId xmlns:a16="http://schemas.microsoft.com/office/drawing/2014/main" val="1283444169"/>
                    </a:ext>
                  </a:extLst>
                </a:gridCol>
                <a:gridCol w="1056924">
                  <a:extLst>
                    <a:ext uri="{9D8B030D-6E8A-4147-A177-3AD203B41FA5}">
                      <a16:colId xmlns:a16="http://schemas.microsoft.com/office/drawing/2014/main" val="3103662536"/>
                    </a:ext>
                  </a:extLst>
                </a:gridCol>
              </a:tblGrid>
              <a:tr h="0">
                <a:tc rowSpan="2">
                  <a:txBody>
                    <a:bodyPr/>
                    <a:lstStyle/>
                    <a:p>
                      <a:pPr algn="just">
                        <a:spcAft>
                          <a:spcPts val="0"/>
                        </a:spcAft>
                      </a:pPr>
                      <a:r>
                        <a:rPr lang="es-ES" sz="1600" b="1" dirty="0">
                          <a:solidFill>
                            <a:schemeClr val="bg1"/>
                          </a:solidFill>
                          <a:effectLst/>
                        </a:rPr>
                        <a:t>Concepto</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tc gridSpan="3">
                  <a:txBody>
                    <a:bodyPr/>
                    <a:lstStyle/>
                    <a:p>
                      <a:pPr algn="ctr">
                        <a:spcAft>
                          <a:spcPts val="0"/>
                        </a:spcAft>
                      </a:pPr>
                      <a:r>
                        <a:rPr lang="es-ES" sz="1400" b="1" dirty="0">
                          <a:solidFill>
                            <a:schemeClr val="bg1"/>
                          </a:solidFill>
                          <a:effectLst/>
                        </a:rPr>
                        <a:t>Enero / Junio</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tc hMerge="1">
                  <a:txBody>
                    <a:bodyPr/>
                    <a:lstStyle/>
                    <a:p>
                      <a:endParaRPr lang="es-DO"/>
                    </a:p>
                  </a:txBody>
                  <a:tcPr/>
                </a:tc>
                <a:tc hMerge="1">
                  <a:txBody>
                    <a:bodyPr/>
                    <a:lstStyle/>
                    <a:p>
                      <a:endParaRPr lang="es-DO"/>
                    </a:p>
                  </a:txBody>
                  <a:tcPr/>
                </a:tc>
                <a:extLst>
                  <a:ext uri="{0D108BD9-81ED-4DB2-BD59-A6C34878D82A}">
                    <a16:rowId xmlns:a16="http://schemas.microsoft.com/office/drawing/2014/main" val="3418185608"/>
                  </a:ext>
                </a:extLst>
              </a:tr>
              <a:tr h="0">
                <a:tc vMerge="1">
                  <a:txBody>
                    <a:bodyPr/>
                    <a:lstStyle/>
                    <a:p>
                      <a:endParaRPr lang="es-DO"/>
                    </a:p>
                  </a:txBody>
                  <a:tcPr/>
                </a:tc>
                <a:tc>
                  <a:txBody>
                    <a:bodyPr/>
                    <a:lstStyle/>
                    <a:p>
                      <a:pPr algn="ctr">
                        <a:spcAft>
                          <a:spcPts val="0"/>
                        </a:spcAft>
                      </a:pPr>
                      <a:r>
                        <a:rPr lang="es-ES" sz="1600" b="1" dirty="0">
                          <a:solidFill>
                            <a:schemeClr val="bg1"/>
                          </a:solidFill>
                          <a:effectLst/>
                        </a:rPr>
                        <a:t>2018</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tc>
                  <a:txBody>
                    <a:bodyPr/>
                    <a:lstStyle/>
                    <a:p>
                      <a:pPr algn="ctr">
                        <a:spcAft>
                          <a:spcPts val="0"/>
                        </a:spcAft>
                      </a:pPr>
                      <a:r>
                        <a:rPr lang="es-ES" sz="1600" b="1" dirty="0">
                          <a:solidFill>
                            <a:schemeClr val="bg1"/>
                          </a:solidFill>
                          <a:effectLst/>
                        </a:rPr>
                        <a:t>2019</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tc>
                  <a:txBody>
                    <a:bodyPr/>
                    <a:lstStyle/>
                    <a:p>
                      <a:pPr algn="ctr">
                        <a:spcAft>
                          <a:spcPts val="0"/>
                        </a:spcAft>
                      </a:pPr>
                      <a:r>
                        <a:rPr lang="es-ES" sz="1600" b="1" dirty="0">
                          <a:solidFill>
                            <a:schemeClr val="bg1"/>
                          </a:solidFill>
                          <a:effectLst/>
                        </a:rPr>
                        <a:t>% Variación</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extLst>
                  <a:ext uri="{0D108BD9-81ED-4DB2-BD59-A6C34878D82A}">
                    <a16:rowId xmlns:a16="http://schemas.microsoft.com/office/drawing/2014/main" val="1508904866"/>
                  </a:ext>
                </a:extLst>
              </a:tr>
              <a:tr h="0">
                <a:tc>
                  <a:txBody>
                    <a:bodyPr/>
                    <a:lstStyle/>
                    <a:p>
                      <a:pPr algn="just">
                        <a:spcAft>
                          <a:spcPts val="0"/>
                        </a:spcAft>
                      </a:pPr>
                      <a:r>
                        <a:rPr lang="es-ES" sz="1400" b="0" dirty="0">
                          <a:effectLst/>
                        </a:rPr>
                        <a:t>Promedio de beneficiarios mensuales del Programa de Alimentación Escolar Modalidad Urbano, Rural, Fronterizo</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r">
                        <a:spcAft>
                          <a:spcPts val="0"/>
                        </a:spcAft>
                      </a:pPr>
                      <a:r>
                        <a:rPr lang="es-ES" sz="1400">
                          <a:effectLst/>
                        </a:rPr>
                        <a:t>1,767,862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r">
                        <a:spcAft>
                          <a:spcPts val="0"/>
                        </a:spcAft>
                      </a:pPr>
                      <a:r>
                        <a:rPr lang="es-ES" sz="1400">
                          <a:effectLst/>
                        </a:rPr>
                        <a:t>1,814,425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s-ES" sz="1400">
                          <a:effectLst/>
                        </a:rPr>
                        <a:t>2.6%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31339915"/>
                  </a:ext>
                </a:extLst>
              </a:tr>
              <a:tr h="0">
                <a:tc>
                  <a:txBody>
                    <a:bodyPr/>
                    <a:lstStyle/>
                    <a:p>
                      <a:pPr algn="just">
                        <a:spcAft>
                          <a:spcPts val="0"/>
                        </a:spcAft>
                      </a:pPr>
                      <a:r>
                        <a:rPr lang="es-ES" sz="1400" b="0" dirty="0">
                          <a:effectLst/>
                        </a:rPr>
                        <a:t>Promedio de beneficiarios mensuales del Programa de Alimentación Escolar Modalidad Jornada Extendida</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400" dirty="0">
                          <a:effectLst/>
                        </a:rPr>
                        <a:t>1,058,121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400" dirty="0">
                          <a:effectLst/>
                        </a:rPr>
                        <a:t>1,263,630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spcAft>
                          <a:spcPts val="0"/>
                        </a:spcAft>
                      </a:pPr>
                      <a:r>
                        <a:rPr lang="es-ES" sz="1400">
                          <a:effectLst/>
                        </a:rPr>
                        <a:t>19.4%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2624952999"/>
                  </a:ext>
                </a:extLst>
              </a:tr>
              <a:tr h="0">
                <a:tc>
                  <a:txBody>
                    <a:bodyPr/>
                    <a:lstStyle/>
                    <a:p>
                      <a:pPr algn="just">
                        <a:spcAft>
                          <a:spcPts val="0"/>
                        </a:spcAft>
                      </a:pPr>
                      <a:r>
                        <a:rPr lang="es-ES" sz="1400" b="0" dirty="0">
                          <a:effectLst/>
                        </a:rPr>
                        <a:t>Promedio de centros atendidos con Programa de Alimentación Escolar Modalidad Urbano, Rural, Fronterizo</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400" dirty="0">
                          <a:effectLst/>
                        </a:rPr>
                        <a:t>5,887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400" dirty="0">
                          <a:effectLst/>
                        </a:rPr>
                        <a:t>5,851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spcAft>
                          <a:spcPts val="0"/>
                        </a:spcAft>
                      </a:pPr>
                      <a:r>
                        <a:rPr lang="es-ES" sz="1400" dirty="0">
                          <a:effectLst/>
                        </a:rPr>
                        <a:t>-0.6%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3018649340"/>
                  </a:ext>
                </a:extLst>
              </a:tr>
              <a:tr h="0">
                <a:tc>
                  <a:txBody>
                    <a:bodyPr/>
                    <a:lstStyle/>
                    <a:p>
                      <a:pPr algn="just">
                        <a:spcAft>
                          <a:spcPts val="0"/>
                        </a:spcAft>
                      </a:pPr>
                      <a:r>
                        <a:rPr lang="es-ES" sz="1400" b="0" dirty="0">
                          <a:effectLst/>
                        </a:rPr>
                        <a:t>Promedio de centros atendidos con Programa de Alimentación Escolar Modalidad Jornada Extendida</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400">
                          <a:effectLst/>
                        </a:rPr>
                        <a:t>3,929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400" dirty="0">
                          <a:effectLst/>
                        </a:rPr>
                        <a:t>4,473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spcAft>
                          <a:spcPts val="0"/>
                        </a:spcAft>
                      </a:pPr>
                      <a:r>
                        <a:rPr lang="es-ES" sz="1400" dirty="0">
                          <a:effectLst/>
                        </a:rPr>
                        <a:t>13.8%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659382761"/>
                  </a:ext>
                </a:extLst>
              </a:tr>
              <a:tr h="354766">
                <a:tc>
                  <a:txBody>
                    <a:bodyPr/>
                    <a:lstStyle/>
                    <a:p>
                      <a:pPr algn="just">
                        <a:spcAft>
                          <a:spcPts val="0"/>
                        </a:spcAft>
                      </a:pPr>
                      <a:r>
                        <a:rPr lang="es-ES" sz="1400" b="0" dirty="0">
                          <a:effectLst/>
                        </a:rPr>
                        <a:t>Total Inspecciones a Empresas Proveedoras Alimentos Escolares</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es-ES" sz="1400">
                          <a:effectLst/>
                        </a:rPr>
                        <a:t>1,235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es-ES" sz="1400">
                          <a:effectLst/>
                        </a:rPr>
                        <a:t>1,079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ES" sz="1400" dirty="0">
                          <a:effectLst/>
                        </a:rPr>
                        <a:t>-12.6%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627781"/>
                  </a:ext>
                </a:extLst>
              </a:tr>
            </a:tbl>
          </a:graphicData>
        </a:graphic>
      </p:graphicFrame>
      <p:sp>
        <p:nvSpPr>
          <p:cNvPr id="18" name="Google Shape;378;p35">
            <a:extLst>
              <a:ext uri="{FF2B5EF4-FFF2-40B4-BE49-F238E27FC236}">
                <a16:creationId xmlns:a16="http://schemas.microsoft.com/office/drawing/2014/main" id="{D3D1E5D2-DEF7-445F-B2CB-DC7FC60337A0}"/>
              </a:ext>
            </a:extLst>
          </p:cNvPr>
          <p:cNvSpPr txBox="1"/>
          <p:nvPr/>
        </p:nvSpPr>
        <p:spPr>
          <a:xfrm>
            <a:off x="494374" y="775101"/>
            <a:ext cx="8365459" cy="400200"/>
          </a:xfrm>
          <a:prstGeom prst="rect">
            <a:avLst/>
          </a:prstGeom>
          <a:solidFill>
            <a:srgbClr val="ED595F"/>
          </a:solidFill>
          <a:ln>
            <a:noFill/>
          </a:ln>
        </p:spPr>
        <p:txBody>
          <a:bodyPr spcFirstLastPara="1" wrap="square" lIns="91425" tIns="91425" rIns="91425" bIns="91425" anchor="t" anchorCtr="0">
            <a:noAutofit/>
          </a:bodyPr>
          <a:lstStyle/>
          <a:p>
            <a:pPr lvl="0" algn="just"/>
            <a:r>
              <a:rPr lang="es-DO" sz="1600" b="1" i="1" dirty="0">
                <a:solidFill>
                  <a:schemeClr val="bg1"/>
                </a:solidFill>
                <a:latin typeface="Arial"/>
                <a:ea typeface="Gill Sans"/>
                <a:cs typeface="Arial"/>
                <a:sym typeface="Gill Sans"/>
              </a:rPr>
              <a:t>Beneficiarios de servicios del PAE. Primer semestre 2018 y primer semestre 2019</a:t>
            </a:r>
          </a:p>
        </p:txBody>
      </p:sp>
    </p:spTree>
    <p:extLst>
      <p:ext uri="{BB962C8B-B14F-4D97-AF65-F5344CB8AC3E}">
        <p14:creationId xmlns:p14="http://schemas.microsoft.com/office/powerpoint/2010/main" val="854445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41D61882-5C96-4899-9DDE-9FD55232AEA0}"/>
              </a:ext>
            </a:extLst>
          </p:cNvPr>
          <p:cNvGrpSpPr/>
          <p:nvPr/>
        </p:nvGrpSpPr>
        <p:grpSpPr>
          <a:xfrm>
            <a:off x="0" y="0"/>
            <a:ext cx="9144000" cy="741600"/>
            <a:chOff x="0" y="0"/>
            <a:chExt cx="9144000" cy="859844"/>
          </a:xfrm>
        </p:grpSpPr>
        <p:pic>
          <p:nvPicPr>
            <p:cNvPr id="2" name="Picture 1" descr="TOP-01.jpg"/>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4" name="TextBox 3"/>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19" name="Rectángulo 6">
            <a:extLst>
              <a:ext uri="{FF2B5EF4-FFF2-40B4-BE49-F238E27FC236}">
                <a16:creationId xmlns:a16="http://schemas.microsoft.com/office/drawing/2014/main" id="{898A1D25-BF65-4344-8848-7E2D4A994634}"/>
              </a:ext>
            </a:extLst>
          </p:cNvPr>
          <p:cNvSpPr/>
          <p:nvPr/>
        </p:nvSpPr>
        <p:spPr>
          <a:xfrm>
            <a:off x="1219450" y="389323"/>
            <a:ext cx="2936253"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EVOLUCIÓN DE LA MATRÍCULA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5" name="Marcador de número de diapositiva 4"/>
          <p:cNvSpPr>
            <a:spLocks noGrp="1"/>
          </p:cNvSpPr>
          <p:nvPr>
            <p:ph type="sldNum" sz="quarter" idx="12"/>
          </p:nvPr>
        </p:nvSpPr>
        <p:spPr/>
        <p:txBody>
          <a:bodyPr/>
          <a:lstStyle/>
          <a:p>
            <a:fld id="{A4124D19-2283-FC49-A358-736FA83B63DF}" type="slidenum">
              <a:rPr lang="en-US" smtClean="0"/>
              <a:t>3</a:t>
            </a:fld>
            <a:endParaRPr lang="en-US" dirty="0"/>
          </a:p>
        </p:txBody>
      </p:sp>
      <p:graphicFrame>
        <p:nvGraphicFramePr>
          <p:cNvPr id="6" name="Tabla 5">
            <a:extLst>
              <a:ext uri="{FF2B5EF4-FFF2-40B4-BE49-F238E27FC236}">
                <a16:creationId xmlns:a16="http://schemas.microsoft.com/office/drawing/2014/main" id="{C2EAC065-8CA2-4E9A-83A8-708C609CF0B4}"/>
              </a:ext>
            </a:extLst>
          </p:cNvPr>
          <p:cNvGraphicFramePr>
            <a:graphicFrameLocks noGrp="1"/>
          </p:cNvGraphicFramePr>
          <p:nvPr>
            <p:extLst>
              <p:ext uri="{D42A27DB-BD31-4B8C-83A1-F6EECF244321}">
                <p14:modId xmlns:p14="http://schemas.microsoft.com/office/powerpoint/2010/main" val="250914991"/>
              </p:ext>
            </p:extLst>
          </p:nvPr>
        </p:nvGraphicFramePr>
        <p:xfrm>
          <a:off x="408289" y="855214"/>
          <a:ext cx="8327422" cy="2384495"/>
        </p:xfrm>
        <a:graphic>
          <a:graphicData uri="http://schemas.openxmlformats.org/drawingml/2006/table">
            <a:tbl>
              <a:tblPr>
                <a:tableStyleId>{E8B1032C-EA38-4F05-BA0D-38AFFFC7BED3}</a:tableStyleId>
              </a:tblPr>
              <a:tblGrid>
                <a:gridCol w="2620502">
                  <a:extLst>
                    <a:ext uri="{9D8B030D-6E8A-4147-A177-3AD203B41FA5}">
                      <a16:colId xmlns:a16="http://schemas.microsoft.com/office/drawing/2014/main" val="2428415119"/>
                    </a:ext>
                  </a:extLst>
                </a:gridCol>
                <a:gridCol w="701137">
                  <a:extLst>
                    <a:ext uri="{9D8B030D-6E8A-4147-A177-3AD203B41FA5}">
                      <a16:colId xmlns:a16="http://schemas.microsoft.com/office/drawing/2014/main" val="3381268003"/>
                    </a:ext>
                  </a:extLst>
                </a:gridCol>
                <a:gridCol w="701137">
                  <a:extLst>
                    <a:ext uri="{9D8B030D-6E8A-4147-A177-3AD203B41FA5}">
                      <a16:colId xmlns:a16="http://schemas.microsoft.com/office/drawing/2014/main" val="1550532075"/>
                    </a:ext>
                  </a:extLst>
                </a:gridCol>
                <a:gridCol w="701137">
                  <a:extLst>
                    <a:ext uri="{9D8B030D-6E8A-4147-A177-3AD203B41FA5}">
                      <a16:colId xmlns:a16="http://schemas.microsoft.com/office/drawing/2014/main" val="2607561303"/>
                    </a:ext>
                  </a:extLst>
                </a:gridCol>
                <a:gridCol w="701137">
                  <a:extLst>
                    <a:ext uri="{9D8B030D-6E8A-4147-A177-3AD203B41FA5}">
                      <a16:colId xmlns:a16="http://schemas.microsoft.com/office/drawing/2014/main" val="2412422350"/>
                    </a:ext>
                  </a:extLst>
                </a:gridCol>
                <a:gridCol w="701137">
                  <a:extLst>
                    <a:ext uri="{9D8B030D-6E8A-4147-A177-3AD203B41FA5}">
                      <a16:colId xmlns:a16="http://schemas.microsoft.com/office/drawing/2014/main" val="9969629"/>
                    </a:ext>
                  </a:extLst>
                </a:gridCol>
                <a:gridCol w="701137">
                  <a:extLst>
                    <a:ext uri="{9D8B030D-6E8A-4147-A177-3AD203B41FA5}">
                      <a16:colId xmlns:a16="http://schemas.microsoft.com/office/drawing/2014/main" val="3592171536"/>
                    </a:ext>
                  </a:extLst>
                </a:gridCol>
                <a:gridCol w="806762">
                  <a:extLst>
                    <a:ext uri="{9D8B030D-6E8A-4147-A177-3AD203B41FA5}">
                      <a16:colId xmlns:a16="http://schemas.microsoft.com/office/drawing/2014/main" val="2841492406"/>
                    </a:ext>
                  </a:extLst>
                </a:gridCol>
                <a:gridCol w="693336">
                  <a:extLst>
                    <a:ext uri="{9D8B030D-6E8A-4147-A177-3AD203B41FA5}">
                      <a16:colId xmlns:a16="http://schemas.microsoft.com/office/drawing/2014/main" val="3306853053"/>
                    </a:ext>
                  </a:extLst>
                </a:gridCol>
              </a:tblGrid>
              <a:tr h="477499">
                <a:tc>
                  <a:txBody>
                    <a:bodyPr/>
                    <a:lstStyle/>
                    <a:p>
                      <a:pPr algn="l" fontAlgn="ctr"/>
                      <a:r>
                        <a:rPr lang="es-DO" sz="1600" b="1" u="none" strike="noStrike" dirty="0">
                          <a:solidFill>
                            <a:schemeClr val="bg1"/>
                          </a:solidFill>
                          <a:effectLst/>
                        </a:rPr>
                        <a:t>Total Matrícula. Todos los niveles</a:t>
                      </a:r>
                      <a:endParaRPr lang="es-DO" sz="1600" b="1" i="0" u="none" strike="noStrike" dirty="0">
                        <a:solidFill>
                          <a:schemeClr val="bg1"/>
                        </a:solidFill>
                        <a:effectLst/>
                        <a:latin typeface="Calibri" panose="020F0502020204030204" pitchFamily="34" charset="0"/>
                      </a:endParaRPr>
                    </a:p>
                  </a:txBody>
                  <a:tcPr marL="8767" marR="8767" marT="8767" marB="0" anchor="ctr">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2012/13</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2013/14</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2014/15</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2015/16</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2016/17</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2017/18</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Variación 2017/2012</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 variación</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solidFill>
                      <a:srgbClr val="ED7D31"/>
                    </a:solidFill>
                  </a:tcPr>
                </a:tc>
                <a:extLst>
                  <a:ext uri="{0D108BD9-81ED-4DB2-BD59-A6C34878D82A}">
                    <a16:rowId xmlns:a16="http://schemas.microsoft.com/office/drawing/2014/main" val="3151121568"/>
                  </a:ext>
                </a:extLst>
              </a:tr>
              <a:tr h="175347">
                <a:tc>
                  <a:txBody>
                    <a:bodyPr/>
                    <a:lstStyle/>
                    <a:p>
                      <a:pPr algn="l" fontAlgn="ctr"/>
                      <a:r>
                        <a:rPr lang="es-DO" sz="1400" b="1" u="none" strike="noStrike" dirty="0">
                          <a:effectLst/>
                        </a:rPr>
                        <a:t>Sector Público</a:t>
                      </a:r>
                      <a:endParaRPr lang="es-DO" sz="14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1,970,261</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2,036,675</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2,085,170</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dirty="0">
                          <a:effectLst/>
                        </a:rPr>
                        <a:t>2,087,407</a:t>
                      </a:r>
                      <a:endParaRPr lang="es-DO" sz="1200" b="0"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dirty="0">
                          <a:effectLst/>
                        </a:rPr>
                        <a:t>2,069,829</a:t>
                      </a:r>
                      <a:endParaRPr lang="es-DO" sz="1200" b="0"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2,051,250</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80,989</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4.11%</a:t>
                      </a:r>
                      <a:endParaRPr lang="es-DO" sz="1200" b="1" i="0" u="none" strike="noStrike" dirty="0">
                        <a:solidFill>
                          <a:srgbClr val="000000"/>
                        </a:solidFill>
                        <a:effectLst/>
                        <a:latin typeface="Calibri" panose="020F0502020204030204" pitchFamily="34" charset="0"/>
                      </a:endParaRPr>
                    </a:p>
                  </a:txBody>
                  <a:tcPr marL="8767" marR="8767" marT="8767" marB="0" anchor="ctr"/>
                </a:tc>
                <a:extLst>
                  <a:ext uri="{0D108BD9-81ED-4DB2-BD59-A6C34878D82A}">
                    <a16:rowId xmlns:a16="http://schemas.microsoft.com/office/drawing/2014/main" val="476731163"/>
                  </a:ext>
                </a:extLst>
              </a:tr>
              <a:tr h="175347">
                <a:tc>
                  <a:txBody>
                    <a:bodyPr/>
                    <a:lstStyle/>
                    <a:p>
                      <a:pPr algn="l" fontAlgn="ctr"/>
                      <a:r>
                        <a:rPr lang="es-DO" sz="1400" b="1" u="none" strike="noStrike" dirty="0">
                          <a:effectLst/>
                        </a:rPr>
                        <a:t>Sector Semioficial</a:t>
                      </a:r>
                      <a:endParaRPr lang="es-DO" sz="14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66,430</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63,611</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59,642</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57,325</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51,557</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47,507</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a:effectLst/>
                        </a:rPr>
                        <a:t>-18,923</a:t>
                      </a:r>
                      <a:endParaRPr lang="es-DO" sz="1200" b="1" i="0" u="none" strike="noStrike">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-28.49%</a:t>
                      </a:r>
                      <a:endParaRPr lang="es-DO" sz="1200" b="1" i="0" u="none" strike="noStrike" dirty="0">
                        <a:solidFill>
                          <a:srgbClr val="000000"/>
                        </a:solidFill>
                        <a:effectLst/>
                        <a:latin typeface="Calibri" panose="020F0502020204030204" pitchFamily="34" charset="0"/>
                      </a:endParaRPr>
                    </a:p>
                  </a:txBody>
                  <a:tcPr marL="8767" marR="8767" marT="8767" marB="0" anchor="ctr"/>
                </a:tc>
                <a:extLst>
                  <a:ext uri="{0D108BD9-81ED-4DB2-BD59-A6C34878D82A}">
                    <a16:rowId xmlns:a16="http://schemas.microsoft.com/office/drawing/2014/main" val="318676569"/>
                  </a:ext>
                </a:extLst>
              </a:tr>
              <a:tr h="175347">
                <a:tc>
                  <a:txBody>
                    <a:bodyPr/>
                    <a:lstStyle/>
                    <a:p>
                      <a:pPr algn="l" fontAlgn="ctr"/>
                      <a:r>
                        <a:rPr lang="es-DO" sz="1400" b="1" u="none" strike="noStrike" dirty="0">
                          <a:effectLst/>
                        </a:rPr>
                        <a:t>Matrícula sector público y semioficial</a:t>
                      </a:r>
                      <a:endParaRPr lang="es-DO" sz="14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2,036,691</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2,100,286</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2,144,812</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2,144,732</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2,121,386</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2,098,757</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a:effectLst/>
                        </a:rPr>
                        <a:t>62,066</a:t>
                      </a:r>
                      <a:endParaRPr lang="es-DO" sz="1200" b="1" i="0" u="none" strike="noStrike">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3.05%</a:t>
                      </a:r>
                      <a:endParaRPr lang="es-DO" sz="1200" b="1" i="0" u="none" strike="noStrike" dirty="0">
                        <a:solidFill>
                          <a:srgbClr val="000000"/>
                        </a:solidFill>
                        <a:effectLst/>
                        <a:latin typeface="Calibri" panose="020F0502020204030204" pitchFamily="34" charset="0"/>
                      </a:endParaRPr>
                    </a:p>
                  </a:txBody>
                  <a:tcPr marL="8767" marR="8767" marT="8767" marB="0" anchor="ctr"/>
                </a:tc>
                <a:extLst>
                  <a:ext uri="{0D108BD9-81ED-4DB2-BD59-A6C34878D82A}">
                    <a16:rowId xmlns:a16="http://schemas.microsoft.com/office/drawing/2014/main" val="984767351"/>
                  </a:ext>
                </a:extLst>
              </a:tr>
              <a:tr h="175347">
                <a:tc>
                  <a:txBody>
                    <a:bodyPr/>
                    <a:lstStyle/>
                    <a:p>
                      <a:pPr algn="l" fontAlgn="ctr"/>
                      <a:r>
                        <a:rPr lang="es-DO" sz="1400" b="1" u="none" strike="noStrike" dirty="0">
                          <a:effectLst/>
                        </a:rPr>
                        <a:t>Matrícula Sector Privado</a:t>
                      </a:r>
                      <a:endParaRPr lang="es-DO" sz="14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654,022</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655,777</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638,014</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628,523</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627,758</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u="none" strike="noStrike">
                          <a:effectLst/>
                        </a:rPr>
                        <a:t>637,940</a:t>
                      </a:r>
                      <a:endParaRPr lang="es-DO" sz="1200" b="0" i="0" u="none" strike="noStrike">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a:effectLst/>
                        </a:rPr>
                        <a:t>-16,082</a:t>
                      </a:r>
                      <a:endParaRPr lang="es-DO" sz="1200" b="1" i="0" u="none" strike="noStrike">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-2.46%</a:t>
                      </a:r>
                      <a:endParaRPr lang="es-DO" sz="1200" b="1" i="0" u="none" strike="noStrike" dirty="0">
                        <a:solidFill>
                          <a:srgbClr val="000000"/>
                        </a:solidFill>
                        <a:effectLst/>
                        <a:latin typeface="Calibri" panose="020F0502020204030204" pitchFamily="34" charset="0"/>
                      </a:endParaRPr>
                    </a:p>
                  </a:txBody>
                  <a:tcPr marL="8767" marR="8767" marT="8767" marB="0" anchor="ctr"/>
                </a:tc>
                <a:extLst>
                  <a:ext uri="{0D108BD9-81ED-4DB2-BD59-A6C34878D82A}">
                    <a16:rowId xmlns:a16="http://schemas.microsoft.com/office/drawing/2014/main" val="1570294807"/>
                  </a:ext>
                </a:extLst>
              </a:tr>
              <a:tr h="350693">
                <a:tc>
                  <a:txBody>
                    <a:bodyPr/>
                    <a:lstStyle/>
                    <a:p>
                      <a:pPr algn="l" fontAlgn="ctr"/>
                      <a:r>
                        <a:rPr lang="es-DO" sz="1400" b="1" u="none" strike="noStrike" dirty="0">
                          <a:effectLst/>
                        </a:rPr>
                        <a:t>Total Matrícula</a:t>
                      </a:r>
                      <a:endParaRPr lang="es-DO" sz="14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b="1" u="none" strike="noStrike" dirty="0">
                          <a:effectLst/>
                        </a:rPr>
                        <a:t>2,690,713</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b="1" u="none" strike="noStrike" dirty="0">
                          <a:effectLst/>
                        </a:rPr>
                        <a:t>2,756,063</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b="1" u="none" strike="noStrike" dirty="0">
                          <a:effectLst/>
                        </a:rPr>
                        <a:t>2,782,826</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b="1" u="none" strike="noStrike" dirty="0">
                          <a:effectLst/>
                        </a:rPr>
                        <a:t>2,773,255</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b="1" u="none" strike="noStrike" dirty="0">
                          <a:effectLst/>
                        </a:rPr>
                        <a:t>2,749,144</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200" b="1" u="none" strike="noStrike" dirty="0">
                          <a:effectLst/>
                        </a:rPr>
                        <a:t>2,736,697</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45,984</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1.71%</a:t>
                      </a:r>
                      <a:endParaRPr lang="es-DO" sz="1200" b="1" i="0" u="none" strike="noStrike" dirty="0">
                        <a:solidFill>
                          <a:srgbClr val="000000"/>
                        </a:solidFill>
                        <a:effectLst/>
                        <a:latin typeface="Calibri" panose="020F0502020204030204" pitchFamily="34" charset="0"/>
                      </a:endParaRPr>
                    </a:p>
                  </a:txBody>
                  <a:tcPr marL="8767" marR="8767" marT="8767" marB="0" anchor="ctr"/>
                </a:tc>
                <a:extLst>
                  <a:ext uri="{0D108BD9-81ED-4DB2-BD59-A6C34878D82A}">
                    <a16:rowId xmlns:a16="http://schemas.microsoft.com/office/drawing/2014/main" val="3463091171"/>
                  </a:ext>
                </a:extLst>
              </a:tr>
              <a:tr h="350693">
                <a:tc>
                  <a:txBody>
                    <a:bodyPr/>
                    <a:lstStyle/>
                    <a:p>
                      <a:pPr algn="l" fontAlgn="b"/>
                      <a:r>
                        <a:rPr lang="es-DO" sz="1400" b="1" u="none" strike="noStrike" dirty="0">
                          <a:effectLst/>
                        </a:rPr>
                        <a:t>% Sector público y semioficial sobre total de la matrícula</a:t>
                      </a:r>
                      <a:endParaRPr lang="es-DO" sz="1400" b="1" i="0" u="none" strike="noStrike" dirty="0">
                        <a:solidFill>
                          <a:srgbClr val="000000"/>
                        </a:solidFill>
                        <a:effectLst/>
                        <a:latin typeface="Calibri" panose="020F0502020204030204" pitchFamily="34" charset="0"/>
                      </a:endParaRPr>
                    </a:p>
                  </a:txBody>
                  <a:tcPr marL="8767" marR="8767" marT="8767" marB="0" anchor="b"/>
                </a:tc>
                <a:tc>
                  <a:txBody>
                    <a:bodyPr/>
                    <a:lstStyle/>
                    <a:p>
                      <a:pPr algn="ctr" fontAlgn="ctr"/>
                      <a:r>
                        <a:rPr lang="es-DO" sz="1200" b="1" u="none" strike="noStrike" dirty="0">
                          <a:effectLst/>
                        </a:rPr>
                        <a:t>75.7%</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76.2%</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77.1%</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77.3%</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77.2%</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76.7%</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ctr" fontAlgn="ctr"/>
                      <a:r>
                        <a:rPr lang="es-DO" sz="1200" b="1" u="none" strike="noStrike" dirty="0">
                          <a:effectLst/>
                        </a:rPr>
                        <a:t>1.0%</a:t>
                      </a:r>
                      <a:endParaRPr lang="es-DO" sz="12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l" fontAlgn="b"/>
                      <a:r>
                        <a:rPr lang="es-DO" sz="1200" b="1" u="none" strike="noStrike" dirty="0">
                          <a:effectLst/>
                        </a:rPr>
                        <a:t> </a:t>
                      </a:r>
                      <a:endParaRPr lang="es-DO" sz="1200" b="1" i="0" u="none" strike="noStrike" dirty="0">
                        <a:solidFill>
                          <a:srgbClr val="000000"/>
                        </a:solidFill>
                        <a:effectLst/>
                        <a:latin typeface="Calibri" panose="020F0502020204030204" pitchFamily="34" charset="0"/>
                      </a:endParaRPr>
                    </a:p>
                  </a:txBody>
                  <a:tcPr marL="8767" marR="8767" marT="8767" marB="0" anchor="b"/>
                </a:tc>
                <a:extLst>
                  <a:ext uri="{0D108BD9-81ED-4DB2-BD59-A6C34878D82A}">
                    <a16:rowId xmlns:a16="http://schemas.microsoft.com/office/drawing/2014/main" val="2340818163"/>
                  </a:ext>
                </a:extLst>
              </a:tr>
            </a:tbl>
          </a:graphicData>
        </a:graphic>
      </p:graphicFrame>
      <p:sp>
        <p:nvSpPr>
          <p:cNvPr id="14" name="Rectángulo 1">
            <a:extLst>
              <a:ext uri="{FF2B5EF4-FFF2-40B4-BE49-F238E27FC236}">
                <a16:creationId xmlns:a16="http://schemas.microsoft.com/office/drawing/2014/main" id="{3E310749-E8E9-4A79-8A03-DDDB7F2394B5}"/>
              </a:ext>
            </a:extLst>
          </p:cNvPr>
          <p:cNvSpPr/>
          <p:nvPr/>
        </p:nvSpPr>
        <p:spPr>
          <a:xfrm>
            <a:off x="1219451" y="3485747"/>
            <a:ext cx="7506012" cy="830997"/>
          </a:xfrm>
          <a:prstGeom prst="rect">
            <a:avLst/>
          </a:prstGeom>
        </p:spPr>
        <p:txBody>
          <a:bodyPr wrap="square">
            <a:spAutoFit/>
          </a:bodyPr>
          <a:lstStyle/>
          <a:p>
            <a:pPr fontAlgn="auto">
              <a:spcAft>
                <a:spcPts val="0"/>
              </a:spcAft>
            </a:pPr>
            <a:r>
              <a:rPr lang="es-ES" sz="1600" dirty="0">
                <a:ea typeface="Calibri" panose="020F0502020204030204" pitchFamily="34" charset="0"/>
                <a:cs typeface="Arial"/>
              </a:rPr>
              <a:t>En los últimos seis años la matrícula total del sistema se ha incrementado en un 1.71%, con </a:t>
            </a:r>
            <a:r>
              <a:rPr lang="es-ES" sz="1600" b="1" dirty="0">
                <a:ea typeface="Calibri" panose="020F0502020204030204" pitchFamily="34" charset="0"/>
                <a:cs typeface="Arial"/>
              </a:rPr>
              <a:t>un crecimiento de un 3.05 % del sector público, </a:t>
            </a:r>
            <a:r>
              <a:rPr lang="es-ES" sz="1600" dirty="0">
                <a:ea typeface="Calibri" panose="020F0502020204030204" pitchFamily="34" charset="0"/>
                <a:cs typeface="Arial"/>
              </a:rPr>
              <a:t>mientras el sector privado perdió un 2.46 % de su matrícula</a:t>
            </a:r>
          </a:p>
        </p:txBody>
      </p:sp>
      <p:pic>
        <p:nvPicPr>
          <p:cNvPr id="8" name="Gráfico 7" descr="Gráfico de barras con tendencia alcista">
            <a:extLst>
              <a:ext uri="{FF2B5EF4-FFF2-40B4-BE49-F238E27FC236}">
                <a16:creationId xmlns:a16="http://schemas.microsoft.com/office/drawing/2014/main" id="{26BB07B9-529B-4D2D-B543-F5D800E1E0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5051" y="3435507"/>
            <a:ext cx="914400" cy="914400"/>
          </a:xfrm>
          <a:prstGeom prst="rect">
            <a:avLst/>
          </a:prstGeom>
        </p:spPr>
      </p:pic>
    </p:spTree>
    <p:extLst>
      <p:ext uri="{BB962C8B-B14F-4D97-AF65-F5344CB8AC3E}">
        <p14:creationId xmlns:p14="http://schemas.microsoft.com/office/powerpoint/2010/main" val="1677687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4.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4" name="TextBox 3"/>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2597956" y="-975291"/>
            <a:ext cx="309390" cy="30000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SERVICIOS DE ALIMENTACIÓN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6" name="Marcador de número de diapositiva 5"/>
          <p:cNvSpPr>
            <a:spLocks noGrp="1"/>
          </p:cNvSpPr>
          <p:nvPr>
            <p:ph type="sldNum" sz="quarter" idx="12"/>
          </p:nvPr>
        </p:nvSpPr>
        <p:spPr/>
        <p:txBody>
          <a:bodyPr/>
          <a:lstStyle/>
          <a:p>
            <a:fld id="{A4124D19-2283-FC49-A358-736FA83B63DF}" type="slidenum">
              <a:rPr lang="en-US" smtClean="0"/>
              <a:t>30</a:t>
            </a:fld>
            <a:endParaRPr lang="en-US"/>
          </a:p>
        </p:txBody>
      </p:sp>
      <p:sp>
        <p:nvSpPr>
          <p:cNvPr id="18" name="Google Shape;378;p35">
            <a:extLst>
              <a:ext uri="{FF2B5EF4-FFF2-40B4-BE49-F238E27FC236}">
                <a16:creationId xmlns:a16="http://schemas.microsoft.com/office/drawing/2014/main" id="{D3D1E5D2-DEF7-445F-B2CB-DC7FC60337A0}"/>
              </a:ext>
            </a:extLst>
          </p:cNvPr>
          <p:cNvSpPr txBox="1"/>
          <p:nvPr/>
        </p:nvSpPr>
        <p:spPr>
          <a:xfrm>
            <a:off x="494374" y="775101"/>
            <a:ext cx="8365459" cy="400200"/>
          </a:xfrm>
          <a:prstGeom prst="rect">
            <a:avLst/>
          </a:prstGeom>
          <a:solidFill>
            <a:srgbClr val="ED595F"/>
          </a:solidFill>
          <a:ln>
            <a:noFill/>
          </a:ln>
        </p:spPr>
        <p:txBody>
          <a:bodyPr spcFirstLastPara="1" wrap="square" lIns="91425" tIns="91425" rIns="91425" bIns="91425" anchor="t" anchorCtr="0">
            <a:noAutofit/>
          </a:bodyPr>
          <a:lstStyle/>
          <a:p>
            <a:pPr lvl="0" algn="just"/>
            <a:r>
              <a:rPr lang="es-DO" sz="1600" b="1" i="1" dirty="0">
                <a:solidFill>
                  <a:schemeClr val="bg1"/>
                </a:solidFill>
                <a:latin typeface="Arial"/>
                <a:ea typeface="Gill Sans"/>
                <a:cs typeface="Arial"/>
                <a:sym typeface="Gill Sans"/>
              </a:rPr>
              <a:t>Impacto del PAE en la economía local</a:t>
            </a:r>
          </a:p>
        </p:txBody>
      </p:sp>
      <p:sp>
        <p:nvSpPr>
          <p:cNvPr id="5" name="Rectángulo 4">
            <a:extLst>
              <a:ext uri="{FF2B5EF4-FFF2-40B4-BE49-F238E27FC236}">
                <a16:creationId xmlns:a16="http://schemas.microsoft.com/office/drawing/2014/main" id="{ACCE5270-E0FF-409A-8801-677C5CAF5E9D}"/>
              </a:ext>
            </a:extLst>
          </p:cNvPr>
          <p:cNvSpPr/>
          <p:nvPr/>
        </p:nvSpPr>
        <p:spPr>
          <a:xfrm>
            <a:off x="494373" y="1329381"/>
            <a:ext cx="8365459" cy="3139321"/>
          </a:xfrm>
          <a:prstGeom prst="rect">
            <a:avLst/>
          </a:prstGeom>
        </p:spPr>
        <p:txBody>
          <a:bodyPr wrap="square">
            <a:spAutoFit/>
          </a:bodyPr>
          <a:lstStyle/>
          <a:p>
            <a:pPr algn="just" fontAlgn="auto">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Decreto 168-19, de 6 de mayo 2019, dispone:</a:t>
            </a:r>
          </a:p>
          <a:p>
            <a:pPr algn="just" fontAlgn="auto">
              <a:spcAft>
                <a:spcPts val="0"/>
              </a:spcAft>
            </a:pPr>
            <a:endParaRPr lang="es-ES"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fontAlgn="auto">
              <a:spcAft>
                <a:spcPts val="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Las instituciones a cargo de programas destinados al alivio de la pobreza, la alimentación escolar y la alimentación de otros sectores de la población, deberán </a:t>
            </a:r>
            <a:r>
              <a:rPr lang="es-ES" b="1" dirty="0">
                <a:latin typeface="Calibri" panose="020F0502020204030204" pitchFamily="34" charset="0"/>
                <a:ea typeface="Calibri" panose="020F0502020204030204" pitchFamily="34" charset="0"/>
                <a:cs typeface="Times New Roman" panose="02020603050405020304" pitchFamily="18" charset="0"/>
              </a:rPr>
              <a:t>adquirir productos agropecuarios de origen nacional, provenientes directamente de los productores</a:t>
            </a:r>
            <a:r>
              <a:rPr lang="es-ES" dirty="0">
                <a:latin typeface="Calibri" panose="020F0502020204030204" pitchFamily="34" charset="0"/>
                <a:ea typeface="Calibri" panose="020F0502020204030204" pitchFamily="34" charset="0"/>
                <a:cs typeface="Times New Roman" panose="02020603050405020304" pitchFamily="18" charset="0"/>
              </a:rPr>
              <a:t>, sin intermediación. </a:t>
            </a:r>
          </a:p>
          <a:p>
            <a:pPr algn="just" fontAlgn="auto">
              <a:spcAft>
                <a:spcPts val="0"/>
              </a:spcAft>
            </a:pPr>
            <a:endParaRPr lang="es-ES"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fontAlgn="auto">
              <a:spcAft>
                <a:spcPts val="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Para desconcentrar las compras y contrataciones, generar empleos locales y disminuir el impacto ambiental, las instituciones deberán convocar </a:t>
            </a:r>
            <a:r>
              <a:rPr lang="es-ES" b="1" dirty="0">
                <a:latin typeface="Calibri" panose="020F0502020204030204" pitchFamily="34" charset="0"/>
                <a:ea typeface="Calibri" panose="020F0502020204030204" pitchFamily="34" charset="0"/>
                <a:cs typeface="Times New Roman" panose="02020603050405020304" pitchFamily="18" charset="0"/>
              </a:rPr>
              <a:t>procesos regionalizados</a:t>
            </a:r>
            <a:r>
              <a:rPr lang="es-ES" dirty="0">
                <a:latin typeface="Calibri" panose="020F0502020204030204" pitchFamily="34" charset="0"/>
                <a:ea typeface="Calibri" panose="020F0502020204030204" pitchFamily="34" charset="0"/>
                <a:cs typeface="Times New Roman" panose="02020603050405020304" pitchFamily="18" charset="0"/>
              </a:rPr>
              <a:t>, así como contratar o construir almacenes para la recepción, empaque y distribución de los productos”.</a:t>
            </a:r>
            <a:r>
              <a:rPr lang="es-ES"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endParaRPr lang="es-DO"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7879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4.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4" name="TextBox 3"/>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2597956" y="-975291"/>
            <a:ext cx="309390" cy="30000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SERVICIOS DE ALIMENTACIÓN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6" name="Marcador de número de diapositiva 5"/>
          <p:cNvSpPr>
            <a:spLocks noGrp="1"/>
          </p:cNvSpPr>
          <p:nvPr>
            <p:ph type="sldNum" sz="quarter" idx="12"/>
          </p:nvPr>
        </p:nvSpPr>
        <p:spPr/>
        <p:txBody>
          <a:bodyPr/>
          <a:lstStyle/>
          <a:p>
            <a:fld id="{A4124D19-2283-FC49-A358-736FA83B63DF}" type="slidenum">
              <a:rPr lang="en-US" smtClean="0"/>
              <a:t>31</a:t>
            </a:fld>
            <a:endParaRPr lang="en-US"/>
          </a:p>
        </p:txBody>
      </p:sp>
      <p:sp>
        <p:nvSpPr>
          <p:cNvPr id="18" name="Google Shape;378;p35">
            <a:extLst>
              <a:ext uri="{FF2B5EF4-FFF2-40B4-BE49-F238E27FC236}">
                <a16:creationId xmlns:a16="http://schemas.microsoft.com/office/drawing/2014/main" id="{D3D1E5D2-DEF7-445F-B2CB-DC7FC60337A0}"/>
              </a:ext>
            </a:extLst>
          </p:cNvPr>
          <p:cNvSpPr txBox="1"/>
          <p:nvPr/>
        </p:nvSpPr>
        <p:spPr>
          <a:xfrm>
            <a:off x="494374" y="775101"/>
            <a:ext cx="8365459" cy="400200"/>
          </a:xfrm>
          <a:prstGeom prst="rect">
            <a:avLst/>
          </a:prstGeom>
          <a:solidFill>
            <a:srgbClr val="ED595F"/>
          </a:solidFill>
          <a:ln>
            <a:noFill/>
          </a:ln>
        </p:spPr>
        <p:txBody>
          <a:bodyPr spcFirstLastPara="1" wrap="square" lIns="91425" tIns="91425" rIns="91425" bIns="91425" anchor="t" anchorCtr="0">
            <a:noAutofit/>
          </a:bodyPr>
          <a:lstStyle/>
          <a:p>
            <a:pPr lvl="0" algn="just"/>
            <a:r>
              <a:rPr lang="es-DO" sz="1600" b="1" dirty="0">
                <a:solidFill>
                  <a:schemeClr val="bg1"/>
                </a:solidFill>
                <a:latin typeface="Arial"/>
                <a:ea typeface="Gill Sans"/>
                <a:cs typeface="Arial"/>
                <a:sym typeface="Gill Sans"/>
              </a:rPr>
              <a:t>Beneficiarios de servicios de salud. Primer semestre 2018 y primer semestre 2019</a:t>
            </a:r>
          </a:p>
        </p:txBody>
      </p:sp>
      <p:graphicFrame>
        <p:nvGraphicFramePr>
          <p:cNvPr id="5" name="Tabla 4">
            <a:extLst>
              <a:ext uri="{FF2B5EF4-FFF2-40B4-BE49-F238E27FC236}">
                <a16:creationId xmlns:a16="http://schemas.microsoft.com/office/drawing/2014/main" id="{17F394E7-34F2-46BE-9EB6-385D2E259983}"/>
              </a:ext>
            </a:extLst>
          </p:cNvPr>
          <p:cNvGraphicFramePr>
            <a:graphicFrameLocks noGrp="1"/>
          </p:cNvGraphicFramePr>
          <p:nvPr>
            <p:extLst>
              <p:ext uri="{D42A27DB-BD31-4B8C-83A1-F6EECF244321}">
                <p14:modId xmlns:p14="http://schemas.microsoft.com/office/powerpoint/2010/main" val="1978749584"/>
              </p:ext>
            </p:extLst>
          </p:nvPr>
        </p:nvGraphicFramePr>
        <p:xfrm>
          <a:off x="457199" y="1373061"/>
          <a:ext cx="8402632" cy="2948940"/>
        </p:xfrm>
        <a:graphic>
          <a:graphicData uri="http://schemas.openxmlformats.org/drawingml/2006/table">
            <a:tbl>
              <a:tblPr firstRow="1" firstCol="1" bandRow="1">
                <a:tableStyleId>{10A1B5D5-9B99-4C35-A422-299274C87663}</a:tableStyleId>
              </a:tblPr>
              <a:tblGrid>
                <a:gridCol w="5137369">
                  <a:extLst>
                    <a:ext uri="{9D8B030D-6E8A-4147-A177-3AD203B41FA5}">
                      <a16:colId xmlns:a16="http://schemas.microsoft.com/office/drawing/2014/main" val="3552160176"/>
                    </a:ext>
                  </a:extLst>
                </a:gridCol>
                <a:gridCol w="1031843">
                  <a:extLst>
                    <a:ext uri="{9D8B030D-6E8A-4147-A177-3AD203B41FA5}">
                      <a16:colId xmlns:a16="http://schemas.microsoft.com/office/drawing/2014/main" val="777921609"/>
                    </a:ext>
                  </a:extLst>
                </a:gridCol>
                <a:gridCol w="1201577">
                  <a:extLst>
                    <a:ext uri="{9D8B030D-6E8A-4147-A177-3AD203B41FA5}">
                      <a16:colId xmlns:a16="http://schemas.microsoft.com/office/drawing/2014/main" val="3356060212"/>
                    </a:ext>
                  </a:extLst>
                </a:gridCol>
                <a:gridCol w="1031843">
                  <a:extLst>
                    <a:ext uri="{9D8B030D-6E8A-4147-A177-3AD203B41FA5}">
                      <a16:colId xmlns:a16="http://schemas.microsoft.com/office/drawing/2014/main" val="3687404982"/>
                    </a:ext>
                  </a:extLst>
                </a:gridCol>
              </a:tblGrid>
              <a:tr h="266700">
                <a:tc rowSpan="2">
                  <a:txBody>
                    <a:bodyPr/>
                    <a:lstStyle/>
                    <a:p>
                      <a:pPr algn="just">
                        <a:spcAft>
                          <a:spcPts val="0"/>
                        </a:spcAft>
                      </a:pPr>
                      <a:r>
                        <a:rPr lang="es-ES" sz="1600" b="1" dirty="0">
                          <a:solidFill>
                            <a:schemeClr val="bg1"/>
                          </a:solidFill>
                          <a:effectLst/>
                        </a:rPr>
                        <a:t>Estudiantes beneficiarios de los servicios de salud</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tc gridSpan="3">
                  <a:txBody>
                    <a:bodyPr/>
                    <a:lstStyle/>
                    <a:p>
                      <a:pPr algn="ctr">
                        <a:spcAft>
                          <a:spcPts val="0"/>
                        </a:spcAft>
                      </a:pPr>
                      <a:r>
                        <a:rPr lang="es-ES" sz="1600" b="1">
                          <a:solidFill>
                            <a:schemeClr val="bg1"/>
                          </a:solidFill>
                          <a:effectLst/>
                        </a:rPr>
                        <a:t>Enero / Junio</a:t>
                      </a:r>
                      <a:endParaRPr lang="es-DO"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tc hMerge="1">
                  <a:txBody>
                    <a:bodyPr/>
                    <a:lstStyle/>
                    <a:p>
                      <a:endParaRPr lang="es-DO"/>
                    </a:p>
                  </a:txBody>
                  <a:tcPr/>
                </a:tc>
                <a:tc hMerge="1">
                  <a:txBody>
                    <a:bodyPr/>
                    <a:lstStyle/>
                    <a:p>
                      <a:endParaRPr lang="es-DO"/>
                    </a:p>
                  </a:txBody>
                  <a:tcPr/>
                </a:tc>
                <a:extLst>
                  <a:ext uri="{0D108BD9-81ED-4DB2-BD59-A6C34878D82A}">
                    <a16:rowId xmlns:a16="http://schemas.microsoft.com/office/drawing/2014/main" val="2280654425"/>
                  </a:ext>
                </a:extLst>
              </a:tr>
              <a:tr h="266700">
                <a:tc vMerge="1">
                  <a:txBody>
                    <a:bodyPr/>
                    <a:lstStyle/>
                    <a:p>
                      <a:endParaRPr lang="es-DO"/>
                    </a:p>
                  </a:txBody>
                  <a:tcPr/>
                </a:tc>
                <a:tc>
                  <a:txBody>
                    <a:bodyPr/>
                    <a:lstStyle/>
                    <a:p>
                      <a:pPr algn="ctr">
                        <a:spcAft>
                          <a:spcPts val="0"/>
                        </a:spcAft>
                      </a:pPr>
                      <a:r>
                        <a:rPr lang="es-ES" sz="1600" b="1" dirty="0">
                          <a:solidFill>
                            <a:schemeClr val="bg1"/>
                          </a:solidFill>
                          <a:effectLst/>
                        </a:rPr>
                        <a:t>2018</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tc>
                  <a:txBody>
                    <a:bodyPr/>
                    <a:lstStyle/>
                    <a:p>
                      <a:pPr algn="ctr">
                        <a:spcAft>
                          <a:spcPts val="0"/>
                        </a:spcAft>
                      </a:pPr>
                      <a:r>
                        <a:rPr lang="es-ES" sz="1600" b="1" dirty="0">
                          <a:solidFill>
                            <a:schemeClr val="bg1"/>
                          </a:solidFill>
                          <a:effectLst/>
                        </a:rPr>
                        <a:t>2019</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tc>
                  <a:txBody>
                    <a:bodyPr/>
                    <a:lstStyle/>
                    <a:p>
                      <a:pPr algn="ctr">
                        <a:spcAft>
                          <a:spcPts val="0"/>
                        </a:spcAft>
                      </a:pPr>
                      <a:r>
                        <a:rPr lang="es-ES" sz="1600" b="1" dirty="0">
                          <a:solidFill>
                            <a:schemeClr val="bg1"/>
                          </a:solidFill>
                          <a:effectLst/>
                        </a:rPr>
                        <a:t>% Variación</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595F"/>
                    </a:solidFill>
                  </a:tcPr>
                </a:tc>
                <a:extLst>
                  <a:ext uri="{0D108BD9-81ED-4DB2-BD59-A6C34878D82A}">
                    <a16:rowId xmlns:a16="http://schemas.microsoft.com/office/drawing/2014/main" val="894711464"/>
                  </a:ext>
                </a:extLst>
              </a:tr>
              <a:tr h="190500">
                <a:tc>
                  <a:txBody>
                    <a:bodyPr/>
                    <a:lstStyle/>
                    <a:p>
                      <a:pPr algn="just">
                        <a:spcAft>
                          <a:spcPts val="0"/>
                        </a:spcAft>
                      </a:pPr>
                      <a:r>
                        <a:rPr lang="es-ES" sz="1600" b="0" dirty="0">
                          <a:effectLst/>
                        </a:rPr>
                        <a:t>Cantidad de estudiantes atendidos por el Programa de Salud Bucal</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noFill/>
                  </a:tcPr>
                </a:tc>
                <a:tc>
                  <a:txBody>
                    <a:bodyPr/>
                    <a:lstStyle/>
                    <a:p>
                      <a:pPr algn="r">
                        <a:spcAft>
                          <a:spcPts val="0"/>
                        </a:spcAft>
                      </a:pPr>
                      <a:r>
                        <a:rPr lang="es-ES" sz="1600">
                          <a:effectLst/>
                        </a:rPr>
                        <a:t>202,474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noFill/>
                  </a:tcPr>
                </a:tc>
                <a:tc>
                  <a:txBody>
                    <a:bodyPr/>
                    <a:lstStyle/>
                    <a:p>
                      <a:pPr algn="r">
                        <a:spcAft>
                          <a:spcPts val="0"/>
                        </a:spcAft>
                      </a:pPr>
                      <a:r>
                        <a:rPr lang="es-ES" sz="1600">
                          <a:effectLst/>
                        </a:rPr>
                        <a:t>274,028</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noFill/>
                  </a:tcPr>
                </a:tc>
                <a:tc>
                  <a:txBody>
                    <a:bodyPr/>
                    <a:lstStyle/>
                    <a:p>
                      <a:pPr algn="ctr">
                        <a:spcAft>
                          <a:spcPts val="0"/>
                        </a:spcAft>
                      </a:pPr>
                      <a:r>
                        <a:rPr lang="es-ES" sz="1600" dirty="0">
                          <a:effectLst/>
                        </a:rPr>
                        <a:t>35.3%</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3740324077"/>
                  </a:ext>
                </a:extLst>
              </a:tr>
              <a:tr h="190500">
                <a:tc>
                  <a:txBody>
                    <a:bodyPr/>
                    <a:lstStyle/>
                    <a:p>
                      <a:pPr algn="just">
                        <a:spcAft>
                          <a:spcPts val="0"/>
                        </a:spcAft>
                      </a:pPr>
                      <a:r>
                        <a:rPr lang="es-ES" sz="1600" b="0" dirty="0">
                          <a:effectLst/>
                        </a:rPr>
                        <a:t>Cantidad de estudiantes atendidos por el Programa de Salud Auditiva</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600" dirty="0">
                          <a:effectLst/>
                        </a:rPr>
                        <a:t>25,987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600">
                          <a:effectLst/>
                        </a:rPr>
                        <a:t>20,166</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spcAft>
                          <a:spcPts val="0"/>
                        </a:spcAft>
                      </a:pPr>
                      <a:r>
                        <a:rPr lang="es-ES" sz="1600">
                          <a:effectLst/>
                        </a:rPr>
                        <a:t>-22.4%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2143029359"/>
                  </a:ext>
                </a:extLst>
              </a:tr>
              <a:tr h="381000">
                <a:tc>
                  <a:txBody>
                    <a:bodyPr/>
                    <a:lstStyle/>
                    <a:p>
                      <a:pPr algn="just">
                        <a:spcAft>
                          <a:spcPts val="0"/>
                        </a:spcAft>
                      </a:pPr>
                      <a:r>
                        <a:rPr lang="es-ES" sz="1600" b="0" dirty="0">
                          <a:effectLst/>
                        </a:rPr>
                        <a:t>Cantidad de beneficiarios con productos o servicios del Programa de Salud Visual</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600" dirty="0">
                          <a:effectLst/>
                        </a:rPr>
                        <a:t>42,442</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600">
                          <a:effectLst/>
                        </a:rPr>
                        <a:t>68,190</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spcAft>
                          <a:spcPts val="0"/>
                        </a:spcAft>
                      </a:pPr>
                      <a:r>
                        <a:rPr lang="es-ES" sz="1600">
                          <a:effectLst/>
                        </a:rPr>
                        <a:t>60.7%</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2162209925"/>
                  </a:ext>
                </a:extLst>
              </a:tr>
              <a:tr h="381000">
                <a:tc>
                  <a:txBody>
                    <a:bodyPr/>
                    <a:lstStyle/>
                    <a:p>
                      <a:pPr algn="just">
                        <a:spcAft>
                          <a:spcPts val="0"/>
                        </a:spcAft>
                      </a:pPr>
                      <a:r>
                        <a:rPr lang="es-ES" sz="1600" b="0">
                          <a:effectLst/>
                        </a:rPr>
                        <a:t>Cantidad de beneficiarios con productos o servicios del Programa de Salud Preventiva</a:t>
                      </a:r>
                      <a:endParaRPr lang="es-DO"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600" dirty="0">
                          <a:effectLst/>
                        </a:rPr>
                        <a:t>1,844,865</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600" dirty="0">
                          <a:effectLst/>
                        </a:rPr>
                        <a:t>1,830,609</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spcAft>
                          <a:spcPts val="0"/>
                        </a:spcAft>
                      </a:pPr>
                      <a:r>
                        <a:rPr lang="es-ES" sz="1600">
                          <a:effectLst/>
                        </a:rPr>
                        <a:t>-0.8%</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2013136457"/>
                  </a:ext>
                </a:extLst>
              </a:tr>
              <a:tr h="190500">
                <a:tc>
                  <a:txBody>
                    <a:bodyPr/>
                    <a:lstStyle/>
                    <a:p>
                      <a:pPr algn="just">
                        <a:spcAft>
                          <a:spcPts val="0"/>
                        </a:spcAft>
                      </a:pPr>
                      <a:r>
                        <a:rPr lang="es-ES" sz="1600" b="1" dirty="0">
                          <a:effectLst/>
                        </a:rPr>
                        <a:t>Cantidad beneficiarios programas de salud</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600" b="1">
                          <a:effectLst/>
                        </a:rPr>
                        <a:t>2,115,768</a:t>
                      </a:r>
                      <a:endParaRPr lang="es-DO"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spcAft>
                          <a:spcPts val="0"/>
                        </a:spcAft>
                      </a:pPr>
                      <a:r>
                        <a:rPr lang="es-ES" sz="1600" b="1" dirty="0">
                          <a:effectLst/>
                        </a:rPr>
                        <a:t>2,192,993</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spcAft>
                          <a:spcPts val="0"/>
                        </a:spcAft>
                      </a:pPr>
                      <a:r>
                        <a:rPr lang="es-ES" sz="1600" b="1" dirty="0">
                          <a:effectLst/>
                        </a:rPr>
                        <a:t>3.6%</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1804508085"/>
                  </a:ext>
                </a:extLst>
              </a:tr>
            </a:tbl>
          </a:graphicData>
        </a:graphic>
      </p:graphicFrame>
    </p:spTree>
    <p:extLst>
      <p:ext uri="{BB962C8B-B14F-4D97-AF65-F5344CB8AC3E}">
        <p14:creationId xmlns:p14="http://schemas.microsoft.com/office/powerpoint/2010/main" val="2444079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descr="TOP-04.jpg">
            <a:extLst>
              <a:ext uri="{FF2B5EF4-FFF2-40B4-BE49-F238E27FC236}">
                <a16:creationId xmlns:a16="http://schemas.microsoft.com/office/drawing/2014/main" id="{A9974246-FF7F-411A-AAA9-C73CB1CB9143}"/>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20"/>
          </a:xfrm>
          <a:prstGeom prst="rect">
            <a:avLst/>
          </a:prstGeom>
        </p:spPr>
      </p:pic>
      <p:sp>
        <p:nvSpPr>
          <p:cNvPr id="13" name="TextBox 3">
            <a:extLst>
              <a:ext uri="{FF2B5EF4-FFF2-40B4-BE49-F238E27FC236}">
                <a16:creationId xmlns:a16="http://schemas.microsoft.com/office/drawing/2014/main" id="{40C84A6F-AD4E-4AE8-9CC9-FC1F5F30EEDC}"/>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sp>
        <p:nvSpPr>
          <p:cNvPr id="7" name="Rectángulo 6">
            <a:extLst>
              <a:ext uri="{FF2B5EF4-FFF2-40B4-BE49-F238E27FC236}">
                <a16:creationId xmlns:a16="http://schemas.microsoft.com/office/drawing/2014/main" id="{898A1D25-BF65-4344-8848-7E2D4A994634}"/>
              </a:ext>
            </a:extLst>
          </p:cNvPr>
          <p:cNvSpPr/>
          <p:nvPr/>
        </p:nvSpPr>
        <p:spPr>
          <a:xfrm rot="5400000">
            <a:off x="2600951" y="-959308"/>
            <a:ext cx="309390" cy="2930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PRESUPUESTO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graphicFrame>
        <p:nvGraphicFramePr>
          <p:cNvPr id="6" name="Gráfico 7">
            <a:extLst>
              <a:ext uri="{FF2B5EF4-FFF2-40B4-BE49-F238E27FC236}">
                <a16:creationId xmlns:a16="http://schemas.microsoft.com/office/drawing/2014/main" id="{9415CE8A-961F-4E41-81A7-57123DA45112}"/>
              </a:ext>
            </a:extLst>
          </p:cNvPr>
          <p:cNvGraphicFramePr/>
          <p:nvPr>
            <p:extLst>
              <p:ext uri="{D42A27DB-BD31-4B8C-83A1-F6EECF244321}">
                <p14:modId xmlns:p14="http://schemas.microsoft.com/office/powerpoint/2010/main" val="163465666"/>
              </p:ext>
            </p:extLst>
          </p:nvPr>
        </p:nvGraphicFramePr>
        <p:xfrm>
          <a:off x="1072789" y="786809"/>
          <a:ext cx="6896919" cy="4055449"/>
        </p:xfrm>
        <a:graphic>
          <a:graphicData uri="http://schemas.openxmlformats.org/drawingml/2006/chart">
            <c:chart xmlns:c="http://schemas.openxmlformats.org/drawingml/2006/chart" xmlns:r="http://schemas.openxmlformats.org/officeDocument/2006/relationships" r:id="rId3"/>
          </a:graphicData>
        </a:graphic>
      </p:graphicFrame>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4"/>
          <a:stretch>
            <a:fillRect/>
          </a:stretch>
        </p:blipFill>
        <p:spPr>
          <a:xfrm>
            <a:off x="7937147" y="88677"/>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32</a:t>
            </a:fld>
            <a:endParaRPr lang="en-US"/>
          </a:p>
        </p:txBody>
      </p:sp>
    </p:spTree>
    <p:extLst>
      <p:ext uri="{BB962C8B-B14F-4D97-AF65-F5344CB8AC3E}">
        <p14:creationId xmlns:p14="http://schemas.microsoft.com/office/powerpoint/2010/main" val="1618285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 descr="TOP-04.jpg">
            <a:extLst>
              <a:ext uri="{FF2B5EF4-FFF2-40B4-BE49-F238E27FC236}">
                <a16:creationId xmlns:a16="http://schemas.microsoft.com/office/drawing/2014/main" id="{9C5B7F10-3627-433E-9FDD-76B4D756A63D}"/>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0"/>
            <a:ext cx="9127296" cy="614531"/>
          </a:xfrm>
          <a:prstGeom prst="rect">
            <a:avLst/>
          </a:prstGeom>
        </p:spPr>
      </p:pic>
      <p:sp>
        <p:nvSpPr>
          <p:cNvPr id="21" name="TextBox 3">
            <a:extLst>
              <a:ext uri="{FF2B5EF4-FFF2-40B4-BE49-F238E27FC236}">
                <a16:creationId xmlns:a16="http://schemas.microsoft.com/office/drawing/2014/main" id="{8BDAAC3F-7B4B-4889-9914-A9F59540D747}"/>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20576"/>
            <a:ext cx="1062424" cy="482705"/>
          </a:xfrm>
          <a:prstGeom prst="rect">
            <a:avLst/>
          </a:prstGeom>
          <a:noFill/>
          <a:ln cap="flat">
            <a:noFill/>
          </a:ln>
        </p:spPr>
      </p:pic>
      <p:sp>
        <p:nvSpPr>
          <p:cNvPr id="14" name="Google Shape;435;p40"/>
          <p:cNvSpPr txBox="1"/>
          <p:nvPr/>
        </p:nvSpPr>
        <p:spPr>
          <a:xfrm>
            <a:off x="610255" y="3426869"/>
            <a:ext cx="7887883" cy="1329145"/>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s-DO" sz="1600" dirty="0">
                <a:solidFill>
                  <a:schemeClr val="dk1"/>
                </a:solidFill>
                <a:ea typeface="Calibri"/>
                <a:cs typeface="Arial"/>
                <a:sym typeface="Calibri"/>
              </a:rPr>
              <a:t>Ante la insuficiencia del </a:t>
            </a:r>
            <a:r>
              <a:rPr lang="es-DO" sz="1600" dirty="0">
                <a:solidFill>
                  <a:schemeClr val="dk1"/>
                </a:solidFill>
                <a:ea typeface="Calibri"/>
                <a:cs typeface="Arial Black"/>
                <a:sym typeface="Calibri"/>
              </a:rPr>
              <a:t>4%</a:t>
            </a:r>
            <a:r>
              <a:rPr lang="es-DO" sz="1600" dirty="0">
                <a:solidFill>
                  <a:schemeClr val="dk1"/>
                </a:solidFill>
                <a:ea typeface="Calibri"/>
                <a:cs typeface="Arial"/>
                <a:sym typeface="Calibri"/>
              </a:rPr>
              <a:t> para alcanzar todas las metas proyectadas, cabe preguntarse </a:t>
            </a:r>
            <a:r>
              <a:rPr lang="es-DO" sz="1600" dirty="0">
                <a:ea typeface="Calibri"/>
                <a:cs typeface="Arial"/>
                <a:sym typeface="Calibri"/>
              </a:rPr>
              <a:t>si </a:t>
            </a:r>
            <a:r>
              <a:rPr lang="es-DO" sz="1600" b="1" dirty="0">
                <a:solidFill>
                  <a:srgbClr val="C00000"/>
                </a:solidFill>
                <a:ea typeface="Calibri"/>
                <a:cs typeface="Arial"/>
                <a:sym typeface="Calibri"/>
              </a:rPr>
              <a:t>la alimentación escolar debe estar en el presupuesto de Educación o debe sufragarse con cargo a otros programas sociales</a:t>
            </a:r>
            <a:r>
              <a:rPr lang="es-DO" sz="1600" dirty="0">
                <a:solidFill>
                  <a:srgbClr val="C00000"/>
                </a:solidFill>
                <a:ea typeface="Calibri"/>
                <a:cs typeface="Arial"/>
                <a:sym typeface="Calibri"/>
              </a:rPr>
              <a:t> </a:t>
            </a:r>
            <a:r>
              <a:rPr lang="es-DO" sz="1600" dirty="0">
                <a:solidFill>
                  <a:schemeClr val="dk1"/>
                </a:solidFill>
                <a:ea typeface="Calibri"/>
                <a:cs typeface="Arial"/>
                <a:sym typeface="Calibri"/>
              </a:rPr>
              <a:t>del Gobierno, como ocurre con el Incentivo a la Asistencia Escolar (ILAE).</a:t>
            </a:r>
            <a:endParaRPr sz="1600" dirty="0">
              <a:solidFill>
                <a:schemeClr val="dk1"/>
              </a:solidFill>
              <a:ea typeface="Calibri"/>
              <a:cs typeface="Arial"/>
              <a:sym typeface="Calibri"/>
            </a:endParaRPr>
          </a:p>
        </p:txBody>
      </p:sp>
      <p:grpSp>
        <p:nvGrpSpPr>
          <p:cNvPr id="2" name="Grupo 1"/>
          <p:cNvGrpSpPr/>
          <p:nvPr/>
        </p:nvGrpSpPr>
        <p:grpSpPr>
          <a:xfrm>
            <a:off x="663230" y="1169178"/>
            <a:ext cx="8026708" cy="947819"/>
            <a:chOff x="400227" y="1931734"/>
            <a:chExt cx="7277705" cy="947819"/>
          </a:xfrm>
        </p:grpSpPr>
        <p:sp>
          <p:nvSpPr>
            <p:cNvPr id="17" name="Rectángulo 6">
              <a:extLst>
                <a:ext uri="{FF2B5EF4-FFF2-40B4-BE49-F238E27FC236}">
                  <a16:creationId xmlns:a16="http://schemas.microsoft.com/office/drawing/2014/main" id="{898A1D25-BF65-4344-8848-7E2D4A994634}"/>
                </a:ext>
              </a:extLst>
            </p:cNvPr>
            <p:cNvSpPr/>
            <p:nvPr/>
          </p:nvSpPr>
          <p:spPr>
            <a:xfrm rot="5400000">
              <a:off x="1817076" y="1415936"/>
              <a:ext cx="804173" cy="2116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b="1" dirty="0">
                  <a:solidFill>
                    <a:schemeClr val="tx1"/>
                  </a:solidFill>
                  <a:cs typeface="Arial Black"/>
                </a:rPr>
                <a:t>Ampliación y Rehabilitación de Planteles Escolares</a:t>
              </a:r>
              <a:endParaRPr lang="es-DO" sz="1600" b="1" dirty="0">
                <a:solidFill>
                  <a:schemeClr val="tx1"/>
                </a:solidFill>
                <a:cs typeface="Arial Black"/>
              </a:endParaRPr>
            </a:p>
          </p:txBody>
        </p:sp>
        <p:sp>
          <p:nvSpPr>
            <p:cNvPr id="18" name="Google Shape;317;p31"/>
            <p:cNvSpPr/>
            <p:nvPr/>
          </p:nvSpPr>
          <p:spPr>
            <a:xfrm>
              <a:off x="3424676" y="2187846"/>
              <a:ext cx="596606" cy="485554"/>
            </a:xfrm>
            <a:prstGeom prst="mathEqual">
              <a:avLst>
                <a:gd name="adj1" fmla="val 23520"/>
                <a:gd name="adj2" fmla="val 11760"/>
              </a:avLst>
            </a:prstGeom>
            <a:solidFill>
              <a:srgbClr val="0000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Rectángulo 6">
              <a:extLst>
                <a:ext uri="{FF2B5EF4-FFF2-40B4-BE49-F238E27FC236}">
                  <a16:creationId xmlns:a16="http://schemas.microsoft.com/office/drawing/2014/main" id="{898A1D25-BF65-4344-8848-7E2D4A994634}"/>
                </a:ext>
              </a:extLst>
            </p:cNvPr>
            <p:cNvSpPr/>
            <p:nvPr/>
          </p:nvSpPr>
          <p:spPr>
            <a:xfrm rot="5400000">
              <a:off x="4676077" y="1507533"/>
              <a:ext cx="557742" cy="1758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b="1" dirty="0">
                  <a:solidFill>
                    <a:schemeClr val="tx1"/>
                  </a:solidFill>
                  <a:cs typeface="Arial Black"/>
                </a:rPr>
                <a:t>13,295</a:t>
              </a:r>
            </a:p>
            <a:p>
              <a:pPr algn="ctr"/>
              <a:r>
                <a:rPr lang="es-ES" sz="1600" b="1" dirty="0">
                  <a:solidFill>
                    <a:schemeClr val="tx1"/>
                  </a:solidFill>
                  <a:cs typeface="Arial Black"/>
                </a:rPr>
                <a:t>MILLONES</a:t>
              </a:r>
              <a:endParaRPr lang="es-DO" sz="1600" b="1" dirty="0">
                <a:solidFill>
                  <a:schemeClr val="tx1"/>
                </a:solidFill>
                <a:cs typeface="Arial Black"/>
              </a:endParaRPr>
            </a:p>
          </p:txBody>
        </p:sp>
        <p:sp>
          <p:nvSpPr>
            <p:cNvPr id="20" name="Rectángulo 6">
              <a:extLst>
                <a:ext uri="{FF2B5EF4-FFF2-40B4-BE49-F238E27FC236}">
                  <a16:creationId xmlns:a16="http://schemas.microsoft.com/office/drawing/2014/main" id="{898A1D25-BF65-4344-8848-7E2D4A994634}"/>
                </a:ext>
              </a:extLst>
            </p:cNvPr>
            <p:cNvSpPr/>
            <p:nvPr/>
          </p:nvSpPr>
          <p:spPr>
            <a:xfrm rot="5400000">
              <a:off x="6626390" y="1494200"/>
              <a:ext cx="437684" cy="1665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b="1" dirty="0">
                  <a:solidFill>
                    <a:schemeClr val="tx1"/>
                  </a:solidFill>
                  <a:cs typeface="\"/>
                </a:rPr>
                <a:t>8.16% del </a:t>
              </a:r>
            </a:p>
            <a:p>
              <a:pPr algn="ctr"/>
              <a:r>
                <a:rPr lang="es-ES" b="1" dirty="0">
                  <a:solidFill>
                    <a:schemeClr val="tx1"/>
                  </a:solidFill>
                  <a:cs typeface="Arial"/>
                </a:rPr>
                <a:t>Presupuesto</a:t>
              </a:r>
              <a:endParaRPr lang="es-DO" b="1" dirty="0">
                <a:solidFill>
                  <a:schemeClr val="tx1"/>
                </a:solidFill>
                <a:cs typeface="Arial"/>
              </a:endParaRPr>
            </a:p>
          </p:txBody>
        </p:sp>
        <p:sp>
          <p:nvSpPr>
            <p:cNvPr id="3" name="Left Bracket 2"/>
            <p:cNvSpPr/>
            <p:nvPr/>
          </p:nvSpPr>
          <p:spPr>
            <a:xfrm>
              <a:off x="5953067" y="1931734"/>
              <a:ext cx="126363" cy="947819"/>
            </a:xfrm>
            <a:prstGeom prst="leftBracket">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5" name="Right Bracket 4"/>
            <p:cNvSpPr/>
            <p:nvPr/>
          </p:nvSpPr>
          <p:spPr>
            <a:xfrm>
              <a:off x="7528964" y="1931734"/>
              <a:ext cx="126363" cy="947819"/>
            </a:xfrm>
            <a:prstGeom prst="rightBracket">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7" name="Picture 6"/>
            <p:cNvPicPr>
              <a:picLocks noChangeAspect="1"/>
            </p:cNvPicPr>
            <p:nvPr/>
          </p:nvPicPr>
          <p:blipFill>
            <a:blip r:embed="rId4"/>
            <a:stretch>
              <a:fillRect/>
            </a:stretch>
          </p:blipFill>
          <p:spPr>
            <a:xfrm>
              <a:off x="400227" y="2160247"/>
              <a:ext cx="638900" cy="638900"/>
            </a:xfrm>
            <a:prstGeom prst="rect">
              <a:avLst/>
            </a:prstGeom>
          </p:spPr>
        </p:pic>
      </p:grpSp>
      <p:sp>
        <p:nvSpPr>
          <p:cNvPr id="23" name="Rectángulo 22">
            <a:extLst>
              <a:ext uri="{FF2B5EF4-FFF2-40B4-BE49-F238E27FC236}">
                <a16:creationId xmlns:a16="http://schemas.microsoft.com/office/drawing/2014/main" id="{E7A412B1-9430-4522-8BB2-343D35AD335A}"/>
              </a:ext>
            </a:extLst>
          </p:cNvPr>
          <p:cNvSpPr/>
          <p:nvPr/>
        </p:nvSpPr>
        <p:spPr>
          <a:xfrm rot="5400000">
            <a:off x="2602557" y="-948675"/>
            <a:ext cx="309390" cy="2930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PRESUPUESTO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A4124D19-2283-FC49-A358-736FA83B63DF}" type="slidenum">
              <a:rPr lang="en-US" smtClean="0"/>
              <a:t>33</a:t>
            </a:fld>
            <a:endParaRPr lang="en-US"/>
          </a:p>
        </p:txBody>
      </p:sp>
      <p:grpSp>
        <p:nvGrpSpPr>
          <p:cNvPr id="22" name="Grupo 21">
            <a:extLst>
              <a:ext uri="{FF2B5EF4-FFF2-40B4-BE49-F238E27FC236}">
                <a16:creationId xmlns:a16="http://schemas.microsoft.com/office/drawing/2014/main" id="{0BE6687F-AF45-4B5F-A6AA-E3823C41757E}"/>
              </a:ext>
            </a:extLst>
          </p:cNvPr>
          <p:cNvGrpSpPr/>
          <p:nvPr/>
        </p:nvGrpSpPr>
        <p:grpSpPr>
          <a:xfrm>
            <a:off x="1397570" y="2206007"/>
            <a:ext cx="7263793" cy="947819"/>
            <a:chOff x="1098269" y="1931734"/>
            <a:chExt cx="6585981" cy="947819"/>
          </a:xfrm>
        </p:grpSpPr>
        <p:sp>
          <p:nvSpPr>
            <p:cNvPr id="24" name="Rectángulo 6">
              <a:extLst>
                <a:ext uri="{FF2B5EF4-FFF2-40B4-BE49-F238E27FC236}">
                  <a16:creationId xmlns:a16="http://schemas.microsoft.com/office/drawing/2014/main" id="{93320E98-6BCF-4B40-ABA2-521AB8F6E1EF}"/>
                </a:ext>
              </a:extLst>
            </p:cNvPr>
            <p:cNvSpPr/>
            <p:nvPr/>
          </p:nvSpPr>
          <p:spPr>
            <a:xfrm rot="5400000">
              <a:off x="1895096" y="1238294"/>
              <a:ext cx="804173" cy="2397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b="1" dirty="0">
                  <a:solidFill>
                    <a:schemeClr val="tx1"/>
                  </a:solidFill>
                  <a:cs typeface="Arial Black"/>
                </a:rPr>
                <a:t>Servicios de Bienestar Estudiantil</a:t>
              </a:r>
              <a:endParaRPr lang="es-DO" sz="1600" b="1" dirty="0">
                <a:solidFill>
                  <a:schemeClr val="tx1"/>
                </a:solidFill>
                <a:cs typeface="Arial Black"/>
              </a:endParaRPr>
            </a:p>
          </p:txBody>
        </p:sp>
        <p:sp>
          <p:nvSpPr>
            <p:cNvPr id="25" name="Google Shape;317;p31">
              <a:extLst>
                <a:ext uri="{FF2B5EF4-FFF2-40B4-BE49-F238E27FC236}">
                  <a16:creationId xmlns:a16="http://schemas.microsoft.com/office/drawing/2014/main" id="{879F34C7-2461-41F8-9354-A3B60E100861}"/>
                </a:ext>
              </a:extLst>
            </p:cNvPr>
            <p:cNvSpPr/>
            <p:nvPr/>
          </p:nvSpPr>
          <p:spPr>
            <a:xfrm>
              <a:off x="3424676" y="2102782"/>
              <a:ext cx="596606" cy="485554"/>
            </a:xfrm>
            <a:prstGeom prst="mathEqual">
              <a:avLst>
                <a:gd name="adj1" fmla="val 23520"/>
                <a:gd name="adj2" fmla="val 11760"/>
              </a:avLst>
            </a:prstGeom>
            <a:solidFill>
              <a:srgbClr val="0000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Rectángulo 6">
              <a:extLst>
                <a:ext uri="{FF2B5EF4-FFF2-40B4-BE49-F238E27FC236}">
                  <a16:creationId xmlns:a16="http://schemas.microsoft.com/office/drawing/2014/main" id="{A6BFCE13-E079-4333-9AE4-1C0D35B20E82}"/>
                </a:ext>
              </a:extLst>
            </p:cNvPr>
            <p:cNvSpPr/>
            <p:nvPr/>
          </p:nvSpPr>
          <p:spPr>
            <a:xfrm rot="5400000">
              <a:off x="4662738" y="1682093"/>
              <a:ext cx="557742" cy="1409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1600" b="1" dirty="0">
                  <a:solidFill>
                    <a:schemeClr val="tx1"/>
                  </a:solidFill>
                  <a:cs typeface="Arial Black"/>
                </a:rPr>
                <a:t>22,974.7 MILLONES</a:t>
              </a:r>
            </a:p>
          </p:txBody>
        </p:sp>
        <p:sp>
          <p:nvSpPr>
            <p:cNvPr id="27" name="Rectángulo 6">
              <a:extLst>
                <a:ext uri="{FF2B5EF4-FFF2-40B4-BE49-F238E27FC236}">
                  <a16:creationId xmlns:a16="http://schemas.microsoft.com/office/drawing/2014/main" id="{F3081F3C-7BC9-47B1-B560-FE2822E5FCBF}"/>
                </a:ext>
              </a:extLst>
            </p:cNvPr>
            <p:cNvSpPr/>
            <p:nvPr/>
          </p:nvSpPr>
          <p:spPr>
            <a:xfrm rot="5400000">
              <a:off x="6630392" y="1586020"/>
              <a:ext cx="437684" cy="1481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b="1" dirty="0">
                  <a:solidFill>
                    <a:schemeClr val="tx1"/>
                  </a:solidFill>
                  <a:cs typeface="\"/>
                </a:rPr>
                <a:t>13.47% del </a:t>
              </a:r>
            </a:p>
            <a:p>
              <a:pPr algn="ctr"/>
              <a:r>
                <a:rPr lang="es-ES" b="1" dirty="0">
                  <a:solidFill>
                    <a:schemeClr val="tx1"/>
                  </a:solidFill>
                  <a:cs typeface="Arial"/>
                </a:rPr>
                <a:t>Presupuesto</a:t>
              </a:r>
              <a:endParaRPr lang="es-DO" b="1" dirty="0">
                <a:solidFill>
                  <a:schemeClr val="tx1"/>
                </a:solidFill>
                <a:cs typeface="Arial"/>
              </a:endParaRPr>
            </a:p>
          </p:txBody>
        </p:sp>
        <p:sp>
          <p:nvSpPr>
            <p:cNvPr id="28" name="Left Bracket 2">
              <a:extLst>
                <a:ext uri="{FF2B5EF4-FFF2-40B4-BE49-F238E27FC236}">
                  <a16:creationId xmlns:a16="http://schemas.microsoft.com/office/drawing/2014/main" id="{DCD3E8EE-6ECF-4902-B0B3-2F77429A21D5}"/>
                </a:ext>
              </a:extLst>
            </p:cNvPr>
            <p:cNvSpPr/>
            <p:nvPr/>
          </p:nvSpPr>
          <p:spPr>
            <a:xfrm>
              <a:off x="5981990" y="1931734"/>
              <a:ext cx="126363" cy="947819"/>
            </a:xfrm>
            <a:prstGeom prst="leftBracket">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29" name="Right Bracket 4">
              <a:extLst>
                <a:ext uri="{FF2B5EF4-FFF2-40B4-BE49-F238E27FC236}">
                  <a16:creationId xmlns:a16="http://schemas.microsoft.com/office/drawing/2014/main" id="{632A7343-BFDC-4067-BB1B-7E2A1B211F36}"/>
                </a:ext>
              </a:extLst>
            </p:cNvPr>
            <p:cNvSpPr/>
            <p:nvPr/>
          </p:nvSpPr>
          <p:spPr>
            <a:xfrm>
              <a:off x="7557887" y="1931734"/>
              <a:ext cx="126363" cy="947819"/>
            </a:xfrm>
            <a:prstGeom prst="rightBracket">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pic>
        <p:nvPicPr>
          <p:cNvPr id="8" name="Gráfico 7" descr="Configuración de la mesa ">
            <a:extLst>
              <a:ext uri="{FF2B5EF4-FFF2-40B4-BE49-F238E27FC236}">
                <a16:creationId xmlns:a16="http://schemas.microsoft.com/office/drawing/2014/main" id="{CD7486AE-5B5B-4D38-915B-DD99024FF1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5082" y="2243470"/>
            <a:ext cx="914400" cy="914400"/>
          </a:xfrm>
          <a:prstGeom prst="rect">
            <a:avLst/>
          </a:prstGeom>
        </p:spPr>
      </p:pic>
    </p:spTree>
    <p:extLst>
      <p:ext uri="{BB962C8B-B14F-4D97-AF65-F5344CB8AC3E}">
        <p14:creationId xmlns:p14="http://schemas.microsoft.com/office/powerpoint/2010/main" val="3703431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04.jpg">
            <a:extLst>
              <a:ext uri="{FF2B5EF4-FFF2-40B4-BE49-F238E27FC236}">
                <a16:creationId xmlns:a16="http://schemas.microsoft.com/office/drawing/2014/main" id="{694D65AE-7147-4707-8B5D-558C85B0D535}"/>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19"/>
          </a:xfrm>
          <a:prstGeom prst="rect">
            <a:avLst/>
          </a:prstGeom>
        </p:spPr>
      </p:pic>
      <p:sp>
        <p:nvSpPr>
          <p:cNvPr id="14" name="TextBox 3">
            <a:extLst>
              <a:ext uri="{FF2B5EF4-FFF2-40B4-BE49-F238E27FC236}">
                <a16:creationId xmlns:a16="http://schemas.microsoft.com/office/drawing/2014/main" id="{08C8B774-37A4-462D-A61B-AF14159977CF}"/>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3355863" y="-1691386"/>
            <a:ext cx="309390" cy="4412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NECESIDADES DE APOYO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ángulo 2"/>
          <p:cNvSpPr/>
          <p:nvPr/>
        </p:nvSpPr>
        <p:spPr>
          <a:xfrm>
            <a:off x="510363" y="760905"/>
            <a:ext cx="8176437" cy="338554"/>
          </a:xfrm>
          <a:prstGeom prst="rect">
            <a:avLst/>
          </a:prstGeom>
          <a:solidFill>
            <a:srgbClr val="9C84B6"/>
          </a:solidFill>
        </p:spPr>
        <p:txBody>
          <a:bodyPr wrap="square">
            <a:spAutoFit/>
          </a:bodyPr>
          <a:lstStyle/>
          <a:p>
            <a:r>
              <a:rPr lang="es-DO" sz="1600" b="1" dirty="0">
                <a:solidFill>
                  <a:schemeClr val="bg1"/>
                </a:solidFill>
              </a:rPr>
              <a:t>Plan Nacional de Inclusión Educativa</a:t>
            </a:r>
            <a:endParaRPr lang="es-DO" sz="1600" dirty="0">
              <a:solidFill>
                <a:schemeClr val="bg1"/>
              </a:solidFill>
            </a:endParaRPr>
          </a:p>
        </p:txBody>
      </p:sp>
      <p:sp>
        <p:nvSpPr>
          <p:cNvPr id="5" name="Rectángulo 4"/>
          <p:cNvSpPr/>
          <p:nvPr/>
        </p:nvSpPr>
        <p:spPr>
          <a:xfrm>
            <a:off x="510363" y="1109093"/>
            <a:ext cx="8176437" cy="1077218"/>
          </a:xfrm>
          <a:prstGeom prst="rect">
            <a:avLst/>
          </a:prstGeom>
        </p:spPr>
        <p:txBody>
          <a:bodyPr wrap="square">
            <a:spAutoFit/>
          </a:bodyPr>
          <a:lstStyle/>
          <a:p>
            <a:pPr marL="171450" indent="-171450" algn="just" fontAlgn="base">
              <a:buFont typeface="Arial" panose="020B0604020202020204" pitchFamily="34" charset="0"/>
              <a:buChar char="•"/>
            </a:pPr>
            <a:r>
              <a:rPr lang="es-DO" sz="1600" dirty="0">
                <a:solidFill>
                  <a:srgbClr val="000000"/>
                </a:solidFill>
              </a:rPr>
              <a:t>Tras casi tres años de trabajo se ha aprobado en el semestre el Plan Nacional de Inclusión Educativa</a:t>
            </a:r>
          </a:p>
          <a:p>
            <a:pPr marL="171450" indent="-171450" algn="just" fontAlgn="base">
              <a:buFont typeface="Arial" panose="020B0604020202020204" pitchFamily="34" charset="0"/>
              <a:buChar char="•"/>
            </a:pPr>
            <a:r>
              <a:rPr lang="es-ES" sz="1600" dirty="0"/>
              <a:t>Objetivo: de que 40% de niños y jóvenes con discapacidad que están fuera del sistema, sean incluidos en los diferentes servicios que ofrece el Minerd</a:t>
            </a:r>
            <a:endParaRPr lang="es-DO" sz="1600" dirty="0"/>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34</a:t>
            </a:fld>
            <a:endParaRPr lang="en-US"/>
          </a:p>
        </p:txBody>
      </p:sp>
      <p:graphicFrame>
        <p:nvGraphicFramePr>
          <p:cNvPr id="10" name="Tabla 9">
            <a:extLst>
              <a:ext uri="{FF2B5EF4-FFF2-40B4-BE49-F238E27FC236}">
                <a16:creationId xmlns:a16="http://schemas.microsoft.com/office/drawing/2014/main" id="{E0B18CDC-325B-4D23-A745-14B1BCEFB875}"/>
              </a:ext>
            </a:extLst>
          </p:cNvPr>
          <p:cNvGraphicFramePr>
            <a:graphicFrameLocks noGrp="1"/>
          </p:cNvGraphicFramePr>
          <p:nvPr>
            <p:extLst>
              <p:ext uri="{D42A27DB-BD31-4B8C-83A1-F6EECF244321}">
                <p14:modId xmlns:p14="http://schemas.microsoft.com/office/powerpoint/2010/main" val="3332314110"/>
              </p:ext>
            </p:extLst>
          </p:nvPr>
        </p:nvGraphicFramePr>
        <p:xfrm>
          <a:off x="510363" y="2195945"/>
          <a:ext cx="8176437" cy="2099335"/>
        </p:xfrm>
        <a:graphic>
          <a:graphicData uri="http://schemas.openxmlformats.org/drawingml/2006/table">
            <a:tbl>
              <a:tblPr firstRow="1" firstCol="1" bandRow="1">
                <a:tableStyleId>{5A111915-BE36-4E01-A7E5-04B1672EAD32}</a:tableStyleId>
              </a:tblPr>
              <a:tblGrid>
                <a:gridCol w="6293234">
                  <a:extLst>
                    <a:ext uri="{9D8B030D-6E8A-4147-A177-3AD203B41FA5}">
                      <a16:colId xmlns:a16="http://schemas.microsoft.com/office/drawing/2014/main" val="3552160176"/>
                    </a:ext>
                  </a:extLst>
                </a:gridCol>
                <a:gridCol w="956441">
                  <a:extLst>
                    <a:ext uri="{9D8B030D-6E8A-4147-A177-3AD203B41FA5}">
                      <a16:colId xmlns:a16="http://schemas.microsoft.com/office/drawing/2014/main" val="777921609"/>
                    </a:ext>
                  </a:extLst>
                </a:gridCol>
                <a:gridCol w="926762">
                  <a:extLst>
                    <a:ext uri="{9D8B030D-6E8A-4147-A177-3AD203B41FA5}">
                      <a16:colId xmlns:a16="http://schemas.microsoft.com/office/drawing/2014/main" val="3356060212"/>
                    </a:ext>
                  </a:extLst>
                </a:gridCol>
              </a:tblGrid>
              <a:tr h="266700">
                <a:tc rowSpan="2">
                  <a:txBody>
                    <a:bodyPr/>
                    <a:lstStyle/>
                    <a:p>
                      <a:pPr algn="just">
                        <a:spcAft>
                          <a:spcPts val="0"/>
                        </a:spcAft>
                      </a:pPr>
                      <a:r>
                        <a:rPr lang="es-ES" sz="1800" b="1" kern="1200" dirty="0">
                          <a:solidFill>
                            <a:schemeClr val="bg1"/>
                          </a:solidFill>
                          <a:effectLst/>
                          <a:latin typeface="+mn-lt"/>
                          <a:ea typeface="+mn-ea"/>
                          <a:cs typeface="+mn-cs"/>
                        </a:rPr>
                        <a:t>Cobertura del sistema de servicios educativos </a:t>
                      </a:r>
                      <a:endParaRPr lang="es-DO" sz="16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84B6"/>
                    </a:solidFill>
                  </a:tcPr>
                </a:tc>
                <a:tc gridSpan="2">
                  <a:txBody>
                    <a:bodyPr/>
                    <a:lstStyle/>
                    <a:p>
                      <a:pPr algn="ctr">
                        <a:spcAft>
                          <a:spcPts val="0"/>
                        </a:spcAft>
                      </a:pPr>
                      <a:r>
                        <a:rPr lang="es-ES" sz="1600" b="1" dirty="0">
                          <a:solidFill>
                            <a:schemeClr val="bg1"/>
                          </a:solidFill>
                          <a:effectLst/>
                          <a:latin typeface="+mj-lt"/>
                        </a:rPr>
                        <a:t>Metas</a:t>
                      </a:r>
                      <a:endParaRPr lang="es-DO" sz="16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84B6"/>
                    </a:solidFill>
                  </a:tcPr>
                </a:tc>
                <a:tc hMerge="1">
                  <a:txBody>
                    <a:bodyPr/>
                    <a:lstStyle/>
                    <a:p>
                      <a:endParaRPr lang="es-DO"/>
                    </a:p>
                  </a:txBody>
                  <a:tcPr/>
                </a:tc>
                <a:extLst>
                  <a:ext uri="{0D108BD9-81ED-4DB2-BD59-A6C34878D82A}">
                    <a16:rowId xmlns:a16="http://schemas.microsoft.com/office/drawing/2014/main" val="2280654425"/>
                  </a:ext>
                </a:extLst>
              </a:tr>
              <a:tr h="266700">
                <a:tc vMerge="1">
                  <a:txBody>
                    <a:bodyPr/>
                    <a:lstStyle/>
                    <a:p>
                      <a:endParaRPr lang="es-DO"/>
                    </a:p>
                  </a:txBody>
                  <a:tcPr/>
                </a:tc>
                <a:tc>
                  <a:txBody>
                    <a:bodyPr/>
                    <a:lstStyle/>
                    <a:p>
                      <a:pPr algn="ctr">
                        <a:spcAft>
                          <a:spcPts val="0"/>
                        </a:spcAft>
                      </a:pPr>
                      <a:r>
                        <a:rPr lang="es-ES" sz="1600" b="1" dirty="0">
                          <a:solidFill>
                            <a:schemeClr val="bg1"/>
                          </a:solidFill>
                          <a:effectLst/>
                          <a:latin typeface="+mj-lt"/>
                        </a:rPr>
                        <a:t>2018</a:t>
                      </a:r>
                      <a:endParaRPr lang="es-DO" sz="16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84B6"/>
                    </a:solidFill>
                  </a:tcPr>
                </a:tc>
                <a:tc>
                  <a:txBody>
                    <a:bodyPr/>
                    <a:lstStyle/>
                    <a:p>
                      <a:pPr algn="ctr">
                        <a:spcAft>
                          <a:spcPts val="0"/>
                        </a:spcAft>
                      </a:pPr>
                      <a:r>
                        <a:rPr lang="es-ES" sz="1600" b="1" dirty="0">
                          <a:solidFill>
                            <a:schemeClr val="bg1"/>
                          </a:solidFill>
                          <a:effectLst/>
                          <a:latin typeface="+mj-lt"/>
                        </a:rPr>
                        <a:t>2020</a:t>
                      </a:r>
                      <a:endParaRPr lang="es-DO" sz="16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84B6"/>
                    </a:solidFill>
                  </a:tcPr>
                </a:tc>
                <a:extLst>
                  <a:ext uri="{0D108BD9-81ED-4DB2-BD59-A6C34878D82A}">
                    <a16:rowId xmlns:a16="http://schemas.microsoft.com/office/drawing/2014/main" val="894711464"/>
                  </a:ext>
                </a:extLst>
              </a:tr>
              <a:tr h="190500">
                <a:tc>
                  <a:txBody>
                    <a:bodyPr/>
                    <a:lstStyle/>
                    <a:p>
                      <a:pPr algn="just">
                        <a:spcAft>
                          <a:spcPts val="0"/>
                        </a:spcAft>
                      </a:pPr>
                      <a:r>
                        <a:rPr lang="es-ES" sz="1400" b="0" kern="1200" dirty="0">
                          <a:solidFill>
                            <a:schemeClr val="tx1"/>
                          </a:solidFill>
                          <a:effectLst/>
                          <a:latin typeface="+mj-lt"/>
                          <a:ea typeface="+mn-ea"/>
                          <a:cs typeface="+mn-cs"/>
                        </a:rPr>
                        <a:t>Centros educativos regulares que implementan en el 2018 Proyecto de Buenas Prácticas Inclusivas (PBPI) </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1,085</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2,201</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740324077"/>
                  </a:ext>
                </a:extLst>
              </a:tr>
              <a:tr h="190500">
                <a:tc>
                  <a:txBody>
                    <a:bodyPr/>
                    <a:lstStyle/>
                    <a:p>
                      <a:pPr algn="just">
                        <a:spcAft>
                          <a:spcPts val="0"/>
                        </a:spcAft>
                      </a:pPr>
                      <a:r>
                        <a:rPr lang="es-ES" sz="1400" b="0" kern="1200" dirty="0">
                          <a:solidFill>
                            <a:schemeClr val="tx1"/>
                          </a:solidFill>
                          <a:effectLst/>
                          <a:latin typeface="+mj-lt"/>
                          <a:ea typeface="+mn-ea"/>
                          <a:cs typeface="+mn-cs"/>
                        </a:rPr>
                        <a:t>Nuevas Aulas Específicas de Apoyo Educativo </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70</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3029359"/>
                  </a:ext>
                </a:extLst>
              </a:tr>
              <a:tr h="236377">
                <a:tc>
                  <a:txBody>
                    <a:bodyPr/>
                    <a:lstStyle/>
                    <a:p>
                      <a:pPr algn="just">
                        <a:spcAft>
                          <a:spcPts val="0"/>
                        </a:spcAft>
                      </a:pPr>
                      <a:r>
                        <a:rPr lang="es-ES" sz="1400" b="0" dirty="0">
                          <a:effectLst/>
                          <a:latin typeface="+mj-lt"/>
                          <a:ea typeface="Calibri" panose="020F0502020204030204" pitchFamily="34" charset="0"/>
                          <a:cs typeface="Times New Roman" panose="02020603050405020304" pitchFamily="18" charset="0"/>
                        </a:rPr>
                        <a:t>Nuevos centros de Educación Especial</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13</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62209925"/>
                  </a:ext>
                </a:extLst>
              </a:tr>
              <a:tr h="262758">
                <a:tc>
                  <a:txBody>
                    <a:bodyPr/>
                    <a:lstStyle/>
                    <a:p>
                      <a:pPr algn="just">
                        <a:spcAft>
                          <a:spcPts val="0"/>
                        </a:spcAft>
                      </a:pPr>
                      <a:r>
                        <a:rPr lang="es-ES" sz="1400" b="0" kern="1200" dirty="0">
                          <a:solidFill>
                            <a:schemeClr val="tx1"/>
                          </a:solidFill>
                          <a:effectLst/>
                          <a:latin typeface="+mj-lt"/>
                          <a:ea typeface="+mn-ea"/>
                          <a:cs typeface="+mn-cs"/>
                        </a:rPr>
                        <a:t>Centro de Recursos Nacional para las NEAE </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0</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1</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13136457"/>
                  </a:ext>
                </a:extLst>
              </a:tr>
              <a:tr h="190500">
                <a:tc>
                  <a:txBody>
                    <a:bodyPr/>
                    <a:lstStyle/>
                    <a:p>
                      <a:pPr algn="just">
                        <a:spcAft>
                          <a:spcPts val="0"/>
                        </a:spcAft>
                      </a:pPr>
                      <a:r>
                        <a:rPr lang="es-DO" sz="1400" b="0" dirty="0">
                          <a:effectLst/>
                          <a:latin typeface="+mj-lt"/>
                          <a:ea typeface="Calibri" panose="020F0502020204030204" pitchFamily="34" charset="0"/>
                          <a:cs typeface="Times New Roman" panose="02020603050405020304" pitchFamily="18" charset="0"/>
                        </a:rPr>
                        <a:t>Centros de Recursos para la Atención a la Diversidad (CAD) Regionales</a:t>
                      </a:r>
                    </a:p>
                  </a:txBody>
                  <a:tcPr marL="68580" marR="68580" marT="0" marB="0" anchor="ct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13</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18</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4508085"/>
                  </a:ext>
                </a:extLst>
              </a:tr>
              <a:tr h="19050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DO" sz="1400" b="0" kern="1200" dirty="0">
                          <a:solidFill>
                            <a:schemeClr val="tx1"/>
                          </a:solidFill>
                          <a:effectLst/>
                          <a:latin typeface="+mn-lt"/>
                          <a:ea typeface="Calibri" panose="020F0502020204030204" pitchFamily="34" charset="0"/>
                          <a:cs typeface="Times New Roman" panose="02020603050405020304" pitchFamily="18" charset="0"/>
                        </a:rPr>
                        <a:t>Centros de Recursos para la Atención a la Diversidad (CAD) de Distrito</a:t>
                      </a:r>
                    </a:p>
                  </a:txBody>
                  <a:tcPr marL="68580" marR="68580" marT="0" marB="0" anchor="ct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0</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s-ES" sz="1400" b="0" dirty="0">
                          <a:effectLst/>
                          <a:latin typeface="+mj-lt"/>
                          <a:ea typeface="Calibri" panose="020F0502020204030204" pitchFamily="34" charset="0"/>
                          <a:cs typeface="Times New Roman" panose="02020603050405020304" pitchFamily="18" charset="0"/>
                        </a:rPr>
                        <a:t>10</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0464774"/>
                  </a:ext>
                </a:extLst>
              </a:tr>
            </a:tbl>
          </a:graphicData>
        </a:graphic>
      </p:graphicFrame>
    </p:spTree>
    <p:extLst>
      <p:ext uri="{BB962C8B-B14F-4D97-AF65-F5344CB8AC3E}">
        <p14:creationId xmlns:p14="http://schemas.microsoft.com/office/powerpoint/2010/main" val="424068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04.jpg">
            <a:extLst>
              <a:ext uri="{FF2B5EF4-FFF2-40B4-BE49-F238E27FC236}">
                <a16:creationId xmlns:a16="http://schemas.microsoft.com/office/drawing/2014/main" id="{694D65AE-7147-4707-8B5D-558C85B0D535}"/>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19"/>
          </a:xfrm>
          <a:prstGeom prst="rect">
            <a:avLst/>
          </a:prstGeom>
        </p:spPr>
      </p:pic>
      <p:sp>
        <p:nvSpPr>
          <p:cNvPr id="14" name="TextBox 3">
            <a:extLst>
              <a:ext uri="{FF2B5EF4-FFF2-40B4-BE49-F238E27FC236}">
                <a16:creationId xmlns:a16="http://schemas.microsoft.com/office/drawing/2014/main" id="{08C8B774-37A4-462D-A61B-AF14159977CF}"/>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3355863" y="-1691386"/>
            <a:ext cx="309390" cy="4412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NECESIDADES DE APOYO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ángulo 2"/>
          <p:cNvSpPr/>
          <p:nvPr/>
        </p:nvSpPr>
        <p:spPr>
          <a:xfrm>
            <a:off x="510363" y="760905"/>
            <a:ext cx="8176437" cy="338554"/>
          </a:xfrm>
          <a:prstGeom prst="rect">
            <a:avLst/>
          </a:prstGeom>
          <a:solidFill>
            <a:srgbClr val="9C84B6"/>
          </a:solidFill>
        </p:spPr>
        <p:txBody>
          <a:bodyPr wrap="square">
            <a:spAutoFit/>
          </a:bodyPr>
          <a:lstStyle/>
          <a:p>
            <a:r>
              <a:rPr lang="es-DO" sz="1600" b="1" dirty="0">
                <a:solidFill>
                  <a:schemeClr val="bg1"/>
                </a:solidFill>
              </a:rPr>
              <a:t>Resultados esperados de otros componentes del Plan Nacional de Inclusión Educativa</a:t>
            </a:r>
            <a:endParaRPr lang="es-DO" sz="1600" dirty="0">
              <a:solidFill>
                <a:schemeClr val="bg1"/>
              </a:solidFill>
            </a:endParaRPr>
          </a:p>
        </p:txBody>
      </p:sp>
      <p:sp>
        <p:nvSpPr>
          <p:cNvPr id="5" name="Rectángulo 4"/>
          <p:cNvSpPr/>
          <p:nvPr/>
        </p:nvSpPr>
        <p:spPr>
          <a:xfrm>
            <a:off x="510363" y="1187392"/>
            <a:ext cx="8176437" cy="3046988"/>
          </a:xfrm>
          <a:prstGeom prst="rect">
            <a:avLst/>
          </a:prstGeom>
        </p:spPr>
        <p:txBody>
          <a:bodyPr wrap="square">
            <a:spAutoFit/>
          </a:bodyPr>
          <a:lstStyle/>
          <a:p>
            <a:pPr marL="171450" indent="-171450" algn="just" fontAlgn="base">
              <a:buFont typeface="Arial" panose="020B0604020202020204" pitchFamily="34" charset="0"/>
              <a:buChar char="•"/>
            </a:pPr>
            <a:r>
              <a:rPr lang="es-DO" sz="1600" dirty="0">
                <a:solidFill>
                  <a:srgbClr val="000000"/>
                </a:solidFill>
              </a:rPr>
              <a:t>100 % de Centros de Educación Especial, Centros de Recursos y Aulas Específicas cuenten con </a:t>
            </a:r>
            <a:r>
              <a:rPr lang="es-DO" sz="1600" b="1" dirty="0">
                <a:solidFill>
                  <a:srgbClr val="000000"/>
                </a:solidFill>
              </a:rPr>
              <a:t>equipos técnicos y tecnológicos </a:t>
            </a:r>
            <a:r>
              <a:rPr lang="es-DO" sz="1600" dirty="0">
                <a:solidFill>
                  <a:srgbClr val="000000"/>
                </a:solidFill>
              </a:rPr>
              <a:t>suficientes, así como con personal multidisciplinario contratado.</a:t>
            </a:r>
          </a:p>
          <a:p>
            <a:pPr marL="171450" indent="-171450" algn="just" fontAlgn="base">
              <a:buFont typeface="Arial" panose="020B0604020202020204" pitchFamily="34" charset="0"/>
              <a:buChar char="•"/>
            </a:pPr>
            <a:r>
              <a:rPr lang="es-DO" sz="1600" dirty="0"/>
              <a:t>Todos los Centros educativos e instancias del Minerd cuentan con una estructura física sin </a:t>
            </a:r>
            <a:r>
              <a:rPr lang="es-DO" sz="1600" b="1" dirty="0"/>
              <a:t>barreras arquitectónicas.</a:t>
            </a:r>
          </a:p>
          <a:p>
            <a:pPr marL="171450" indent="-171450" algn="just" fontAlgn="base">
              <a:buFont typeface="Arial" panose="020B0604020202020204" pitchFamily="34" charset="0"/>
              <a:buChar char="•"/>
            </a:pPr>
            <a:r>
              <a:rPr lang="es-ES" sz="1600" dirty="0"/>
              <a:t>Todos los Centros de Educación Especial con </a:t>
            </a:r>
            <a:r>
              <a:rPr lang="es-ES" sz="1600" b="1" dirty="0"/>
              <a:t>transporte escolar </a:t>
            </a:r>
            <a:r>
              <a:rPr lang="es-ES" sz="1600" dirty="0"/>
              <a:t>adaptado.</a:t>
            </a:r>
          </a:p>
          <a:p>
            <a:pPr marL="171450" indent="-171450" algn="just" fontAlgn="base">
              <a:buFont typeface="Arial" panose="020B0604020202020204" pitchFamily="34" charset="0"/>
              <a:buChar char="•"/>
            </a:pPr>
            <a:r>
              <a:rPr lang="es-ES" sz="1600" dirty="0"/>
              <a:t>Directivos, docentes, técnicos y personal de apoyo </a:t>
            </a:r>
            <a:r>
              <a:rPr lang="es-ES" sz="1600" b="1" dirty="0"/>
              <a:t>capacitados</a:t>
            </a:r>
            <a:r>
              <a:rPr lang="es-ES" sz="1600" dirty="0"/>
              <a:t> en el enfoque de educación inclusiva y con especializaciones</a:t>
            </a:r>
          </a:p>
          <a:p>
            <a:pPr marL="171450" indent="-171450" algn="just" fontAlgn="base">
              <a:buFont typeface="Arial" panose="020B0604020202020204" pitchFamily="34" charset="0"/>
              <a:buChar char="•"/>
            </a:pPr>
            <a:r>
              <a:rPr lang="es-ES" sz="1600" dirty="0"/>
              <a:t>Todos los centros de educación especial implementando </a:t>
            </a:r>
            <a:r>
              <a:rPr lang="es-ES" sz="1600" b="1" dirty="0"/>
              <a:t>programas educativos para la vida y el trabajo.</a:t>
            </a:r>
          </a:p>
          <a:p>
            <a:pPr marL="171450" indent="-171450" algn="just" fontAlgn="base">
              <a:buFont typeface="Arial" panose="020B0604020202020204" pitchFamily="34" charset="0"/>
              <a:buChar char="•"/>
            </a:pPr>
            <a:r>
              <a:rPr lang="es-ES" sz="1600" dirty="0"/>
              <a:t>El 5 % de los puestos de trabajo del MINERD ocupados por </a:t>
            </a:r>
            <a:r>
              <a:rPr lang="es-ES" sz="1600" b="1" dirty="0"/>
              <a:t>personas con algún tipo de discapacidad</a:t>
            </a:r>
            <a:endParaRPr lang="es-DO" sz="1600" b="1" dirty="0"/>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35</a:t>
            </a:fld>
            <a:endParaRPr lang="en-US"/>
          </a:p>
        </p:txBody>
      </p:sp>
    </p:spTree>
    <p:extLst>
      <p:ext uri="{BB962C8B-B14F-4D97-AF65-F5344CB8AC3E}">
        <p14:creationId xmlns:p14="http://schemas.microsoft.com/office/powerpoint/2010/main" val="20362294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04.jpg">
            <a:extLst>
              <a:ext uri="{FF2B5EF4-FFF2-40B4-BE49-F238E27FC236}">
                <a16:creationId xmlns:a16="http://schemas.microsoft.com/office/drawing/2014/main" id="{694D65AE-7147-4707-8B5D-558C85B0D535}"/>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19"/>
          </a:xfrm>
          <a:prstGeom prst="rect">
            <a:avLst/>
          </a:prstGeom>
        </p:spPr>
      </p:pic>
      <p:sp>
        <p:nvSpPr>
          <p:cNvPr id="14" name="TextBox 3">
            <a:extLst>
              <a:ext uri="{FF2B5EF4-FFF2-40B4-BE49-F238E27FC236}">
                <a16:creationId xmlns:a16="http://schemas.microsoft.com/office/drawing/2014/main" id="{08C8B774-37A4-462D-A61B-AF14159977CF}"/>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3355863" y="-1691386"/>
            <a:ext cx="309390" cy="4412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NECESIDADES DE APOYO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ángulo 2"/>
          <p:cNvSpPr/>
          <p:nvPr/>
        </p:nvSpPr>
        <p:spPr>
          <a:xfrm>
            <a:off x="510363" y="760905"/>
            <a:ext cx="8176437" cy="584775"/>
          </a:xfrm>
          <a:prstGeom prst="rect">
            <a:avLst/>
          </a:prstGeom>
          <a:solidFill>
            <a:srgbClr val="9C84B6"/>
          </a:solidFill>
        </p:spPr>
        <p:txBody>
          <a:bodyPr wrap="square">
            <a:spAutoFit/>
          </a:bodyPr>
          <a:lstStyle/>
          <a:p>
            <a:r>
              <a:rPr lang="es-DO" sz="1600" b="1" dirty="0">
                <a:solidFill>
                  <a:schemeClr val="bg1"/>
                </a:solidFill>
              </a:rPr>
              <a:t>Plan Nacional para la Reducción de Embarazos en Adolescentes en la República Dominicana 2019-2023 (PREA-RD)</a:t>
            </a:r>
            <a:endParaRPr lang="es-DO" sz="1600" dirty="0">
              <a:solidFill>
                <a:schemeClr val="bg1"/>
              </a:solidFill>
            </a:endParaRPr>
          </a:p>
        </p:txBody>
      </p:sp>
      <p:sp>
        <p:nvSpPr>
          <p:cNvPr id="5" name="Rectángulo 4"/>
          <p:cNvSpPr/>
          <p:nvPr/>
        </p:nvSpPr>
        <p:spPr>
          <a:xfrm>
            <a:off x="510363" y="1432055"/>
            <a:ext cx="8176437" cy="1077218"/>
          </a:xfrm>
          <a:prstGeom prst="rect">
            <a:avLst/>
          </a:prstGeom>
        </p:spPr>
        <p:txBody>
          <a:bodyPr wrap="square">
            <a:spAutoFit/>
          </a:bodyPr>
          <a:lstStyle/>
          <a:p>
            <a:pPr marL="171450" indent="-171450" algn="just" fontAlgn="base">
              <a:buFont typeface="Arial" panose="020B0604020202020204" pitchFamily="34" charset="0"/>
              <a:buChar char="•"/>
            </a:pPr>
            <a:r>
              <a:rPr lang="es-DO" sz="1600" dirty="0">
                <a:solidFill>
                  <a:srgbClr val="000000"/>
                </a:solidFill>
              </a:rPr>
              <a:t>Tras más de un año de trabajo, en febrero de 2019, fue aprobado Plan Nacional para la Reducción de Embarazos en Adolescentes </a:t>
            </a:r>
          </a:p>
          <a:p>
            <a:pPr marL="171450" indent="-171450" algn="just" fontAlgn="base">
              <a:buFont typeface="Arial" panose="020B0604020202020204" pitchFamily="34" charset="0"/>
              <a:buChar char="•"/>
            </a:pPr>
            <a:r>
              <a:rPr lang="es-DO" sz="1600" dirty="0"/>
              <a:t>EL PREA-RD es un plan multisectorial, estructurado en cuatro ejes estratégicos y varios objetivos y estrategias. La educación es una parte fundamental del Plan</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36</a:t>
            </a:fld>
            <a:endParaRPr lang="en-US"/>
          </a:p>
        </p:txBody>
      </p:sp>
      <p:graphicFrame>
        <p:nvGraphicFramePr>
          <p:cNvPr id="10" name="Tabla 9">
            <a:extLst>
              <a:ext uri="{FF2B5EF4-FFF2-40B4-BE49-F238E27FC236}">
                <a16:creationId xmlns:a16="http://schemas.microsoft.com/office/drawing/2014/main" id="{E0B18CDC-325B-4D23-A745-14B1BCEFB875}"/>
              </a:ext>
            </a:extLst>
          </p:cNvPr>
          <p:cNvGraphicFramePr>
            <a:graphicFrameLocks noGrp="1"/>
          </p:cNvGraphicFramePr>
          <p:nvPr>
            <p:extLst>
              <p:ext uri="{D42A27DB-BD31-4B8C-83A1-F6EECF244321}">
                <p14:modId xmlns:p14="http://schemas.microsoft.com/office/powerpoint/2010/main" val="3347281937"/>
              </p:ext>
            </p:extLst>
          </p:nvPr>
        </p:nvGraphicFramePr>
        <p:xfrm>
          <a:off x="510363" y="2554003"/>
          <a:ext cx="8176436" cy="2240280"/>
        </p:xfrm>
        <a:graphic>
          <a:graphicData uri="http://schemas.openxmlformats.org/drawingml/2006/table">
            <a:tbl>
              <a:tblPr firstRow="1" firstCol="1" bandRow="1">
                <a:tableStyleId>{5A111915-BE36-4E01-A7E5-04B1672EAD32}</a:tableStyleId>
              </a:tblPr>
              <a:tblGrid>
                <a:gridCol w="8176436">
                  <a:extLst>
                    <a:ext uri="{9D8B030D-6E8A-4147-A177-3AD203B41FA5}">
                      <a16:colId xmlns:a16="http://schemas.microsoft.com/office/drawing/2014/main" val="3552160176"/>
                    </a:ext>
                  </a:extLst>
                </a:gridCol>
              </a:tblGrid>
              <a:tr h="533400">
                <a:tc>
                  <a:txBody>
                    <a:bodyPr/>
                    <a:lstStyle/>
                    <a:p>
                      <a:pPr algn="just">
                        <a:spcAft>
                          <a:spcPts val="0"/>
                        </a:spcAft>
                      </a:pPr>
                      <a:r>
                        <a:rPr lang="es-ES" sz="1800" b="1" kern="1200" dirty="0">
                          <a:solidFill>
                            <a:schemeClr val="bg1"/>
                          </a:solidFill>
                          <a:effectLst/>
                          <a:latin typeface="+mn-lt"/>
                          <a:ea typeface="+mn-ea"/>
                          <a:cs typeface="+mn-cs"/>
                        </a:rPr>
                        <a:t>Eje estratégico 3 del PREA-RD</a:t>
                      </a:r>
                      <a:endParaRPr lang="es-DO" sz="1600" b="1"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C84B6"/>
                    </a:solidFill>
                  </a:tcPr>
                </a:tc>
                <a:extLst>
                  <a:ext uri="{0D108BD9-81ED-4DB2-BD59-A6C34878D82A}">
                    <a16:rowId xmlns:a16="http://schemas.microsoft.com/office/drawing/2014/main" val="2280654425"/>
                  </a:ext>
                </a:extLst>
              </a:tr>
              <a:tr h="407549">
                <a:tc>
                  <a:txBody>
                    <a:bodyPr/>
                    <a:lstStyle/>
                    <a:p>
                      <a:pPr algn="just">
                        <a:spcAft>
                          <a:spcPts val="0"/>
                        </a:spcAft>
                      </a:pPr>
                      <a:r>
                        <a:rPr lang="es-DO" sz="1400" b="0" kern="1200" dirty="0">
                          <a:solidFill>
                            <a:schemeClr val="tx1"/>
                          </a:solidFill>
                          <a:effectLst/>
                          <a:latin typeface="+mj-lt"/>
                          <a:ea typeface="+mn-ea"/>
                          <a:cs typeface="+mn-cs"/>
                        </a:rPr>
                        <a:t>3. Promover el empoderamiento de niños, niñas y adolescentes y de su entorno directo para la toma de decisiones informadas </a:t>
                      </a:r>
                      <a:endParaRPr lang="es-DO" sz="1400" b="0" dirty="0">
                        <a:effectLst/>
                        <a:latin typeface="+mj-lt"/>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740324077"/>
                  </a:ext>
                </a:extLst>
              </a:tr>
              <a:tr h="190500">
                <a:tc>
                  <a:txBody>
                    <a:bodyPr/>
                    <a:lstStyle/>
                    <a:p>
                      <a:pPr lvl="1" algn="just">
                        <a:spcAft>
                          <a:spcPts val="0"/>
                        </a:spcAft>
                      </a:pPr>
                      <a:r>
                        <a:rPr lang="es-DO" sz="1400" b="0" dirty="0">
                          <a:effectLst/>
                          <a:latin typeface="+mj-lt"/>
                          <a:ea typeface="Calibri" panose="020F0502020204030204" pitchFamily="34" charset="0"/>
                          <a:cs typeface="Times New Roman" panose="02020603050405020304" pitchFamily="18" charset="0"/>
                        </a:rPr>
                        <a:t>3.1 Implementación de la Educación Integral en Sexualidad (EIS) con base científica en el currículum formal</a:t>
                      </a:r>
                    </a:p>
                  </a:txBody>
                  <a:tcPr marL="68580" marR="68580" marT="0" marB="0" anchor="ctr"/>
                </a:tc>
                <a:extLst>
                  <a:ext uri="{0D108BD9-81ED-4DB2-BD59-A6C34878D82A}">
                    <a16:rowId xmlns:a16="http://schemas.microsoft.com/office/drawing/2014/main" val="2143029359"/>
                  </a:ext>
                </a:extLst>
              </a:tr>
              <a:tr h="236377">
                <a:tc>
                  <a:txBody>
                    <a:bodyPr/>
                    <a:lstStyle/>
                    <a:p>
                      <a:pPr lvl="1" algn="just">
                        <a:spcAft>
                          <a:spcPts val="0"/>
                        </a:spcAft>
                      </a:pPr>
                      <a:r>
                        <a:rPr lang="es-DO" sz="1400" b="0" dirty="0">
                          <a:effectLst/>
                          <a:latin typeface="+mj-lt"/>
                          <a:ea typeface="Calibri" panose="020F0502020204030204" pitchFamily="34" charset="0"/>
                          <a:cs typeface="Times New Roman" panose="02020603050405020304" pitchFamily="18" charset="0"/>
                        </a:rPr>
                        <a:t>3.2 Acompañamiento de pares empoderados para el reconocimiento y exigibilidad de los derechos sexuales y derechos reproductivos </a:t>
                      </a:r>
                    </a:p>
                  </a:txBody>
                  <a:tcPr marL="68580" marR="68580" marT="0" marB="0" anchor="ctr"/>
                </a:tc>
                <a:extLst>
                  <a:ext uri="{0D108BD9-81ED-4DB2-BD59-A6C34878D82A}">
                    <a16:rowId xmlns:a16="http://schemas.microsoft.com/office/drawing/2014/main" val="2162209925"/>
                  </a:ext>
                </a:extLst>
              </a:tr>
              <a:tr h="262758">
                <a:tc>
                  <a:txBody>
                    <a:bodyPr/>
                    <a:lstStyle/>
                    <a:p>
                      <a:pPr lvl="1" algn="just">
                        <a:spcAft>
                          <a:spcPts val="0"/>
                        </a:spcAft>
                      </a:pPr>
                      <a:r>
                        <a:rPr lang="es-DO" sz="1400" b="0" dirty="0">
                          <a:effectLst/>
                          <a:latin typeface="+mj-lt"/>
                          <a:ea typeface="Calibri" panose="020F0502020204030204" pitchFamily="34" charset="0"/>
                          <a:cs typeface="Times New Roman" panose="02020603050405020304" pitchFamily="18" charset="0"/>
                        </a:rPr>
                        <a:t>3.3 Implementación de acciones para el reconocimiento sobre derechos sexuales y reproductivos con las familias y comunidades</a:t>
                      </a:r>
                    </a:p>
                  </a:txBody>
                  <a:tcPr marL="68580" marR="68580" marT="0" marB="0" anchor="ctr"/>
                </a:tc>
                <a:extLst>
                  <a:ext uri="{0D108BD9-81ED-4DB2-BD59-A6C34878D82A}">
                    <a16:rowId xmlns:a16="http://schemas.microsoft.com/office/drawing/2014/main" val="2013136457"/>
                  </a:ext>
                </a:extLst>
              </a:tr>
            </a:tbl>
          </a:graphicData>
        </a:graphic>
      </p:graphicFrame>
    </p:spTree>
    <p:extLst>
      <p:ext uri="{BB962C8B-B14F-4D97-AF65-F5344CB8AC3E}">
        <p14:creationId xmlns:p14="http://schemas.microsoft.com/office/powerpoint/2010/main" val="2261038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04.jpg">
            <a:extLst>
              <a:ext uri="{FF2B5EF4-FFF2-40B4-BE49-F238E27FC236}">
                <a16:creationId xmlns:a16="http://schemas.microsoft.com/office/drawing/2014/main" id="{694D65AE-7147-4707-8B5D-558C85B0D535}"/>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1" y="1"/>
            <a:ext cx="9127296" cy="621019"/>
          </a:xfrm>
          <a:prstGeom prst="rect">
            <a:avLst/>
          </a:prstGeom>
        </p:spPr>
      </p:pic>
      <p:sp>
        <p:nvSpPr>
          <p:cNvPr id="14" name="TextBox 3">
            <a:extLst>
              <a:ext uri="{FF2B5EF4-FFF2-40B4-BE49-F238E27FC236}">
                <a16:creationId xmlns:a16="http://schemas.microsoft.com/office/drawing/2014/main" id="{08C8B774-37A4-462D-A61B-AF14159977CF}"/>
              </a:ext>
            </a:extLst>
          </p:cNvPr>
          <p:cNvSpPr txBox="1"/>
          <p:nvPr/>
        </p:nvSpPr>
        <p:spPr>
          <a:xfrm>
            <a:off x="610255" y="97800"/>
            <a:ext cx="398041" cy="523220"/>
          </a:xfrm>
          <a:prstGeom prst="rect">
            <a:avLst/>
          </a:prstGeom>
          <a:noFill/>
        </p:spPr>
        <p:txBody>
          <a:bodyPr wrap="none" rtlCol="0">
            <a:spAutoFit/>
          </a:bodyPr>
          <a:lstStyle/>
          <a:p>
            <a:r>
              <a:rPr lang="en-US" sz="2800" b="1" dirty="0">
                <a:solidFill>
                  <a:schemeClr val="bg1"/>
                </a:solidFill>
                <a:latin typeface="Gill Sans"/>
                <a:cs typeface="Gill Sans"/>
              </a:rPr>
              <a:t>4</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3355863" y="-1691386"/>
            <a:ext cx="309390" cy="4412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NECESIDADES DE APOYO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ángulo 2"/>
          <p:cNvSpPr/>
          <p:nvPr/>
        </p:nvSpPr>
        <p:spPr>
          <a:xfrm>
            <a:off x="510363" y="760905"/>
            <a:ext cx="8176437" cy="338554"/>
          </a:xfrm>
          <a:prstGeom prst="rect">
            <a:avLst/>
          </a:prstGeom>
          <a:solidFill>
            <a:srgbClr val="9C84B6"/>
          </a:solidFill>
        </p:spPr>
        <p:txBody>
          <a:bodyPr wrap="square">
            <a:spAutoFit/>
          </a:bodyPr>
          <a:lstStyle/>
          <a:p>
            <a:r>
              <a:rPr lang="es-DO" sz="1600" b="1" dirty="0">
                <a:solidFill>
                  <a:schemeClr val="bg1"/>
                </a:solidFill>
              </a:rPr>
              <a:t>El abordaje del Plan en el área educativa</a:t>
            </a:r>
            <a:endParaRPr lang="es-DO" sz="1600" dirty="0">
              <a:solidFill>
                <a:schemeClr val="bg1"/>
              </a:solidFill>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37</a:t>
            </a:fld>
            <a:endParaRPr lang="en-US"/>
          </a:p>
        </p:txBody>
      </p:sp>
      <p:sp>
        <p:nvSpPr>
          <p:cNvPr id="10" name="Rectángulo 9">
            <a:extLst>
              <a:ext uri="{FF2B5EF4-FFF2-40B4-BE49-F238E27FC236}">
                <a16:creationId xmlns:a16="http://schemas.microsoft.com/office/drawing/2014/main" id="{6F0FBD29-4A32-44E8-BB64-7B568F6C2E52}"/>
              </a:ext>
            </a:extLst>
          </p:cNvPr>
          <p:cNvSpPr/>
          <p:nvPr/>
        </p:nvSpPr>
        <p:spPr>
          <a:xfrm>
            <a:off x="510363" y="1239344"/>
            <a:ext cx="8276329" cy="3539430"/>
          </a:xfrm>
          <a:prstGeom prst="rect">
            <a:avLst/>
          </a:prstGeom>
        </p:spPr>
        <p:txBody>
          <a:bodyPr wrap="square">
            <a:spAutoFit/>
          </a:bodyPr>
          <a:lstStyle/>
          <a:p>
            <a:pPr marL="171450" indent="-171450" algn="just" fontAlgn="base">
              <a:buFont typeface="Arial" panose="020B0604020202020204" pitchFamily="34" charset="0"/>
              <a:buChar char="•"/>
            </a:pPr>
            <a:r>
              <a:rPr lang="es-ES" sz="1600" dirty="0">
                <a:solidFill>
                  <a:srgbClr val="000000"/>
                </a:solidFill>
              </a:rPr>
              <a:t>La Dirección de Orientación y Psicología informa del lanzamiento en</a:t>
            </a:r>
            <a:r>
              <a:rPr lang="es-ES" sz="1600" b="1" dirty="0">
                <a:solidFill>
                  <a:srgbClr val="000000"/>
                </a:solidFill>
              </a:rPr>
              <a:t> febrero de 2019 </a:t>
            </a:r>
            <a:r>
              <a:rPr lang="es-ES" sz="1600" dirty="0">
                <a:solidFill>
                  <a:srgbClr val="000000"/>
                </a:solidFill>
              </a:rPr>
              <a:t>del</a:t>
            </a:r>
            <a:r>
              <a:rPr lang="es-ES" sz="1600" b="1" dirty="0">
                <a:solidFill>
                  <a:srgbClr val="000000"/>
                </a:solidFill>
              </a:rPr>
              <a:t> “Programa de prevención del embarazo en la adolescencia y de apoyo psicosocial y pedagógico de adolescentes en condición de embarazo, maternidad y paternidad en centros educativos y sus protocolos”, </a:t>
            </a:r>
            <a:r>
              <a:rPr lang="es-ES" sz="1600" dirty="0">
                <a:solidFill>
                  <a:srgbClr val="000000"/>
                </a:solidFill>
              </a:rPr>
              <a:t>que fue presentado a técnicos docentes, nacionales, regionales y de distrito.</a:t>
            </a:r>
          </a:p>
          <a:p>
            <a:pPr marL="171450" indent="-171450" algn="just" fontAlgn="base">
              <a:buFont typeface="Arial" panose="020B0604020202020204" pitchFamily="34" charset="0"/>
              <a:buChar char="•"/>
            </a:pPr>
            <a:r>
              <a:rPr lang="es-ES" sz="1600" dirty="0">
                <a:solidFill>
                  <a:srgbClr val="000000"/>
                </a:solidFill>
              </a:rPr>
              <a:t>El Programa contempla dos componentes:</a:t>
            </a:r>
          </a:p>
          <a:p>
            <a:pPr marL="628650" lvl="1" indent="-171450" algn="just" fontAlgn="base">
              <a:buFont typeface="Arial" panose="020B0604020202020204" pitchFamily="34" charset="0"/>
              <a:buChar char="•"/>
            </a:pPr>
            <a:r>
              <a:rPr lang="es-DO" sz="1600" b="1" dirty="0">
                <a:solidFill>
                  <a:srgbClr val="000000"/>
                </a:solidFill>
              </a:rPr>
              <a:t>El Componente de prevención del embarazo en la adolescencia y la educación sexual. </a:t>
            </a:r>
            <a:r>
              <a:rPr lang="es-DO" sz="1600" dirty="0">
                <a:solidFill>
                  <a:srgbClr val="000000"/>
                </a:solidFill>
              </a:rPr>
              <a:t>Se espera que todo el centro educativo ponga en marcha el abordaje de la educación sexual desde el currículo y con los lineamientos y programas del MINERD, pero se iniciará por los centros educativos con mayor número de estudiantes embarazadas y aquellos que presentan mayores niveles de vulnerabilidad.</a:t>
            </a:r>
          </a:p>
          <a:p>
            <a:pPr marL="628650" lvl="1" indent="-171450" algn="just" fontAlgn="base">
              <a:buFont typeface="Arial" panose="020B0604020202020204" pitchFamily="34" charset="0"/>
              <a:buChar char="•"/>
            </a:pPr>
            <a:r>
              <a:rPr lang="es-DO" sz="1600" b="1" dirty="0">
                <a:solidFill>
                  <a:srgbClr val="000000"/>
                </a:solidFill>
              </a:rPr>
              <a:t>El Componente de apoyo psicosocial y pedagógico de adolescentes en condición de embarazo, maternidad y paternidad.</a:t>
            </a:r>
          </a:p>
          <a:p>
            <a:pPr marL="628650" lvl="1" indent="-171450" algn="just" fontAlgn="base">
              <a:buFont typeface="Arial" panose="020B0604020202020204" pitchFamily="34" charset="0"/>
              <a:buChar char="•"/>
            </a:pPr>
            <a:endParaRPr lang="es-DO" sz="1600" dirty="0">
              <a:solidFill>
                <a:srgbClr val="000000"/>
              </a:solidFill>
            </a:endParaRPr>
          </a:p>
        </p:txBody>
      </p:sp>
    </p:spTree>
    <p:extLst>
      <p:ext uri="{BB962C8B-B14F-4D97-AF65-F5344CB8AC3E}">
        <p14:creationId xmlns:p14="http://schemas.microsoft.com/office/powerpoint/2010/main" val="10180357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439362" y="2047968"/>
            <a:ext cx="6439364" cy="1938992"/>
          </a:xfrm>
          <a:prstGeom prst="rect">
            <a:avLst/>
          </a:prstGeom>
        </p:spPr>
        <p:txBody>
          <a:bodyPr wrap="square">
            <a:spAutoFit/>
          </a:bodyPr>
          <a:lstStyle/>
          <a:p>
            <a:r>
              <a:rPr lang="es-ES" sz="4000" b="1" dirty="0">
                <a:solidFill>
                  <a:schemeClr val="accent1">
                    <a:lumMod val="50000"/>
                  </a:schemeClr>
                </a:solidFill>
                <a:latin typeface="Arial Black"/>
                <a:cs typeface="Arial Black"/>
              </a:rPr>
              <a:t>ALFABETIZACIÓN Y EDUCACIÓN DE JÓVENES Y ADULTOS</a:t>
            </a:r>
            <a:endParaRPr lang="en-US" sz="4000" dirty="0">
              <a:solidFill>
                <a:schemeClr val="accent1">
                  <a:lumMod val="50000"/>
                </a:schemeClr>
              </a:solidFill>
              <a:latin typeface="Arial Black"/>
              <a:cs typeface="Arial Black"/>
            </a:endParaRPr>
          </a:p>
        </p:txBody>
      </p:sp>
      <p:pic>
        <p:nvPicPr>
          <p:cNvPr id="7" name="Picture 6" descr="Screen Shot 2019-04-24 at 6.09.40 PM.png"/>
          <p:cNvPicPr>
            <a:picLocks noChangeAspect="1"/>
          </p:cNvPicPr>
          <p:nvPr/>
        </p:nvPicPr>
        <p:blipFill rotWithShape="1">
          <a:blip r:embed="rId3">
            <a:extLst>
              <a:ext uri="{28A0092B-C50C-407E-A947-70E740481C1C}">
                <a14:useLocalDpi xmlns:a14="http://schemas.microsoft.com/office/drawing/2010/main" val="0"/>
              </a:ext>
            </a:extLst>
          </a:blip>
          <a:srcRect l="4984"/>
          <a:stretch/>
        </p:blipFill>
        <p:spPr>
          <a:xfrm>
            <a:off x="-1" y="815228"/>
            <a:ext cx="1494671" cy="2919284"/>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38</a:t>
            </a:fld>
            <a:endParaRPr lang="en-US"/>
          </a:p>
        </p:txBody>
      </p:sp>
    </p:spTree>
    <p:extLst>
      <p:ext uri="{BB962C8B-B14F-4D97-AF65-F5344CB8AC3E}">
        <p14:creationId xmlns:p14="http://schemas.microsoft.com/office/powerpoint/2010/main" val="4244896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descr="TOP-05.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44000" cy="624313"/>
          </a:xfrm>
          <a:prstGeom prst="rect">
            <a:avLst/>
          </a:prstGeom>
        </p:spPr>
      </p:pic>
      <p:sp>
        <p:nvSpPr>
          <p:cNvPr id="14" name="TextBox 3">
            <a:extLst>
              <a:ext uri="{FF2B5EF4-FFF2-40B4-BE49-F238E27FC236}">
                <a16:creationId xmlns:a16="http://schemas.microsoft.com/office/drawing/2014/main" id="{A295C49F-AB46-4CA4-9F63-C1FD8DCBDB06}"/>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graphicFrame>
        <p:nvGraphicFramePr>
          <p:cNvPr id="8" name="Tabla 8">
            <a:extLst>
              <a:ext uri="{FF2B5EF4-FFF2-40B4-BE49-F238E27FC236}">
                <a16:creationId xmlns:a16="http://schemas.microsoft.com/office/drawing/2014/main" id="{D044A245-8804-4A1B-B05F-33D87035CB6C}"/>
              </a:ext>
            </a:extLst>
          </p:cNvPr>
          <p:cNvGraphicFramePr>
            <a:graphicFrameLocks noGrp="1"/>
          </p:cNvGraphicFramePr>
          <p:nvPr>
            <p:extLst>
              <p:ext uri="{D42A27DB-BD31-4B8C-83A1-F6EECF244321}">
                <p14:modId xmlns:p14="http://schemas.microsoft.com/office/powerpoint/2010/main" val="2998793814"/>
              </p:ext>
            </p:extLst>
          </p:nvPr>
        </p:nvGraphicFramePr>
        <p:xfrm>
          <a:off x="6334378" y="890473"/>
          <a:ext cx="2545216" cy="3324959"/>
        </p:xfrm>
        <a:graphic>
          <a:graphicData uri="http://schemas.openxmlformats.org/drawingml/2006/table">
            <a:tbl>
              <a:tblPr firstRow="1" firstCol="1" bandRow="1">
                <a:tableStyleId>{912C8C85-51F0-491E-9774-3900AFEF0FD7}</a:tableStyleId>
              </a:tblPr>
              <a:tblGrid>
                <a:gridCol w="1696809">
                  <a:extLst>
                    <a:ext uri="{9D8B030D-6E8A-4147-A177-3AD203B41FA5}">
                      <a16:colId xmlns:a16="http://schemas.microsoft.com/office/drawing/2014/main" val="3095273618"/>
                    </a:ext>
                  </a:extLst>
                </a:gridCol>
                <a:gridCol w="848407">
                  <a:extLst>
                    <a:ext uri="{9D8B030D-6E8A-4147-A177-3AD203B41FA5}">
                      <a16:colId xmlns:a16="http://schemas.microsoft.com/office/drawing/2014/main" val="3528137246"/>
                    </a:ext>
                  </a:extLst>
                </a:gridCol>
              </a:tblGrid>
              <a:tr h="497042">
                <a:tc>
                  <a:txBody>
                    <a:bodyPr/>
                    <a:lstStyle/>
                    <a:p>
                      <a:pPr algn="ctr">
                        <a:lnSpc>
                          <a:spcPct val="107000"/>
                        </a:lnSpc>
                        <a:spcAft>
                          <a:spcPts val="0"/>
                        </a:spcAft>
                      </a:pPr>
                      <a:r>
                        <a:rPr lang="es-ES" sz="1400" dirty="0">
                          <a:effectLst/>
                        </a:rPr>
                        <a:t>Desagregaciones</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DO" sz="1400" b="1" kern="1200" dirty="0">
                          <a:solidFill>
                            <a:schemeClr val="bg1"/>
                          </a:solidFill>
                          <a:effectLst/>
                          <a:latin typeface="+mn-lt"/>
                          <a:ea typeface="+mn-ea"/>
                          <a:cs typeface="+mn-cs"/>
                        </a:rPr>
                        <a:t>ENHOGAR 2017</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89816806"/>
                  </a:ext>
                </a:extLst>
              </a:tr>
              <a:tr h="314213">
                <a:tc>
                  <a:txBody>
                    <a:bodyPr/>
                    <a:lstStyle/>
                    <a:p>
                      <a:pPr algn="r">
                        <a:lnSpc>
                          <a:spcPct val="107000"/>
                        </a:lnSpc>
                        <a:spcAft>
                          <a:spcPts val="0"/>
                        </a:spcAft>
                      </a:pPr>
                      <a:r>
                        <a:rPr lang="es-ES" sz="1400" dirty="0">
                          <a:effectLst/>
                        </a:rPr>
                        <a:t>Total (ENFT 2018)</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dirty="0">
                          <a:effectLst/>
                        </a:rPr>
                        <a:t>6.56</a:t>
                      </a:r>
                      <a:endParaRPr lang="es-DO" sz="14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35196665"/>
                  </a:ext>
                </a:extLst>
              </a:tr>
              <a:tr h="314213">
                <a:tc>
                  <a:txBody>
                    <a:bodyPr/>
                    <a:lstStyle/>
                    <a:p>
                      <a:pPr algn="r">
                        <a:lnSpc>
                          <a:spcPct val="107000"/>
                        </a:lnSpc>
                        <a:spcAft>
                          <a:spcPts val="0"/>
                        </a:spcAft>
                      </a:pPr>
                      <a:r>
                        <a:rPr lang="es-ES" sz="1400" dirty="0">
                          <a:effectLst/>
                        </a:rPr>
                        <a:t>Población 15-19</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dirty="0">
                          <a:effectLst/>
                        </a:rPr>
                        <a:t>1.1 </a:t>
                      </a:r>
                      <a:endParaRPr lang="es-DO" sz="14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30553366"/>
                  </a:ext>
                </a:extLst>
              </a:tr>
              <a:tr h="314213">
                <a:tc>
                  <a:txBody>
                    <a:bodyPr/>
                    <a:lstStyle/>
                    <a:p>
                      <a:pPr algn="r">
                        <a:lnSpc>
                          <a:spcPct val="107000"/>
                        </a:lnSpc>
                        <a:spcAft>
                          <a:spcPts val="0"/>
                        </a:spcAft>
                      </a:pPr>
                      <a:r>
                        <a:rPr lang="es-ES" sz="1400" dirty="0">
                          <a:effectLst/>
                        </a:rPr>
                        <a:t>Población 55 y más</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dirty="0">
                          <a:effectLst/>
                        </a:rPr>
                        <a:t>16.6</a:t>
                      </a:r>
                      <a:endParaRPr lang="es-DO"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74012242"/>
                  </a:ext>
                </a:extLst>
              </a:tr>
              <a:tr h="314213">
                <a:tc>
                  <a:txBody>
                    <a:bodyPr/>
                    <a:lstStyle/>
                    <a:p>
                      <a:pPr algn="r">
                        <a:lnSpc>
                          <a:spcPct val="107000"/>
                        </a:lnSpc>
                        <a:spcAft>
                          <a:spcPts val="0"/>
                        </a:spcAft>
                      </a:pPr>
                      <a:r>
                        <a:rPr lang="es-ES" sz="1400" dirty="0">
                          <a:effectLst/>
                        </a:rPr>
                        <a:t>Zona urbana</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dirty="0">
                          <a:effectLst/>
                        </a:rPr>
                        <a:t>5.1</a:t>
                      </a:r>
                      <a:endParaRPr lang="es-DO" sz="14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06226362"/>
                  </a:ext>
                </a:extLst>
              </a:tr>
              <a:tr h="314213">
                <a:tc>
                  <a:txBody>
                    <a:bodyPr/>
                    <a:lstStyle/>
                    <a:p>
                      <a:pPr algn="r">
                        <a:lnSpc>
                          <a:spcPct val="107000"/>
                        </a:lnSpc>
                        <a:spcAft>
                          <a:spcPts val="0"/>
                        </a:spcAft>
                      </a:pPr>
                      <a:r>
                        <a:rPr lang="es-ES" sz="1400" dirty="0">
                          <a:effectLst/>
                        </a:rPr>
                        <a:t>Zona rural</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dirty="0">
                          <a:effectLst/>
                        </a:rPr>
                        <a:t>12.7</a:t>
                      </a:r>
                      <a:endParaRPr lang="es-DO"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062428404"/>
                  </a:ext>
                </a:extLst>
              </a:tr>
              <a:tr h="314213">
                <a:tc>
                  <a:txBody>
                    <a:bodyPr/>
                    <a:lstStyle/>
                    <a:p>
                      <a:pPr algn="r">
                        <a:lnSpc>
                          <a:spcPct val="107000"/>
                        </a:lnSpc>
                        <a:spcAft>
                          <a:spcPts val="0"/>
                        </a:spcAft>
                      </a:pPr>
                      <a:r>
                        <a:rPr lang="es-ES" sz="1400" dirty="0">
                          <a:effectLst/>
                        </a:rPr>
                        <a:t>Quintil 1</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dirty="0">
                          <a:effectLst/>
                        </a:rPr>
                        <a:t>10,12</a:t>
                      </a:r>
                      <a:endParaRPr lang="es-DO"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85415361"/>
                  </a:ext>
                </a:extLst>
              </a:tr>
              <a:tr h="314213">
                <a:tc>
                  <a:txBody>
                    <a:bodyPr/>
                    <a:lstStyle/>
                    <a:p>
                      <a:pPr algn="r">
                        <a:lnSpc>
                          <a:spcPct val="107000"/>
                        </a:lnSpc>
                        <a:spcAft>
                          <a:spcPts val="0"/>
                        </a:spcAft>
                      </a:pPr>
                      <a:r>
                        <a:rPr lang="es-ES" sz="1400" dirty="0">
                          <a:effectLst/>
                        </a:rPr>
                        <a:t>Quintil 5</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dirty="0">
                          <a:effectLst/>
                        </a:rPr>
                        <a:t>2,44</a:t>
                      </a:r>
                      <a:endParaRPr lang="es-DO" sz="14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06047928"/>
                  </a:ext>
                </a:extLst>
              </a:tr>
              <a:tr h="314213">
                <a:tc>
                  <a:txBody>
                    <a:bodyPr/>
                    <a:lstStyle/>
                    <a:p>
                      <a:pPr algn="r">
                        <a:lnSpc>
                          <a:spcPct val="107000"/>
                        </a:lnSpc>
                        <a:spcAft>
                          <a:spcPts val="0"/>
                        </a:spcAft>
                      </a:pPr>
                      <a:r>
                        <a:rPr lang="es-ES" sz="1400" b="1" dirty="0">
                          <a:solidFill>
                            <a:schemeClr val="tx1"/>
                          </a:solidFill>
                          <a:effectLst/>
                          <a:latin typeface="+mn-lt"/>
                          <a:ea typeface="Calibri" panose="020F0502020204030204" pitchFamily="34" charset="0"/>
                          <a:cs typeface="Times New Roman" panose="02020603050405020304" pitchFamily="18" charset="0"/>
                        </a:rPr>
                        <a:t>Nacidos en RD</a:t>
                      </a:r>
                      <a:endParaRPr lang="es-DO" sz="14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b="0" dirty="0">
                          <a:solidFill>
                            <a:schemeClr val="tx1"/>
                          </a:solidFill>
                          <a:effectLst/>
                          <a:latin typeface="+mn-lt"/>
                          <a:ea typeface="Calibri" panose="020F0502020204030204" pitchFamily="34" charset="0"/>
                          <a:cs typeface="Times New Roman" panose="02020603050405020304" pitchFamily="18" charset="0"/>
                        </a:rPr>
                        <a:t>6.1</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88538111"/>
                  </a:ext>
                </a:extLst>
              </a:tr>
              <a:tr h="314213">
                <a:tc>
                  <a:txBody>
                    <a:bodyPr/>
                    <a:lstStyle/>
                    <a:p>
                      <a:pPr algn="r">
                        <a:lnSpc>
                          <a:spcPct val="107000"/>
                        </a:lnSpc>
                        <a:spcAft>
                          <a:spcPts val="0"/>
                        </a:spcAft>
                      </a:pPr>
                      <a:r>
                        <a:rPr lang="es-ES" sz="1400" b="1" dirty="0">
                          <a:solidFill>
                            <a:schemeClr val="tx1"/>
                          </a:solidFill>
                          <a:effectLst/>
                          <a:latin typeface="+mn-lt"/>
                          <a:ea typeface="Calibri" panose="020F0502020204030204" pitchFamily="34" charset="0"/>
                          <a:cs typeface="Times New Roman" panose="02020603050405020304" pitchFamily="18" charset="0"/>
                        </a:rPr>
                        <a:t>Nacidos en Haití</a:t>
                      </a:r>
                      <a:endParaRPr lang="es-DO" sz="1400" b="1"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ES" sz="1400" b="0" dirty="0">
                          <a:solidFill>
                            <a:schemeClr val="tx1"/>
                          </a:solidFill>
                          <a:effectLst/>
                          <a:latin typeface="+mn-lt"/>
                          <a:ea typeface="Calibri" panose="020F0502020204030204" pitchFamily="34" charset="0"/>
                          <a:cs typeface="Times New Roman" panose="02020603050405020304" pitchFamily="18" charset="0"/>
                        </a:rPr>
                        <a:t>22.9</a:t>
                      </a:r>
                      <a:endParaRPr lang="es-DO" sz="14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0107332"/>
                  </a:ext>
                </a:extLst>
              </a:tr>
            </a:tbl>
          </a:graphicData>
        </a:graphic>
      </p:graphicFrame>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3" name="Rectángulo 2"/>
          <p:cNvSpPr/>
          <p:nvPr/>
        </p:nvSpPr>
        <p:spPr>
          <a:xfrm>
            <a:off x="506775" y="733016"/>
            <a:ext cx="8372819" cy="369332"/>
          </a:xfrm>
          <a:prstGeom prst="rect">
            <a:avLst/>
          </a:prstGeom>
        </p:spPr>
        <p:txBody>
          <a:bodyPr wrap="square">
            <a:spAutoFit/>
          </a:bodyPr>
          <a:lstStyle/>
          <a:p>
            <a:r>
              <a:rPr lang="es-DO" b="1" dirty="0">
                <a:solidFill>
                  <a:schemeClr val="accent6">
                    <a:lumMod val="75000"/>
                  </a:schemeClr>
                </a:solidFill>
              </a:rPr>
              <a:t>Tasa de Analfabetismo Periodo 2010 - 2018</a:t>
            </a:r>
          </a:p>
        </p:txBody>
      </p:sp>
      <p:sp>
        <p:nvSpPr>
          <p:cNvPr id="15" name="Rectángulo 6">
            <a:extLst>
              <a:ext uri="{FF2B5EF4-FFF2-40B4-BE49-F238E27FC236}">
                <a16:creationId xmlns:a16="http://schemas.microsoft.com/office/drawing/2014/main" id="{EC381C8A-B3F2-4DE6-A893-F1F36B199FED}"/>
              </a:ext>
            </a:extLst>
          </p:cNvPr>
          <p:cNvSpPr/>
          <p:nvPr/>
        </p:nvSpPr>
        <p:spPr>
          <a:xfrm rot="5400000">
            <a:off x="2516465" y="-861434"/>
            <a:ext cx="348036" cy="2775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ALFABETIZACIÓN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39</a:t>
            </a:fld>
            <a:endParaRPr lang="en-US"/>
          </a:p>
        </p:txBody>
      </p:sp>
      <p:sp>
        <p:nvSpPr>
          <p:cNvPr id="10" name="Rectángulo 10">
            <a:extLst>
              <a:ext uri="{FF2B5EF4-FFF2-40B4-BE49-F238E27FC236}">
                <a16:creationId xmlns:a16="http://schemas.microsoft.com/office/drawing/2014/main" id="{3C4D1E46-54B9-4384-BDF7-7B9B82B3D9A0}"/>
              </a:ext>
            </a:extLst>
          </p:cNvPr>
          <p:cNvSpPr/>
          <p:nvPr/>
        </p:nvSpPr>
        <p:spPr>
          <a:xfrm>
            <a:off x="224941" y="4527824"/>
            <a:ext cx="8654653" cy="338554"/>
          </a:xfrm>
          <a:prstGeom prst="rect">
            <a:avLst/>
          </a:prstGeom>
          <a:noFill/>
        </p:spPr>
        <p:txBody>
          <a:bodyPr wrap="square">
            <a:spAutoFit/>
          </a:bodyPr>
          <a:lstStyle/>
          <a:p>
            <a:pPr algn="ctr" fontAlgn="auto">
              <a:spcAft>
                <a:spcPts val="0"/>
              </a:spcAft>
            </a:pPr>
            <a:r>
              <a:rPr lang="es-ES" sz="1600" b="1" dirty="0">
                <a:solidFill>
                  <a:srgbClr val="FF0000"/>
                </a:solidFill>
                <a:latin typeface="+mj-lt"/>
                <a:ea typeface="Calibri" panose="020F0502020204030204" pitchFamily="34" charset="0"/>
                <a:cs typeface="Arial"/>
              </a:rPr>
              <a:t>DGPEP: La tasa de analfabetismo se situará por debajo del 5% a finales del 2019</a:t>
            </a:r>
            <a:endParaRPr lang="es-DO" sz="1600" b="1" dirty="0">
              <a:solidFill>
                <a:srgbClr val="FF0000"/>
              </a:solidFill>
              <a:effectLst/>
              <a:latin typeface="+mj-lt"/>
              <a:ea typeface="Calibri" panose="020F0502020204030204" pitchFamily="34" charset="0"/>
              <a:cs typeface="Arial"/>
            </a:endParaRPr>
          </a:p>
        </p:txBody>
      </p:sp>
      <p:graphicFrame>
        <p:nvGraphicFramePr>
          <p:cNvPr id="12" name="Gráfico 11">
            <a:extLst>
              <a:ext uri="{FF2B5EF4-FFF2-40B4-BE49-F238E27FC236}">
                <a16:creationId xmlns:a16="http://schemas.microsoft.com/office/drawing/2014/main" id="{C2355E9E-9E3A-48E2-9AFE-163B3EAEBE2D}"/>
              </a:ext>
            </a:extLst>
          </p:cNvPr>
          <p:cNvGraphicFramePr/>
          <p:nvPr>
            <p:extLst>
              <p:ext uri="{D42A27DB-BD31-4B8C-83A1-F6EECF244321}">
                <p14:modId xmlns:p14="http://schemas.microsoft.com/office/powerpoint/2010/main" val="3029956016"/>
              </p:ext>
            </p:extLst>
          </p:nvPr>
        </p:nvGraphicFramePr>
        <p:xfrm>
          <a:off x="506774" y="1152511"/>
          <a:ext cx="5729639" cy="32209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82679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41D61882-5C96-4899-9DDE-9FD55232AEA0}"/>
              </a:ext>
            </a:extLst>
          </p:cNvPr>
          <p:cNvGrpSpPr/>
          <p:nvPr/>
        </p:nvGrpSpPr>
        <p:grpSpPr>
          <a:xfrm>
            <a:off x="0" y="0"/>
            <a:ext cx="9144000" cy="741600"/>
            <a:chOff x="0" y="0"/>
            <a:chExt cx="9144000" cy="859844"/>
          </a:xfrm>
        </p:grpSpPr>
        <p:pic>
          <p:nvPicPr>
            <p:cNvPr id="2" name="Picture 1" descr="TOP-01.jpg"/>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4" name="TextBox 3"/>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19" name="Rectángulo 6">
            <a:extLst>
              <a:ext uri="{FF2B5EF4-FFF2-40B4-BE49-F238E27FC236}">
                <a16:creationId xmlns:a16="http://schemas.microsoft.com/office/drawing/2014/main" id="{898A1D25-BF65-4344-8848-7E2D4A994634}"/>
              </a:ext>
            </a:extLst>
          </p:cNvPr>
          <p:cNvSpPr/>
          <p:nvPr/>
        </p:nvSpPr>
        <p:spPr>
          <a:xfrm>
            <a:off x="1219450" y="389323"/>
            <a:ext cx="2936253"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EVOLUCIÓN DE LA MATRÍCULA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5" name="Marcador de número de diapositiva 4"/>
          <p:cNvSpPr>
            <a:spLocks noGrp="1"/>
          </p:cNvSpPr>
          <p:nvPr>
            <p:ph type="sldNum" sz="quarter" idx="12"/>
          </p:nvPr>
        </p:nvSpPr>
        <p:spPr/>
        <p:txBody>
          <a:bodyPr/>
          <a:lstStyle/>
          <a:p>
            <a:fld id="{A4124D19-2283-FC49-A358-736FA83B63DF}" type="slidenum">
              <a:rPr lang="en-US" smtClean="0"/>
              <a:t>4</a:t>
            </a:fld>
            <a:endParaRPr lang="en-US" dirty="0"/>
          </a:p>
        </p:txBody>
      </p:sp>
      <p:graphicFrame>
        <p:nvGraphicFramePr>
          <p:cNvPr id="6" name="Tabla 5">
            <a:extLst>
              <a:ext uri="{FF2B5EF4-FFF2-40B4-BE49-F238E27FC236}">
                <a16:creationId xmlns:a16="http://schemas.microsoft.com/office/drawing/2014/main" id="{C2EAC065-8CA2-4E9A-83A8-708C609CF0B4}"/>
              </a:ext>
            </a:extLst>
          </p:cNvPr>
          <p:cNvGraphicFramePr>
            <a:graphicFrameLocks noGrp="1"/>
          </p:cNvGraphicFramePr>
          <p:nvPr>
            <p:extLst>
              <p:ext uri="{D42A27DB-BD31-4B8C-83A1-F6EECF244321}">
                <p14:modId xmlns:p14="http://schemas.microsoft.com/office/powerpoint/2010/main" val="1828114816"/>
              </p:ext>
            </p:extLst>
          </p:nvPr>
        </p:nvGraphicFramePr>
        <p:xfrm>
          <a:off x="408289" y="794202"/>
          <a:ext cx="8327422" cy="2068333"/>
        </p:xfrm>
        <a:graphic>
          <a:graphicData uri="http://schemas.openxmlformats.org/drawingml/2006/table">
            <a:tbl>
              <a:tblPr>
                <a:tableStyleId>{E8B1032C-EA38-4F05-BA0D-38AFFFC7BED3}</a:tableStyleId>
              </a:tblPr>
              <a:tblGrid>
                <a:gridCol w="2620502">
                  <a:extLst>
                    <a:ext uri="{9D8B030D-6E8A-4147-A177-3AD203B41FA5}">
                      <a16:colId xmlns:a16="http://schemas.microsoft.com/office/drawing/2014/main" val="2428415119"/>
                    </a:ext>
                  </a:extLst>
                </a:gridCol>
                <a:gridCol w="701137">
                  <a:extLst>
                    <a:ext uri="{9D8B030D-6E8A-4147-A177-3AD203B41FA5}">
                      <a16:colId xmlns:a16="http://schemas.microsoft.com/office/drawing/2014/main" val="3381268003"/>
                    </a:ext>
                  </a:extLst>
                </a:gridCol>
                <a:gridCol w="701137">
                  <a:extLst>
                    <a:ext uri="{9D8B030D-6E8A-4147-A177-3AD203B41FA5}">
                      <a16:colId xmlns:a16="http://schemas.microsoft.com/office/drawing/2014/main" val="1550532075"/>
                    </a:ext>
                  </a:extLst>
                </a:gridCol>
                <a:gridCol w="701137">
                  <a:extLst>
                    <a:ext uri="{9D8B030D-6E8A-4147-A177-3AD203B41FA5}">
                      <a16:colId xmlns:a16="http://schemas.microsoft.com/office/drawing/2014/main" val="2607561303"/>
                    </a:ext>
                  </a:extLst>
                </a:gridCol>
                <a:gridCol w="701137">
                  <a:extLst>
                    <a:ext uri="{9D8B030D-6E8A-4147-A177-3AD203B41FA5}">
                      <a16:colId xmlns:a16="http://schemas.microsoft.com/office/drawing/2014/main" val="2412422350"/>
                    </a:ext>
                  </a:extLst>
                </a:gridCol>
                <a:gridCol w="701137">
                  <a:extLst>
                    <a:ext uri="{9D8B030D-6E8A-4147-A177-3AD203B41FA5}">
                      <a16:colId xmlns:a16="http://schemas.microsoft.com/office/drawing/2014/main" val="9969629"/>
                    </a:ext>
                  </a:extLst>
                </a:gridCol>
                <a:gridCol w="701137">
                  <a:extLst>
                    <a:ext uri="{9D8B030D-6E8A-4147-A177-3AD203B41FA5}">
                      <a16:colId xmlns:a16="http://schemas.microsoft.com/office/drawing/2014/main" val="3592171536"/>
                    </a:ext>
                  </a:extLst>
                </a:gridCol>
                <a:gridCol w="806762">
                  <a:extLst>
                    <a:ext uri="{9D8B030D-6E8A-4147-A177-3AD203B41FA5}">
                      <a16:colId xmlns:a16="http://schemas.microsoft.com/office/drawing/2014/main" val="2841492406"/>
                    </a:ext>
                  </a:extLst>
                </a:gridCol>
                <a:gridCol w="693336">
                  <a:extLst>
                    <a:ext uri="{9D8B030D-6E8A-4147-A177-3AD203B41FA5}">
                      <a16:colId xmlns:a16="http://schemas.microsoft.com/office/drawing/2014/main" val="3306853053"/>
                    </a:ext>
                  </a:extLst>
                </a:gridCol>
              </a:tblGrid>
              <a:tr h="477499">
                <a:tc>
                  <a:txBody>
                    <a:bodyPr/>
                    <a:lstStyle/>
                    <a:p>
                      <a:pPr algn="just" fontAlgn="ctr"/>
                      <a:r>
                        <a:rPr lang="es-DO" sz="1600" b="1" u="none" strike="noStrike" dirty="0">
                          <a:solidFill>
                            <a:schemeClr val="bg1"/>
                          </a:solidFill>
                          <a:effectLst/>
                        </a:rPr>
                        <a:t>Matrícula Nivel Primario</a:t>
                      </a:r>
                      <a:endParaRPr lang="es-DO" sz="1600" b="1" i="0" u="none" strike="noStrike" dirty="0">
                        <a:solidFill>
                          <a:schemeClr val="bg1"/>
                        </a:solidFill>
                        <a:effectLst/>
                        <a:latin typeface="Calibri" panose="020F0502020204030204" pitchFamily="34" charset="0"/>
                      </a:endParaRPr>
                    </a:p>
                  </a:txBody>
                  <a:tcPr marL="8767" marR="8767" marT="8767" marB="0" anchor="ctr">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2012/13</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2013/14</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2014/15</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2015/16</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2016/17</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2017/18</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Variación 2017/2012</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 variación</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solidFill>
                      <a:srgbClr val="ED7D31"/>
                    </a:solidFill>
                  </a:tcPr>
                </a:tc>
                <a:extLst>
                  <a:ext uri="{0D108BD9-81ED-4DB2-BD59-A6C34878D82A}">
                    <a16:rowId xmlns:a16="http://schemas.microsoft.com/office/drawing/2014/main" val="3151121568"/>
                  </a:ext>
                </a:extLst>
              </a:tr>
              <a:tr h="175347">
                <a:tc>
                  <a:txBody>
                    <a:bodyPr/>
                    <a:lstStyle/>
                    <a:p>
                      <a:pPr algn="l" fontAlgn="ctr"/>
                      <a:r>
                        <a:rPr lang="es-DO" sz="1400" b="1" u="none" strike="noStrike" dirty="0">
                          <a:effectLst/>
                        </a:rPr>
                        <a:t>Matrícula sector público y semioficial</a:t>
                      </a:r>
                      <a:endParaRPr lang="es-DO" sz="14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300" b="0" i="0" u="none" strike="noStrike">
                          <a:solidFill>
                            <a:srgbClr val="000000"/>
                          </a:solidFill>
                          <a:effectLst/>
                          <a:latin typeface="Calibri" panose="020F0502020204030204" pitchFamily="34" charset="0"/>
                        </a:rPr>
                        <a:t>987,475</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992,075</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1,012,901</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994,291</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967,102</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941,235</a:t>
                      </a:r>
                    </a:p>
                  </a:txBody>
                  <a:tcPr marL="9525" marR="9525" marT="9525" marB="0" anchor="ctr"/>
                </a:tc>
                <a:tc>
                  <a:txBody>
                    <a:bodyPr/>
                    <a:lstStyle/>
                    <a:p>
                      <a:pPr algn="ctr" fontAlgn="ctr"/>
                      <a:r>
                        <a:rPr lang="es-DO" sz="1300" b="1" i="0" u="none" strike="noStrike" dirty="0">
                          <a:solidFill>
                            <a:srgbClr val="000000"/>
                          </a:solidFill>
                          <a:effectLst/>
                          <a:latin typeface="Calibri" panose="020F0502020204030204" pitchFamily="34" charset="0"/>
                        </a:rPr>
                        <a:t>-20,373</a:t>
                      </a:r>
                    </a:p>
                  </a:txBody>
                  <a:tcPr marL="9525" marR="9525" marT="9525" marB="0" anchor="ctr"/>
                </a:tc>
                <a:tc>
                  <a:txBody>
                    <a:bodyPr/>
                    <a:lstStyle/>
                    <a:p>
                      <a:pPr algn="ctr" fontAlgn="ctr"/>
                      <a:r>
                        <a:rPr lang="es-DO" sz="1300" b="1" i="0" u="none" strike="noStrike" dirty="0">
                          <a:solidFill>
                            <a:srgbClr val="000000"/>
                          </a:solidFill>
                          <a:effectLst/>
                          <a:latin typeface="Calibri" panose="020F0502020204030204" pitchFamily="34" charset="0"/>
                        </a:rPr>
                        <a:t>-2.06%</a:t>
                      </a:r>
                    </a:p>
                  </a:txBody>
                  <a:tcPr marL="9525" marR="9525" marT="9525" marB="0" anchor="ctr"/>
                </a:tc>
                <a:extLst>
                  <a:ext uri="{0D108BD9-81ED-4DB2-BD59-A6C34878D82A}">
                    <a16:rowId xmlns:a16="http://schemas.microsoft.com/office/drawing/2014/main" val="984767351"/>
                  </a:ext>
                </a:extLst>
              </a:tr>
              <a:tr h="175347">
                <a:tc>
                  <a:txBody>
                    <a:bodyPr/>
                    <a:lstStyle/>
                    <a:p>
                      <a:pPr algn="l" fontAlgn="ctr"/>
                      <a:r>
                        <a:rPr lang="es-DO" sz="1400" b="1" u="none" strike="noStrike" dirty="0">
                          <a:effectLst/>
                        </a:rPr>
                        <a:t>Matrícula Sector Privado</a:t>
                      </a:r>
                      <a:endParaRPr lang="es-DO" sz="14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300" b="0" i="0" u="none" strike="noStrike">
                          <a:solidFill>
                            <a:srgbClr val="000000"/>
                          </a:solidFill>
                          <a:effectLst/>
                          <a:latin typeface="Calibri" panose="020F0502020204030204" pitchFamily="34" charset="0"/>
                        </a:rPr>
                        <a:t>303,678</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302,613</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294,227</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292,827</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286,240</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285,179</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-18,499</a:t>
                      </a:r>
                    </a:p>
                  </a:txBody>
                  <a:tcPr marL="9525" marR="9525" marT="9525" marB="0" anchor="ctr"/>
                </a:tc>
                <a:tc>
                  <a:txBody>
                    <a:bodyPr/>
                    <a:lstStyle/>
                    <a:p>
                      <a:pPr algn="ctr" fontAlgn="ctr"/>
                      <a:r>
                        <a:rPr lang="es-DO" sz="1300" b="1" i="0" u="none" strike="noStrike" dirty="0">
                          <a:solidFill>
                            <a:srgbClr val="000000"/>
                          </a:solidFill>
                          <a:effectLst/>
                          <a:latin typeface="Calibri" panose="020F0502020204030204" pitchFamily="34" charset="0"/>
                        </a:rPr>
                        <a:t>-6.09%</a:t>
                      </a:r>
                    </a:p>
                  </a:txBody>
                  <a:tcPr marL="9525" marR="9525" marT="9525" marB="0" anchor="ctr"/>
                </a:tc>
                <a:extLst>
                  <a:ext uri="{0D108BD9-81ED-4DB2-BD59-A6C34878D82A}">
                    <a16:rowId xmlns:a16="http://schemas.microsoft.com/office/drawing/2014/main" val="1570294807"/>
                  </a:ext>
                </a:extLst>
              </a:tr>
              <a:tr h="260504">
                <a:tc>
                  <a:txBody>
                    <a:bodyPr/>
                    <a:lstStyle/>
                    <a:p>
                      <a:pPr algn="l" fontAlgn="ctr"/>
                      <a:r>
                        <a:rPr lang="es-DO" sz="1400" b="1" u="none" strike="noStrike" dirty="0">
                          <a:effectLst/>
                        </a:rPr>
                        <a:t>Total Matrícula</a:t>
                      </a:r>
                      <a:endParaRPr lang="es-DO" sz="1400" b="1" i="0" u="none" strike="noStrike" dirty="0">
                        <a:solidFill>
                          <a:srgbClr val="000000"/>
                        </a:solidFill>
                        <a:effectLst/>
                        <a:latin typeface="Calibri" panose="020F0502020204030204" pitchFamily="34" charset="0"/>
                      </a:endParaRPr>
                    </a:p>
                  </a:txBody>
                  <a:tcPr marL="8767" marR="8767" marT="8767" marB="0" anchor="ctr"/>
                </a:tc>
                <a:tc>
                  <a:txBody>
                    <a:bodyPr/>
                    <a:lstStyle/>
                    <a:p>
                      <a:pPr algn="r" fontAlgn="ctr"/>
                      <a:r>
                        <a:rPr lang="es-DO" sz="1300" b="1" i="0" u="none" strike="noStrike">
                          <a:solidFill>
                            <a:srgbClr val="000000"/>
                          </a:solidFill>
                          <a:effectLst/>
                          <a:latin typeface="Calibri" panose="020F0502020204030204" pitchFamily="34" charset="0"/>
                        </a:rPr>
                        <a:t>1,291,153</a:t>
                      </a:r>
                    </a:p>
                  </a:txBody>
                  <a:tcPr marL="9525" marR="9525" marT="9525" marB="0" anchor="ctr"/>
                </a:tc>
                <a:tc>
                  <a:txBody>
                    <a:bodyPr/>
                    <a:lstStyle/>
                    <a:p>
                      <a:pPr algn="r" fontAlgn="ctr"/>
                      <a:r>
                        <a:rPr lang="es-DO" sz="1300" b="1" i="0" u="none" strike="noStrike">
                          <a:solidFill>
                            <a:srgbClr val="000000"/>
                          </a:solidFill>
                          <a:effectLst/>
                          <a:latin typeface="Calibri" panose="020F0502020204030204" pitchFamily="34" charset="0"/>
                        </a:rPr>
                        <a:t>1,294,688</a:t>
                      </a:r>
                    </a:p>
                  </a:txBody>
                  <a:tcPr marL="9525" marR="9525" marT="9525" marB="0" anchor="ctr"/>
                </a:tc>
                <a:tc>
                  <a:txBody>
                    <a:bodyPr/>
                    <a:lstStyle/>
                    <a:p>
                      <a:pPr algn="r" fontAlgn="ctr"/>
                      <a:r>
                        <a:rPr lang="es-DO" sz="1300" b="1" i="0" u="none" strike="noStrike">
                          <a:solidFill>
                            <a:srgbClr val="000000"/>
                          </a:solidFill>
                          <a:effectLst/>
                          <a:latin typeface="Calibri" panose="020F0502020204030204" pitchFamily="34" charset="0"/>
                        </a:rPr>
                        <a:t>1,307,128</a:t>
                      </a:r>
                    </a:p>
                  </a:txBody>
                  <a:tcPr marL="9525" marR="9525" marT="9525" marB="0" anchor="ctr"/>
                </a:tc>
                <a:tc>
                  <a:txBody>
                    <a:bodyPr/>
                    <a:lstStyle/>
                    <a:p>
                      <a:pPr algn="r" fontAlgn="ctr"/>
                      <a:r>
                        <a:rPr lang="es-DO" sz="1300" b="1" i="0" u="none" strike="noStrike">
                          <a:solidFill>
                            <a:srgbClr val="000000"/>
                          </a:solidFill>
                          <a:effectLst/>
                          <a:latin typeface="Calibri" panose="020F0502020204030204" pitchFamily="34" charset="0"/>
                        </a:rPr>
                        <a:t>1,287,118</a:t>
                      </a:r>
                    </a:p>
                  </a:txBody>
                  <a:tcPr marL="9525" marR="9525" marT="9525" marB="0" anchor="ctr"/>
                </a:tc>
                <a:tc>
                  <a:txBody>
                    <a:bodyPr/>
                    <a:lstStyle/>
                    <a:p>
                      <a:pPr algn="r" fontAlgn="ctr"/>
                      <a:r>
                        <a:rPr lang="es-DO" sz="1300" b="1" i="0" u="none" strike="noStrike">
                          <a:solidFill>
                            <a:srgbClr val="000000"/>
                          </a:solidFill>
                          <a:effectLst/>
                          <a:latin typeface="Calibri" panose="020F0502020204030204" pitchFamily="34" charset="0"/>
                        </a:rPr>
                        <a:t>1,253,342</a:t>
                      </a:r>
                    </a:p>
                  </a:txBody>
                  <a:tcPr marL="9525" marR="9525" marT="9525" marB="0" anchor="ctr"/>
                </a:tc>
                <a:tc>
                  <a:txBody>
                    <a:bodyPr/>
                    <a:lstStyle/>
                    <a:p>
                      <a:pPr algn="r" fontAlgn="ctr"/>
                      <a:r>
                        <a:rPr lang="es-DO" sz="1300" b="1" i="0" u="none" strike="noStrike">
                          <a:solidFill>
                            <a:srgbClr val="000000"/>
                          </a:solidFill>
                          <a:effectLst/>
                          <a:latin typeface="Calibri" panose="020F0502020204030204" pitchFamily="34" charset="0"/>
                        </a:rPr>
                        <a:t>1,226,414</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-37,811</a:t>
                      </a:r>
                    </a:p>
                  </a:txBody>
                  <a:tcPr marL="9525" marR="9525" marT="9525" marB="0" anchor="ctr"/>
                </a:tc>
                <a:tc>
                  <a:txBody>
                    <a:bodyPr/>
                    <a:lstStyle/>
                    <a:p>
                      <a:pPr algn="ctr" fontAlgn="ctr"/>
                      <a:r>
                        <a:rPr lang="es-DO" sz="1300" b="1" i="0" u="none" strike="noStrike" dirty="0">
                          <a:solidFill>
                            <a:srgbClr val="000000"/>
                          </a:solidFill>
                          <a:effectLst/>
                          <a:latin typeface="Calibri" panose="020F0502020204030204" pitchFamily="34" charset="0"/>
                        </a:rPr>
                        <a:t>-2.93%</a:t>
                      </a:r>
                    </a:p>
                  </a:txBody>
                  <a:tcPr marL="9525" marR="9525" marT="9525" marB="0" anchor="ctr"/>
                </a:tc>
                <a:extLst>
                  <a:ext uri="{0D108BD9-81ED-4DB2-BD59-A6C34878D82A}">
                    <a16:rowId xmlns:a16="http://schemas.microsoft.com/office/drawing/2014/main" val="3463091171"/>
                  </a:ext>
                </a:extLst>
              </a:tr>
              <a:tr h="200967">
                <a:tc>
                  <a:txBody>
                    <a:bodyPr/>
                    <a:lstStyle/>
                    <a:p>
                      <a:pPr algn="l" fontAlgn="b"/>
                      <a:r>
                        <a:rPr lang="es-DO" sz="1400" b="1" u="none" strike="noStrike" dirty="0">
                          <a:effectLst/>
                        </a:rPr>
                        <a:t>% Sector público sobre total</a:t>
                      </a:r>
                      <a:endParaRPr lang="es-DO" sz="1400" b="1" i="0" u="none" strike="noStrike" dirty="0">
                        <a:solidFill>
                          <a:srgbClr val="000000"/>
                        </a:solidFill>
                        <a:effectLst/>
                        <a:latin typeface="Calibri" panose="020F0502020204030204" pitchFamily="34" charset="0"/>
                      </a:endParaRPr>
                    </a:p>
                  </a:txBody>
                  <a:tcPr marL="8767" marR="8767" marT="8767" marB="0" anchor="b"/>
                </a:tc>
                <a:tc>
                  <a:txBody>
                    <a:bodyPr/>
                    <a:lstStyle/>
                    <a:p>
                      <a:pPr algn="ctr" fontAlgn="ctr"/>
                      <a:r>
                        <a:rPr lang="es-DO" sz="1300" b="1" i="0" u="none" strike="noStrike">
                          <a:solidFill>
                            <a:srgbClr val="000000"/>
                          </a:solidFill>
                          <a:effectLst/>
                          <a:latin typeface="Calibri" panose="020F0502020204030204" pitchFamily="34" charset="0"/>
                        </a:rPr>
                        <a:t>76.5%</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76.6%</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77.5%</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77.2%</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77.2%</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76.7%</a:t>
                      </a:r>
                    </a:p>
                  </a:txBody>
                  <a:tcPr marL="9525" marR="9525" marT="9525" marB="0" anchor="ctr"/>
                </a:tc>
                <a:tc>
                  <a:txBody>
                    <a:bodyPr/>
                    <a:lstStyle/>
                    <a:p>
                      <a:pPr algn="ctr" fontAlgn="ctr"/>
                      <a:r>
                        <a:rPr lang="es-ES" sz="1300" b="1" i="0" u="none" strike="noStrike" dirty="0">
                          <a:solidFill>
                            <a:srgbClr val="000000"/>
                          </a:solidFill>
                          <a:effectLst/>
                          <a:latin typeface="Calibri" panose="020F0502020204030204" pitchFamily="34" charset="0"/>
                        </a:rPr>
                        <a:t>0.3 %</a:t>
                      </a:r>
                      <a:endParaRPr lang="es-DO" sz="13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s-DO" sz="1200" b="1" u="none" strike="noStrike" dirty="0">
                          <a:effectLst/>
                        </a:rPr>
                        <a:t> </a:t>
                      </a:r>
                      <a:endParaRPr lang="es-DO" sz="1200" b="1" i="0" u="none" strike="noStrike" dirty="0">
                        <a:solidFill>
                          <a:srgbClr val="000000"/>
                        </a:solidFill>
                        <a:effectLst/>
                        <a:latin typeface="Calibri" panose="020F0502020204030204" pitchFamily="34" charset="0"/>
                      </a:endParaRPr>
                    </a:p>
                  </a:txBody>
                  <a:tcPr marL="8767" marR="8767" marT="8767" marB="0" anchor="b"/>
                </a:tc>
                <a:extLst>
                  <a:ext uri="{0D108BD9-81ED-4DB2-BD59-A6C34878D82A}">
                    <a16:rowId xmlns:a16="http://schemas.microsoft.com/office/drawing/2014/main" val="2340818163"/>
                  </a:ext>
                </a:extLst>
              </a:tr>
              <a:tr h="227704">
                <a:tc>
                  <a:txBody>
                    <a:bodyPr/>
                    <a:lstStyle/>
                    <a:p>
                      <a:pPr algn="l" fontAlgn="ctr"/>
                      <a:r>
                        <a:rPr lang="es-DO" sz="1400" b="1" i="0" u="none" strike="noStrike" dirty="0">
                          <a:solidFill>
                            <a:srgbClr val="000000"/>
                          </a:solidFill>
                          <a:effectLst/>
                          <a:latin typeface="Calibri" panose="020F0502020204030204" pitchFamily="34" charset="0"/>
                        </a:rPr>
                        <a:t>Población 6-11</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1,183,301</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1,178,832</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1,173,308</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1,166,938</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1,162,657</a:t>
                      </a:r>
                    </a:p>
                  </a:txBody>
                  <a:tcPr marL="9525" marR="9525" marT="9525" marB="0" anchor="ctr"/>
                </a:tc>
                <a:tc>
                  <a:txBody>
                    <a:bodyPr/>
                    <a:lstStyle/>
                    <a:p>
                      <a:pPr algn="r" fontAlgn="ctr"/>
                      <a:r>
                        <a:rPr lang="es-DO" sz="1300" b="0" i="0" u="none" strike="noStrike">
                          <a:solidFill>
                            <a:srgbClr val="000000"/>
                          </a:solidFill>
                          <a:effectLst/>
                          <a:latin typeface="Calibri" panose="020F0502020204030204" pitchFamily="34" charset="0"/>
                        </a:rPr>
                        <a:t>1,160,293</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-23,008</a:t>
                      </a:r>
                    </a:p>
                  </a:txBody>
                  <a:tcPr marL="9525" marR="9525" marT="9525" marB="0" anchor="ctr"/>
                </a:tc>
                <a:tc>
                  <a:txBody>
                    <a:bodyPr/>
                    <a:lstStyle/>
                    <a:p>
                      <a:pPr algn="ctr" fontAlgn="ctr"/>
                      <a:r>
                        <a:rPr lang="es-DO" sz="1300" b="1" i="0" u="none" strike="noStrike" dirty="0">
                          <a:solidFill>
                            <a:srgbClr val="000000"/>
                          </a:solidFill>
                          <a:effectLst/>
                          <a:latin typeface="Calibri" panose="020F0502020204030204" pitchFamily="34" charset="0"/>
                        </a:rPr>
                        <a:t>-1.94%</a:t>
                      </a:r>
                    </a:p>
                  </a:txBody>
                  <a:tcPr marL="9525" marR="9525" marT="9525" marB="0" anchor="ctr"/>
                </a:tc>
                <a:extLst>
                  <a:ext uri="{0D108BD9-81ED-4DB2-BD59-A6C34878D82A}">
                    <a16:rowId xmlns:a16="http://schemas.microsoft.com/office/drawing/2014/main" val="1818069011"/>
                  </a:ext>
                </a:extLst>
              </a:tr>
              <a:tr h="180870">
                <a:tc>
                  <a:txBody>
                    <a:bodyPr/>
                    <a:lstStyle/>
                    <a:p>
                      <a:pPr algn="l" fontAlgn="ctr"/>
                      <a:r>
                        <a:rPr lang="es-DO" sz="1400" b="1" i="0" u="none" strike="noStrike" dirty="0">
                          <a:solidFill>
                            <a:srgbClr val="000000"/>
                          </a:solidFill>
                          <a:effectLst/>
                          <a:latin typeface="Calibri" panose="020F0502020204030204" pitchFamily="34" charset="0"/>
                        </a:rPr>
                        <a:t>%  Matrícula sobre Población</a:t>
                      </a:r>
                    </a:p>
                  </a:txBody>
                  <a:tcPr marL="9525" marR="9525" marT="9525" marB="0" anchor="ctr"/>
                </a:tc>
                <a:tc>
                  <a:txBody>
                    <a:bodyPr/>
                    <a:lstStyle/>
                    <a:p>
                      <a:pPr algn="ctr" fontAlgn="ctr"/>
                      <a:r>
                        <a:rPr lang="es-DO" sz="1300" b="0" i="0" u="none" strike="noStrike">
                          <a:solidFill>
                            <a:srgbClr val="000000"/>
                          </a:solidFill>
                          <a:effectLst/>
                          <a:latin typeface="Calibri" panose="020F0502020204030204" pitchFamily="34" charset="0"/>
                        </a:rPr>
                        <a:t>109.1%</a:t>
                      </a:r>
                    </a:p>
                  </a:txBody>
                  <a:tcPr marL="9525" marR="9525" marT="9525" marB="0" anchor="ctr"/>
                </a:tc>
                <a:tc>
                  <a:txBody>
                    <a:bodyPr/>
                    <a:lstStyle/>
                    <a:p>
                      <a:pPr algn="ctr" fontAlgn="ctr"/>
                      <a:r>
                        <a:rPr lang="es-DO" sz="1300" b="0" i="0" u="none" strike="noStrike">
                          <a:solidFill>
                            <a:srgbClr val="000000"/>
                          </a:solidFill>
                          <a:effectLst/>
                          <a:latin typeface="Calibri" panose="020F0502020204030204" pitchFamily="34" charset="0"/>
                        </a:rPr>
                        <a:t>109.8%</a:t>
                      </a:r>
                    </a:p>
                  </a:txBody>
                  <a:tcPr marL="9525" marR="9525" marT="9525" marB="0" anchor="ctr"/>
                </a:tc>
                <a:tc>
                  <a:txBody>
                    <a:bodyPr/>
                    <a:lstStyle/>
                    <a:p>
                      <a:pPr algn="ctr" fontAlgn="ctr"/>
                      <a:r>
                        <a:rPr lang="es-DO" sz="1300" b="0" i="0" u="none" strike="noStrike">
                          <a:solidFill>
                            <a:srgbClr val="000000"/>
                          </a:solidFill>
                          <a:effectLst/>
                          <a:latin typeface="Calibri" panose="020F0502020204030204" pitchFamily="34" charset="0"/>
                        </a:rPr>
                        <a:t>111.4%</a:t>
                      </a:r>
                    </a:p>
                  </a:txBody>
                  <a:tcPr marL="9525" marR="9525" marT="9525" marB="0" anchor="ctr"/>
                </a:tc>
                <a:tc>
                  <a:txBody>
                    <a:bodyPr/>
                    <a:lstStyle/>
                    <a:p>
                      <a:pPr algn="ctr" fontAlgn="ctr"/>
                      <a:r>
                        <a:rPr lang="es-DO" sz="1300" b="0" i="0" u="none" strike="noStrike">
                          <a:solidFill>
                            <a:srgbClr val="000000"/>
                          </a:solidFill>
                          <a:effectLst/>
                          <a:latin typeface="Calibri" panose="020F0502020204030204" pitchFamily="34" charset="0"/>
                        </a:rPr>
                        <a:t>110.3%</a:t>
                      </a:r>
                    </a:p>
                  </a:txBody>
                  <a:tcPr marL="9525" marR="9525" marT="9525" marB="0" anchor="ctr"/>
                </a:tc>
                <a:tc>
                  <a:txBody>
                    <a:bodyPr/>
                    <a:lstStyle/>
                    <a:p>
                      <a:pPr algn="ctr" fontAlgn="ctr"/>
                      <a:r>
                        <a:rPr lang="es-DO" sz="1300" b="0" i="0" u="none" strike="noStrike">
                          <a:solidFill>
                            <a:srgbClr val="000000"/>
                          </a:solidFill>
                          <a:effectLst/>
                          <a:latin typeface="Calibri" panose="020F0502020204030204" pitchFamily="34" charset="0"/>
                        </a:rPr>
                        <a:t>107.8%</a:t>
                      </a:r>
                    </a:p>
                  </a:txBody>
                  <a:tcPr marL="9525" marR="9525" marT="9525" marB="0" anchor="ctr"/>
                </a:tc>
                <a:tc>
                  <a:txBody>
                    <a:bodyPr/>
                    <a:lstStyle/>
                    <a:p>
                      <a:pPr algn="ctr" fontAlgn="ctr"/>
                      <a:r>
                        <a:rPr lang="es-DO" sz="1300" b="0" i="0" u="none" strike="noStrike">
                          <a:solidFill>
                            <a:srgbClr val="000000"/>
                          </a:solidFill>
                          <a:effectLst/>
                          <a:latin typeface="Calibri" panose="020F0502020204030204" pitchFamily="34" charset="0"/>
                        </a:rPr>
                        <a:t>105.7%</a:t>
                      </a:r>
                    </a:p>
                  </a:txBody>
                  <a:tcPr marL="9525" marR="9525" marT="9525" marB="0" anchor="ctr"/>
                </a:tc>
                <a:tc>
                  <a:txBody>
                    <a:bodyPr/>
                    <a:lstStyle/>
                    <a:p>
                      <a:pPr algn="ctr" fontAlgn="ctr"/>
                      <a:r>
                        <a:rPr lang="es-DO" sz="1300" b="1" i="0" u="none" strike="noStrike">
                          <a:solidFill>
                            <a:srgbClr val="000000"/>
                          </a:solidFill>
                          <a:effectLst/>
                          <a:latin typeface="Calibri" panose="020F0502020204030204" pitchFamily="34" charset="0"/>
                        </a:rPr>
                        <a:t>-3.4%</a:t>
                      </a:r>
                    </a:p>
                  </a:txBody>
                  <a:tcPr marL="9525" marR="9525" marT="9525" marB="0" anchor="ctr"/>
                </a:tc>
                <a:tc>
                  <a:txBody>
                    <a:bodyPr/>
                    <a:lstStyle/>
                    <a:p>
                      <a:pPr algn="ctr" fontAlgn="ctr"/>
                      <a:r>
                        <a:rPr lang="es-DO" sz="1300" b="1" i="0" u="none" strike="noStrike" dirty="0">
                          <a:solidFill>
                            <a:srgbClr val="000000"/>
                          </a:solidFill>
                          <a:effectLst/>
                          <a:latin typeface="Calibri" panose="020F0502020204030204" pitchFamily="34" charset="0"/>
                        </a:rPr>
                        <a:t> </a:t>
                      </a:r>
                    </a:p>
                  </a:txBody>
                  <a:tcPr marL="9525" marR="9525" marT="9525" marB="0" anchor="ctr"/>
                </a:tc>
                <a:extLst>
                  <a:ext uri="{0D108BD9-81ED-4DB2-BD59-A6C34878D82A}">
                    <a16:rowId xmlns:a16="http://schemas.microsoft.com/office/drawing/2014/main" val="2654528138"/>
                  </a:ext>
                </a:extLst>
              </a:tr>
            </a:tbl>
          </a:graphicData>
        </a:graphic>
      </p:graphicFrame>
      <p:sp>
        <p:nvSpPr>
          <p:cNvPr id="14" name="Rectángulo 1">
            <a:extLst>
              <a:ext uri="{FF2B5EF4-FFF2-40B4-BE49-F238E27FC236}">
                <a16:creationId xmlns:a16="http://schemas.microsoft.com/office/drawing/2014/main" id="{3E310749-E8E9-4A79-8A03-DDDB7F2394B5}"/>
              </a:ext>
            </a:extLst>
          </p:cNvPr>
          <p:cNvSpPr/>
          <p:nvPr/>
        </p:nvSpPr>
        <p:spPr>
          <a:xfrm>
            <a:off x="1229699" y="2897530"/>
            <a:ext cx="7506012" cy="1938992"/>
          </a:xfrm>
          <a:prstGeom prst="rect">
            <a:avLst/>
          </a:prstGeom>
        </p:spPr>
        <p:txBody>
          <a:bodyPr wrap="square">
            <a:spAutoFit/>
          </a:bodyPr>
          <a:lstStyle/>
          <a:p>
            <a:pPr marL="285750" indent="-285750" fontAlgn="auto">
              <a:spcAft>
                <a:spcPts val="0"/>
              </a:spcAft>
              <a:buFont typeface="Arial" panose="020B0604020202020204" pitchFamily="34" charset="0"/>
              <a:buChar char="•"/>
            </a:pPr>
            <a:r>
              <a:rPr lang="es-ES" sz="1500" dirty="0">
                <a:ea typeface="Calibri" panose="020F0502020204030204" pitchFamily="34" charset="0"/>
                <a:cs typeface="Arial"/>
              </a:rPr>
              <a:t>En el </a:t>
            </a:r>
            <a:r>
              <a:rPr lang="es-ES" sz="1500" b="1" dirty="0">
                <a:ea typeface="Calibri" panose="020F0502020204030204" pitchFamily="34" charset="0"/>
                <a:cs typeface="Arial"/>
              </a:rPr>
              <a:t>Nivel Primario la matrícula disminuyó tanto en el sector público (-2.06), como en el Privado (-6.09) </a:t>
            </a:r>
            <a:r>
              <a:rPr lang="es-ES" sz="1500" dirty="0">
                <a:ea typeface="Calibri" panose="020F0502020204030204" pitchFamily="34" charset="0"/>
                <a:cs typeface="Arial"/>
              </a:rPr>
              <a:t>como consecuencia del descenso de la población de 6 a 11 años y por la disminución de la </a:t>
            </a:r>
            <a:r>
              <a:rPr lang="es-ES" sz="1500" b="1" dirty="0">
                <a:ea typeface="Calibri" panose="020F0502020204030204" pitchFamily="34" charset="0"/>
                <a:cs typeface="Arial"/>
              </a:rPr>
              <a:t>sobreedad (que bajó de un 12.2 % en el 2012-13 a un 7.5 % en el 2017-18</a:t>
            </a:r>
            <a:r>
              <a:rPr lang="es-ES" sz="1500" dirty="0">
                <a:ea typeface="Calibri" panose="020F0502020204030204" pitchFamily="34" charset="0"/>
                <a:cs typeface="Arial"/>
              </a:rPr>
              <a:t>.</a:t>
            </a:r>
          </a:p>
          <a:p>
            <a:pPr marL="285750" indent="-285750" fontAlgn="auto">
              <a:spcAft>
                <a:spcPts val="0"/>
              </a:spcAft>
              <a:buFont typeface="Arial" panose="020B0604020202020204" pitchFamily="34" charset="0"/>
              <a:buChar char="•"/>
            </a:pPr>
            <a:r>
              <a:rPr lang="es-ES" sz="1500" dirty="0">
                <a:ea typeface="Calibri" panose="020F0502020204030204" pitchFamily="34" charset="0"/>
                <a:cs typeface="Arial"/>
              </a:rPr>
              <a:t>La matrícula total en el año 2017-18, supera todavía en un 5.7 % a la población de 6 a 11 años, por lo que </a:t>
            </a:r>
            <a:r>
              <a:rPr lang="es-ES" sz="1500" b="1" dirty="0">
                <a:ea typeface="Calibri" panose="020F0502020204030204" pitchFamily="34" charset="0"/>
                <a:cs typeface="Arial"/>
              </a:rPr>
              <a:t>es previsible que la matrícula siga bajando en la medida en que se vaya reduciendo la sobreedad.</a:t>
            </a:r>
          </a:p>
          <a:p>
            <a:pPr marL="285750" indent="-285750" fontAlgn="auto">
              <a:spcAft>
                <a:spcPts val="0"/>
              </a:spcAft>
              <a:buFont typeface="Arial" panose="020B0604020202020204" pitchFamily="34" charset="0"/>
              <a:buChar char="•"/>
            </a:pPr>
            <a:endParaRPr lang="es-ES" sz="1500" dirty="0">
              <a:ea typeface="Calibri" panose="020F0502020204030204" pitchFamily="34" charset="0"/>
              <a:cs typeface="Arial"/>
            </a:endParaRPr>
          </a:p>
        </p:txBody>
      </p:sp>
      <p:pic>
        <p:nvPicPr>
          <p:cNvPr id="9" name="Gráfico 8" descr="Gráfico de barras con tendencia bajista">
            <a:extLst>
              <a:ext uri="{FF2B5EF4-FFF2-40B4-BE49-F238E27FC236}">
                <a16:creationId xmlns:a16="http://schemas.microsoft.com/office/drawing/2014/main" id="{E45078F5-9202-4A0D-A040-E9353A9D0B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5395" y="3038303"/>
            <a:ext cx="914400" cy="914400"/>
          </a:xfrm>
          <a:prstGeom prst="rect">
            <a:avLst/>
          </a:prstGeom>
        </p:spPr>
      </p:pic>
    </p:spTree>
    <p:extLst>
      <p:ext uri="{BB962C8B-B14F-4D97-AF65-F5344CB8AC3E}">
        <p14:creationId xmlns:p14="http://schemas.microsoft.com/office/powerpoint/2010/main" val="2922444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descr="TOP-05.jpg"/>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44000" cy="624313"/>
          </a:xfrm>
          <a:prstGeom prst="rect">
            <a:avLst/>
          </a:prstGeom>
        </p:spPr>
      </p:pic>
      <p:sp>
        <p:nvSpPr>
          <p:cNvPr id="16" name="TextBox 3">
            <a:extLst>
              <a:ext uri="{FF2B5EF4-FFF2-40B4-BE49-F238E27FC236}">
                <a16:creationId xmlns:a16="http://schemas.microsoft.com/office/drawing/2014/main" id="{09747D57-01E2-45B9-8C3F-5AAB8D13DF1C}"/>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7" name="Rectángulo 6">
            <a:extLst>
              <a:ext uri="{FF2B5EF4-FFF2-40B4-BE49-F238E27FC236}">
                <a16:creationId xmlns:a16="http://schemas.microsoft.com/office/drawing/2014/main" id="{6DF1CCD1-A2EB-45A3-9135-ABE57B28DCCA}"/>
              </a:ext>
            </a:extLst>
          </p:cNvPr>
          <p:cNvSpPr/>
          <p:nvPr/>
        </p:nvSpPr>
        <p:spPr>
          <a:xfrm rot="5400000">
            <a:off x="4246589" y="-2612824"/>
            <a:ext cx="348036" cy="627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EDUCACIÓN BÁSICA DE PERSONAS JÓVENES Y ADULTAS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40</a:t>
            </a:fld>
            <a:endParaRPr lang="en-US"/>
          </a:p>
        </p:txBody>
      </p:sp>
      <p:graphicFrame>
        <p:nvGraphicFramePr>
          <p:cNvPr id="12" name="Tabla 11">
            <a:extLst>
              <a:ext uri="{FF2B5EF4-FFF2-40B4-BE49-F238E27FC236}">
                <a16:creationId xmlns:a16="http://schemas.microsoft.com/office/drawing/2014/main" id="{CADDA557-AEB0-477A-BAF9-175B32D56BCA}"/>
              </a:ext>
            </a:extLst>
          </p:cNvPr>
          <p:cNvGraphicFramePr>
            <a:graphicFrameLocks noGrp="1"/>
          </p:cNvGraphicFramePr>
          <p:nvPr>
            <p:extLst>
              <p:ext uri="{D42A27DB-BD31-4B8C-83A1-F6EECF244321}">
                <p14:modId xmlns:p14="http://schemas.microsoft.com/office/powerpoint/2010/main" val="1410240357"/>
              </p:ext>
            </p:extLst>
          </p:nvPr>
        </p:nvGraphicFramePr>
        <p:xfrm>
          <a:off x="322452" y="879561"/>
          <a:ext cx="8579178" cy="1319213"/>
        </p:xfrm>
        <a:graphic>
          <a:graphicData uri="http://schemas.openxmlformats.org/drawingml/2006/table">
            <a:tbl>
              <a:tblPr firstRow="1" firstCol="1" bandRow="1">
                <a:tableStyleId>{912C8C85-51F0-491E-9774-3900AFEF0FD7}</a:tableStyleId>
              </a:tblPr>
              <a:tblGrid>
                <a:gridCol w="1896766">
                  <a:extLst>
                    <a:ext uri="{9D8B030D-6E8A-4147-A177-3AD203B41FA5}">
                      <a16:colId xmlns:a16="http://schemas.microsoft.com/office/drawing/2014/main" val="3754520607"/>
                    </a:ext>
                  </a:extLst>
                </a:gridCol>
                <a:gridCol w="760288">
                  <a:extLst>
                    <a:ext uri="{9D8B030D-6E8A-4147-A177-3AD203B41FA5}">
                      <a16:colId xmlns:a16="http://schemas.microsoft.com/office/drawing/2014/main" val="2563842403"/>
                    </a:ext>
                  </a:extLst>
                </a:gridCol>
                <a:gridCol w="821932">
                  <a:extLst>
                    <a:ext uri="{9D8B030D-6E8A-4147-A177-3AD203B41FA5}">
                      <a16:colId xmlns:a16="http://schemas.microsoft.com/office/drawing/2014/main" val="739157487"/>
                    </a:ext>
                  </a:extLst>
                </a:gridCol>
                <a:gridCol w="852755">
                  <a:extLst>
                    <a:ext uri="{9D8B030D-6E8A-4147-A177-3AD203B41FA5}">
                      <a16:colId xmlns:a16="http://schemas.microsoft.com/office/drawing/2014/main" val="804984750"/>
                    </a:ext>
                  </a:extLst>
                </a:gridCol>
                <a:gridCol w="791110">
                  <a:extLst>
                    <a:ext uri="{9D8B030D-6E8A-4147-A177-3AD203B41FA5}">
                      <a16:colId xmlns:a16="http://schemas.microsoft.com/office/drawing/2014/main" val="3342744316"/>
                    </a:ext>
                  </a:extLst>
                </a:gridCol>
                <a:gridCol w="821933">
                  <a:extLst>
                    <a:ext uri="{9D8B030D-6E8A-4147-A177-3AD203B41FA5}">
                      <a16:colId xmlns:a16="http://schemas.microsoft.com/office/drawing/2014/main" val="2371904478"/>
                    </a:ext>
                  </a:extLst>
                </a:gridCol>
                <a:gridCol w="852755">
                  <a:extLst>
                    <a:ext uri="{9D8B030D-6E8A-4147-A177-3AD203B41FA5}">
                      <a16:colId xmlns:a16="http://schemas.microsoft.com/office/drawing/2014/main" val="4046137870"/>
                    </a:ext>
                  </a:extLst>
                </a:gridCol>
                <a:gridCol w="996593">
                  <a:extLst>
                    <a:ext uri="{9D8B030D-6E8A-4147-A177-3AD203B41FA5}">
                      <a16:colId xmlns:a16="http://schemas.microsoft.com/office/drawing/2014/main" val="1430592307"/>
                    </a:ext>
                  </a:extLst>
                </a:gridCol>
                <a:gridCol w="785046">
                  <a:extLst>
                    <a:ext uri="{9D8B030D-6E8A-4147-A177-3AD203B41FA5}">
                      <a16:colId xmlns:a16="http://schemas.microsoft.com/office/drawing/2014/main" val="1659255639"/>
                    </a:ext>
                  </a:extLst>
                </a:gridCol>
              </a:tblGrid>
              <a:tr h="381000">
                <a:tc>
                  <a:txBody>
                    <a:bodyPr/>
                    <a:lstStyle/>
                    <a:p>
                      <a:pPr algn="ctr" fontAlgn="auto">
                        <a:lnSpc>
                          <a:spcPct val="107000"/>
                        </a:lnSpc>
                        <a:spcAft>
                          <a:spcPts val="0"/>
                        </a:spcAft>
                      </a:pPr>
                      <a:r>
                        <a:rPr lang="es-DO" sz="1400" dirty="0">
                          <a:effectLst/>
                        </a:rPr>
                        <a:t>Educación Básica de Adultos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2012/13</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2013/14</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2014/15</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2015/16</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2016/17</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2017/18</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2017 /</a:t>
                      </a:r>
                    </a:p>
                    <a:p>
                      <a:pPr algn="ctr" fontAlgn="auto">
                        <a:lnSpc>
                          <a:spcPct val="107000"/>
                        </a:lnSpc>
                        <a:spcAft>
                          <a:spcPts val="0"/>
                        </a:spcAft>
                      </a:pPr>
                      <a:r>
                        <a:rPr lang="es-DO" sz="1400" dirty="0">
                          <a:effectLst/>
                        </a:rPr>
                        <a:t>2012</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 variación</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57818153"/>
                  </a:ext>
                </a:extLst>
              </a:tr>
              <a:tr h="190500">
                <a:tc>
                  <a:txBody>
                    <a:bodyPr/>
                    <a:lstStyle/>
                    <a:p>
                      <a:pPr fontAlgn="auto">
                        <a:lnSpc>
                          <a:spcPct val="107000"/>
                        </a:lnSpc>
                        <a:spcAft>
                          <a:spcPts val="0"/>
                        </a:spcAft>
                      </a:pPr>
                      <a:r>
                        <a:rPr lang="es-DO" sz="1400" dirty="0">
                          <a:effectLst/>
                        </a:rPr>
                        <a:t>Primer Ciclo de Básica</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20,264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22,674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20,405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21,756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21,096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dirty="0">
                          <a:solidFill>
                            <a:srgbClr val="FF0000"/>
                          </a:solidFill>
                          <a:effectLst/>
                          <a:latin typeface="+mn-lt"/>
                          <a:ea typeface="+mn-ea"/>
                          <a:cs typeface="+mn-cs"/>
                        </a:rPr>
                        <a:t>24,478</a:t>
                      </a: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dirty="0">
                          <a:solidFill>
                            <a:schemeClr val="tx1"/>
                          </a:solidFill>
                          <a:effectLst/>
                          <a:latin typeface="+mn-lt"/>
                          <a:ea typeface="+mn-ea"/>
                          <a:cs typeface="+mn-cs"/>
                        </a:rPr>
                        <a:t>4,214</a:t>
                      </a:r>
                    </a:p>
                  </a:txBody>
                  <a:tcPr marL="44450" marR="44450" marT="0" marB="0" anchor="ctr"/>
                </a:tc>
                <a:tc>
                  <a:txBody>
                    <a:bodyPr/>
                    <a:lstStyle/>
                    <a:p>
                      <a:pPr algn="r" fontAlgn="auto">
                        <a:lnSpc>
                          <a:spcPct val="107000"/>
                        </a:lnSpc>
                        <a:spcAft>
                          <a:spcPts val="0"/>
                        </a:spcAft>
                      </a:pPr>
                      <a:r>
                        <a:rPr lang="es-DO" sz="14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20.80%</a:t>
                      </a:r>
                      <a:endParaRPr lang="es-DO"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92310700"/>
                  </a:ext>
                </a:extLst>
              </a:tr>
              <a:tr h="190500">
                <a:tc>
                  <a:txBody>
                    <a:bodyPr/>
                    <a:lstStyle/>
                    <a:p>
                      <a:pPr fontAlgn="auto">
                        <a:lnSpc>
                          <a:spcPct val="107000"/>
                        </a:lnSpc>
                        <a:spcAft>
                          <a:spcPts val="0"/>
                        </a:spcAft>
                      </a:pPr>
                      <a:r>
                        <a:rPr lang="es-DO" sz="1400" dirty="0">
                          <a:effectLst/>
                        </a:rPr>
                        <a:t>Segundo Ciclo de Básica</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43,250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45,229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43,248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43,757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41,441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a:solidFill>
                            <a:schemeClr val="tx1"/>
                          </a:solidFill>
                          <a:effectLst/>
                          <a:latin typeface="+mn-lt"/>
                          <a:ea typeface="+mn-ea"/>
                          <a:cs typeface="+mn-cs"/>
                        </a:rPr>
                        <a:t>37,806</a:t>
                      </a: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dirty="0">
                          <a:solidFill>
                            <a:schemeClr val="tx1"/>
                          </a:solidFill>
                          <a:effectLst/>
                          <a:latin typeface="+mn-lt"/>
                          <a:ea typeface="+mn-ea"/>
                          <a:cs typeface="+mn-cs"/>
                        </a:rPr>
                        <a:t>-5,444</a:t>
                      </a:r>
                    </a:p>
                  </a:txBody>
                  <a:tcPr marL="44450" marR="44450" marT="0" marB="0" anchor="ctr"/>
                </a:tc>
                <a:tc>
                  <a:txBody>
                    <a:bodyPr/>
                    <a:lstStyle/>
                    <a:p>
                      <a:pPr algn="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-12.59%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9442981"/>
                  </a:ext>
                </a:extLst>
              </a:tr>
              <a:tr h="190500">
                <a:tc>
                  <a:txBody>
                    <a:bodyPr/>
                    <a:lstStyle/>
                    <a:p>
                      <a:pPr algn="just" fontAlgn="auto">
                        <a:lnSpc>
                          <a:spcPct val="107000"/>
                        </a:lnSpc>
                        <a:spcAft>
                          <a:spcPts val="0"/>
                        </a:spcAft>
                      </a:pPr>
                      <a:r>
                        <a:rPr lang="es-DO" sz="1400" dirty="0">
                          <a:effectLst/>
                        </a:rPr>
                        <a:t>Tercer Ciclo de Básica</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44,597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46,377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44,746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41,928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39,912</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a:solidFill>
                            <a:schemeClr val="tx1"/>
                          </a:solidFill>
                          <a:effectLst/>
                          <a:latin typeface="+mn-lt"/>
                          <a:ea typeface="+mn-ea"/>
                          <a:cs typeface="+mn-cs"/>
                        </a:rPr>
                        <a:t>36,289</a:t>
                      </a: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dirty="0">
                          <a:solidFill>
                            <a:schemeClr val="tx1"/>
                          </a:solidFill>
                          <a:effectLst/>
                          <a:latin typeface="+mn-lt"/>
                          <a:ea typeface="+mn-ea"/>
                          <a:cs typeface="+mn-cs"/>
                        </a:rPr>
                        <a:t>-8,308</a:t>
                      </a:r>
                    </a:p>
                  </a:txBody>
                  <a:tcPr marL="44450" marR="44450" marT="0" marB="0" anchor="ctr"/>
                </a:tc>
                <a:tc>
                  <a:txBody>
                    <a:bodyPr/>
                    <a:lstStyle/>
                    <a:p>
                      <a:pPr algn="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-18.63%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62274003"/>
                  </a:ext>
                </a:extLst>
              </a:tr>
              <a:tr h="190500">
                <a:tc>
                  <a:txBody>
                    <a:bodyPr/>
                    <a:lstStyle/>
                    <a:p>
                      <a:pPr algn="just" fontAlgn="auto">
                        <a:lnSpc>
                          <a:spcPct val="107000"/>
                        </a:lnSpc>
                        <a:spcAft>
                          <a:spcPts val="0"/>
                        </a:spcAft>
                      </a:pPr>
                      <a:r>
                        <a:rPr lang="es-DO" sz="1400" dirty="0">
                          <a:effectLst/>
                        </a:rPr>
                        <a:t>Total Básica</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108,111</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114,280</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108,399</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107,441</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algn="ctr" fontAlgn="auto">
                        <a:lnSpc>
                          <a:spcPct val="107000"/>
                        </a:lnSpc>
                        <a:spcAft>
                          <a:spcPts val="0"/>
                        </a:spcAft>
                      </a:pPr>
                      <a:r>
                        <a:rPr lang="es-DO" sz="1400" dirty="0">
                          <a:effectLst/>
                        </a:rPr>
                        <a:t>102,449</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tc>
                  <a:txBody>
                    <a:bodyPr/>
                    <a:lstStyle/>
                    <a:p>
                      <a:pPr marL="0" algn="ctr" defTabSz="457200" rtl="0" eaLnBrk="1" fontAlgn="auto" latinLnBrk="0" hangingPunct="1">
                        <a:lnSpc>
                          <a:spcPct val="107000"/>
                        </a:lnSpc>
                        <a:spcAft>
                          <a:spcPts val="0"/>
                        </a:spcAft>
                      </a:pPr>
                      <a:r>
                        <a:rPr lang="es-DO" sz="1400" kern="1200">
                          <a:solidFill>
                            <a:schemeClr val="tx1"/>
                          </a:solidFill>
                          <a:effectLst/>
                          <a:latin typeface="+mn-lt"/>
                          <a:ea typeface="+mn-ea"/>
                          <a:cs typeface="+mn-cs"/>
                        </a:rPr>
                        <a:t>98,573</a:t>
                      </a:r>
                    </a:p>
                  </a:txBody>
                  <a:tcPr marL="44450" marR="44450" marT="0" marB="0" anchor="ctr">
                    <a:solidFill>
                      <a:schemeClr val="accent6">
                        <a:lumMod val="40000"/>
                        <a:lumOff val="60000"/>
                      </a:schemeClr>
                    </a:solidFill>
                  </a:tcPr>
                </a:tc>
                <a:tc>
                  <a:txBody>
                    <a:bodyPr/>
                    <a:lstStyle/>
                    <a:p>
                      <a:pPr marL="0" algn="ctr" defTabSz="457200" rtl="0" eaLnBrk="1" fontAlgn="auto" latinLnBrk="0" hangingPunct="1">
                        <a:lnSpc>
                          <a:spcPct val="107000"/>
                        </a:lnSpc>
                        <a:spcAft>
                          <a:spcPts val="0"/>
                        </a:spcAft>
                      </a:pPr>
                      <a:r>
                        <a:rPr lang="es-DO" sz="1400" kern="1200" dirty="0">
                          <a:solidFill>
                            <a:schemeClr val="tx1"/>
                          </a:solidFill>
                          <a:effectLst/>
                          <a:latin typeface="+mn-lt"/>
                          <a:ea typeface="+mn-ea"/>
                          <a:cs typeface="+mn-cs"/>
                        </a:rPr>
                        <a:t>-9,538</a:t>
                      </a:r>
                    </a:p>
                  </a:txBody>
                  <a:tcPr marL="44450" marR="44450" marT="0" marB="0" anchor="ctr">
                    <a:solidFill>
                      <a:schemeClr val="accent6">
                        <a:lumMod val="40000"/>
                        <a:lumOff val="60000"/>
                      </a:schemeClr>
                    </a:solidFill>
                  </a:tcPr>
                </a:tc>
                <a:tc>
                  <a:txBody>
                    <a:bodyPr/>
                    <a:lstStyle/>
                    <a:p>
                      <a:pPr algn="r" fontAlgn="auto">
                        <a:lnSpc>
                          <a:spcPct val="107000"/>
                        </a:lnSpc>
                        <a:spcAft>
                          <a:spcPts val="0"/>
                        </a:spcAft>
                      </a:pPr>
                      <a:r>
                        <a:rPr lang="es-DO" sz="1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-8.82%</a:t>
                      </a:r>
                      <a:endParaRPr lang="es-DO"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40000"/>
                        <a:lumOff val="60000"/>
                      </a:schemeClr>
                    </a:solidFill>
                  </a:tcPr>
                </a:tc>
                <a:extLst>
                  <a:ext uri="{0D108BD9-81ED-4DB2-BD59-A6C34878D82A}">
                    <a16:rowId xmlns:a16="http://schemas.microsoft.com/office/drawing/2014/main" val="3803360266"/>
                  </a:ext>
                </a:extLst>
              </a:tr>
            </a:tbl>
          </a:graphicData>
        </a:graphic>
      </p:graphicFrame>
      <p:sp>
        <p:nvSpPr>
          <p:cNvPr id="14" name="Rectángulo 13">
            <a:extLst>
              <a:ext uri="{FF2B5EF4-FFF2-40B4-BE49-F238E27FC236}">
                <a16:creationId xmlns:a16="http://schemas.microsoft.com/office/drawing/2014/main" id="{E0E3C53E-954F-48AB-8F58-29770DF0A290}"/>
              </a:ext>
            </a:extLst>
          </p:cNvPr>
          <p:cNvSpPr/>
          <p:nvPr/>
        </p:nvSpPr>
        <p:spPr>
          <a:xfrm>
            <a:off x="322454" y="4091880"/>
            <a:ext cx="8579176" cy="923330"/>
          </a:xfrm>
          <a:prstGeom prst="rect">
            <a:avLst/>
          </a:prstGeom>
        </p:spPr>
        <p:txBody>
          <a:bodyPr wrap="squar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La matrícula de Educación Básica de Jóvenes y Adultos está descendiendo en los últimos años. </a:t>
            </a:r>
          </a:p>
          <a:p>
            <a:r>
              <a:rPr lang="es-ES" b="1" dirty="0">
                <a:latin typeface="Calibri" panose="020F0502020204030204" pitchFamily="34" charset="0"/>
                <a:ea typeface="Calibri" panose="020F0502020204030204" pitchFamily="34" charset="0"/>
                <a:cs typeface="Times New Roman" panose="02020603050405020304" pitchFamily="18" charset="0"/>
              </a:rPr>
              <a:t>En el año escolar 2017-18 aumento en el 1er Ciclo de Básica.</a:t>
            </a:r>
            <a:endParaRPr lang="es-DO" b="1" dirty="0"/>
          </a:p>
        </p:txBody>
      </p:sp>
      <p:graphicFrame>
        <p:nvGraphicFramePr>
          <p:cNvPr id="15" name="Gráfico 14">
            <a:extLst>
              <a:ext uri="{FF2B5EF4-FFF2-40B4-BE49-F238E27FC236}">
                <a16:creationId xmlns:a16="http://schemas.microsoft.com/office/drawing/2014/main" id="{168E2076-5DA3-4042-99EF-628589A08D43}"/>
              </a:ext>
            </a:extLst>
          </p:cNvPr>
          <p:cNvGraphicFramePr/>
          <p:nvPr>
            <p:extLst>
              <p:ext uri="{D42A27DB-BD31-4B8C-83A1-F6EECF244321}">
                <p14:modId xmlns:p14="http://schemas.microsoft.com/office/powerpoint/2010/main" val="3194398579"/>
              </p:ext>
            </p:extLst>
          </p:nvPr>
        </p:nvGraphicFramePr>
        <p:xfrm>
          <a:off x="1281463" y="2421889"/>
          <a:ext cx="6105656" cy="15525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8360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TOP-05.jpg">
            <a:extLst>
              <a:ext uri="{FF2B5EF4-FFF2-40B4-BE49-F238E27FC236}">
                <a16:creationId xmlns:a16="http://schemas.microsoft.com/office/drawing/2014/main" id="{7DFDF98C-2358-4B23-A072-1FC0822B0435}"/>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38034" cy="624313"/>
          </a:xfrm>
          <a:prstGeom prst="rect">
            <a:avLst/>
          </a:prstGeom>
        </p:spPr>
      </p:pic>
      <p:sp>
        <p:nvSpPr>
          <p:cNvPr id="12" name="TextBox 3">
            <a:extLst>
              <a:ext uri="{FF2B5EF4-FFF2-40B4-BE49-F238E27FC236}">
                <a16:creationId xmlns:a16="http://schemas.microsoft.com/office/drawing/2014/main" id="{C161C852-F837-45A3-996F-8E5DAD2FAFF0}"/>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3" name="Rectángulo 2">
            <a:extLst>
              <a:ext uri="{FF2B5EF4-FFF2-40B4-BE49-F238E27FC236}">
                <a16:creationId xmlns:a16="http://schemas.microsoft.com/office/drawing/2014/main" id="{5C786E6C-FF9C-4C13-A06D-6B7497F82CC0}"/>
              </a:ext>
            </a:extLst>
          </p:cNvPr>
          <p:cNvSpPr/>
          <p:nvPr/>
        </p:nvSpPr>
        <p:spPr>
          <a:xfrm>
            <a:off x="478466" y="1124649"/>
            <a:ext cx="8346558" cy="3785652"/>
          </a:xfrm>
          <a:prstGeom prst="rect">
            <a:avLst/>
          </a:prstGeom>
        </p:spPr>
        <p:txBody>
          <a:bodyPr wrap="square">
            <a:spAutoFit/>
          </a:bodyPr>
          <a:lstStyle/>
          <a:p>
            <a:pPr marL="285750" indent="-285750" algn="just" fontAlgn="base">
              <a:buFont typeface="Arial" panose="020B0604020202020204" pitchFamily="34" charset="0"/>
              <a:buChar char="•"/>
            </a:pPr>
            <a:r>
              <a:rPr lang="es-DO" sz="1600" b="1" dirty="0">
                <a:solidFill>
                  <a:srgbClr val="F7941D"/>
                </a:solidFill>
                <a:cs typeface="Arial" panose="020B0604020202020204" pitchFamily="34" charset="0"/>
              </a:rPr>
              <a:t>Ordenanza 01-2018 </a:t>
            </a:r>
            <a:r>
              <a:rPr lang="es-DO" sz="1600" dirty="0">
                <a:solidFill>
                  <a:srgbClr val="000000"/>
                </a:solidFill>
                <a:cs typeface="Arial" panose="020B0604020202020204" pitchFamily="34" charset="0"/>
              </a:rPr>
              <a:t>aprueba el diseño curricular revisado y actualizado para la Educación Básica de Jóvenes y Adultos</a:t>
            </a:r>
          </a:p>
          <a:p>
            <a:pPr marL="285750" indent="-285750" algn="just" fontAlgn="base">
              <a:buFont typeface="Arial" panose="020B0604020202020204" pitchFamily="34" charset="0"/>
              <a:buChar char="•"/>
            </a:pPr>
            <a:r>
              <a:rPr lang="es-DO" sz="1600" b="1" dirty="0">
                <a:solidFill>
                  <a:srgbClr val="F7941D"/>
                </a:solidFill>
                <a:cs typeface="Arial" panose="020B0604020202020204" pitchFamily="34" charset="0"/>
              </a:rPr>
              <a:t>Orden Departamental No. 60-2018</a:t>
            </a:r>
            <a:r>
              <a:rPr lang="es-DO" sz="1600" dirty="0">
                <a:solidFill>
                  <a:srgbClr val="000000"/>
                </a:solidFill>
                <a:cs typeface="Arial" panose="020B0604020202020204" pitchFamily="34" charset="0"/>
              </a:rPr>
              <a:t> sobre reorganización de los centros educativos de educación básica y las escuelas laborales.</a:t>
            </a:r>
          </a:p>
          <a:p>
            <a:pPr marL="285750" indent="-285750" algn="just" fontAlgn="base">
              <a:buFont typeface="Arial" panose="020B0604020202020204" pitchFamily="34" charset="0"/>
              <a:buChar char="•"/>
            </a:pPr>
            <a:r>
              <a:rPr lang="es-DO" sz="1600" b="1" dirty="0">
                <a:solidFill>
                  <a:srgbClr val="F7941D"/>
                </a:solidFill>
                <a:cs typeface="Arial" panose="020B0604020202020204" pitchFamily="34" charset="0"/>
              </a:rPr>
              <a:t>Ordenanza 03-2017 </a:t>
            </a:r>
            <a:r>
              <a:rPr lang="es-DO" sz="1600" dirty="0">
                <a:solidFill>
                  <a:srgbClr val="000000"/>
                </a:solidFill>
                <a:cs typeface="Arial" panose="020B0604020202020204" pitchFamily="34" charset="0"/>
              </a:rPr>
              <a:t>establece las directrices de la Educación Técnico-Profesional y su aplicación a los subsistemas de Educación de Adultos y de Educación Especial en lo referente a lo vocacional laboral.</a:t>
            </a:r>
          </a:p>
          <a:p>
            <a:pPr algn="just"/>
            <a:br>
              <a:rPr lang="es-DO" sz="1600" dirty="0">
                <a:cs typeface="Arial" panose="020B0604020202020204" pitchFamily="34" charset="0"/>
              </a:rPr>
            </a:br>
            <a:r>
              <a:rPr lang="es-DO" sz="1600" b="1" dirty="0">
                <a:solidFill>
                  <a:srgbClr val="000000"/>
                </a:solidFill>
                <a:cs typeface="Arial" panose="020B0604020202020204" pitchFamily="34" charset="0"/>
              </a:rPr>
              <a:t>Avances en la implementación del nuevo marco jurídico:</a:t>
            </a:r>
            <a:endParaRPr lang="es-DO" sz="1600" dirty="0">
              <a:cs typeface="Arial" panose="020B0604020202020204" pitchFamily="34" charset="0"/>
            </a:endParaRPr>
          </a:p>
          <a:p>
            <a:pPr marL="285750" indent="-285750" algn="just" fontAlgn="base">
              <a:buFont typeface="Arial" panose="020B0604020202020204" pitchFamily="34" charset="0"/>
              <a:buChar char="•"/>
            </a:pPr>
            <a:r>
              <a:rPr lang="es-DO" sz="1600" dirty="0">
                <a:solidFill>
                  <a:srgbClr val="000000"/>
                </a:solidFill>
                <a:cs typeface="Arial" panose="020B0604020202020204" pitchFamily="34" charset="0"/>
              </a:rPr>
              <a:t>El 50% de los centros de Educación Básica están reorganizados en horario flexible y un 35% de docentes de Educación Básica están trabajando en horario flexible algunos integrados a tiempo completo.</a:t>
            </a:r>
          </a:p>
          <a:p>
            <a:pPr marL="285750" indent="-285750" algn="just" fontAlgn="base">
              <a:buFont typeface="Arial" panose="020B0604020202020204" pitchFamily="34" charset="0"/>
              <a:buChar char="•"/>
            </a:pPr>
            <a:r>
              <a:rPr lang="es-DO" sz="1600" dirty="0">
                <a:solidFill>
                  <a:srgbClr val="000000"/>
                </a:solidFill>
                <a:cs typeface="Arial" panose="020B0604020202020204" pitchFamily="34" charset="0"/>
              </a:rPr>
              <a:t>Se está desarrollando un pilotaje en seis (6) Escuelas Laborales  para la implementación del nuevo  currículo de educación técnica en EDPJA, poniendo en ejecución tres familias profesionales: </a:t>
            </a:r>
            <a:r>
              <a:rPr lang="es-DO" sz="1600">
                <a:solidFill>
                  <a:srgbClr val="000000"/>
                </a:solidFill>
                <a:cs typeface="Arial" panose="020B0604020202020204" pitchFamily="34" charset="0"/>
              </a:rPr>
              <a:t>Imagen Personal</a:t>
            </a:r>
            <a:r>
              <a:rPr lang="es-DO" sz="1600" dirty="0">
                <a:solidFill>
                  <a:srgbClr val="000000"/>
                </a:solidFill>
                <a:cs typeface="Arial" panose="020B0604020202020204" pitchFamily="34" charset="0"/>
              </a:rPr>
              <a:t>, Textil e Informática</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41</a:t>
            </a:fld>
            <a:endParaRPr lang="en-US"/>
          </a:p>
        </p:txBody>
      </p:sp>
      <p:sp>
        <p:nvSpPr>
          <p:cNvPr id="8" name="Rectángulo 6">
            <a:extLst>
              <a:ext uri="{FF2B5EF4-FFF2-40B4-BE49-F238E27FC236}">
                <a16:creationId xmlns:a16="http://schemas.microsoft.com/office/drawing/2014/main" id="{5F616612-2598-4AA6-A35E-65B8F6E5E3AB}"/>
              </a:ext>
            </a:extLst>
          </p:cNvPr>
          <p:cNvSpPr/>
          <p:nvPr/>
        </p:nvSpPr>
        <p:spPr>
          <a:xfrm rot="5400000">
            <a:off x="4246589" y="-2612824"/>
            <a:ext cx="348036" cy="627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EDUCACIÓN BÁSICA DE PERSONAS JÓVENES Y ADULTAS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9" name="Rectángulo 13">
            <a:extLst>
              <a:ext uri="{FF2B5EF4-FFF2-40B4-BE49-F238E27FC236}">
                <a16:creationId xmlns:a16="http://schemas.microsoft.com/office/drawing/2014/main" id="{F86903BF-A6B3-46D0-A3FC-5AE0C92456F1}"/>
              </a:ext>
            </a:extLst>
          </p:cNvPr>
          <p:cNvSpPr/>
          <p:nvPr/>
        </p:nvSpPr>
        <p:spPr>
          <a:xfrm>
            <a:off x="478466" y="752345"/>
            <a:ext cx="8431618" cy="369332"/>
          </a:xfrm>
          <a:prstGeom prst="rect">
            <a:avLst/>
          </a:prstGeom>
          <a:solidFill>
            <a:srgbClr val="F7941D"/>
          </a:solidFill>
        </p:spPr>
        <p:txBody>
          <a:bodyPr wrap="square">
            <a:spAutoFit/>
          </a:bodyPr>
          <a:lstStyle/>
          <a:p>
            <a:r>
              <a:rPr lang="es-ES" b="1" dirty="0">
                <a:solidFill>
                  <a:schemeClr val="bg1"/>
                </a:solidFill>
                <a:latin typeface="+mj-lt"/>
                <a:ea typeface="Calibri" panose="020F0502020204030204" pitchFamily="34" charset="0"/>
                <a:cs typeface="Arial"/>
              </a:rPr>
              <a:t>Nuevo Marco Jurídico</a:t>
            </a:r>
            <a:endParaRPr lang="es-DO" b="1" dirty="0">
              <a:solidFill>
                <a:schemeClr val="bg1"/>
              </a:solidFill>
              <a:latin typeface="+mj-lt"/>
              <a:cs typeface="Arial"/>
            </a:endParaRPr>
          </a:p>
        </p:txBody>
      </p:sp>
    </p:spTree>
    <p:extLst>
      <p:ext uri="{BB962C8B-B14F-4D97-AF65-F5344CB8AC3E}">
        <p14:creationId xmlns:p14="http://schemas.microsoft.com/office/powerpoint/2010/main" val="22327623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05.jpg">
            <a:extLst>
              <a:ext uri="{FF2B5EF4-FFF2-40B4-BE49-F238E27FC236}">
                <a16:creationId xmlns:a16="http://schemas.microsoft.com/office/drawing/2014/main" id="{14DE2875-B32F-43E2-B93A-A57C7A03B263}"/>
              </a:ext>
            </a:extLst>
          </p:cNvPr>
          <p:cNvPicPr>
            <a:picLocks noChangeAspect="1"/>
          </p:cNvPicPr>
          <p:nvPr/>
        </p:nvPicPr>
        <p:blipFill rotWithShape="1">
          <a:blip r:embed="rId2">
            <a:extLst>
              <a:ext uri="{28A0092B-C50C-407E-A947-70E740481C1C}">
                <a14:useLocalDpi xmlns:a14="http://schemas.microsoft.com/office/drawing/2010/main" val="0"/>
              </a:ext>
            </a:extLst>
          </a:blip>
          <a:srcRect b="80372"/>
          <a:stretch/>
        </p:blipFill>
        <p:spPr>
          <a:xfrm>
            <a:off x="0" y="0"/>
            <a:ext cx="9138034" cy="624313"/>
          </a:xfrm>
          <a:prstGeom prst="rect">
            <a:avLst/>
          </a:prstGeom>
        </p:spPr>
      </p:pic>
      <p:sp>
        <p:nvSpPr>
          <p:cNvPr id="16" name="TextBox 3">
            <a:extLst>
              <a:ext uri="{FF2B5EF4-FFF2-40B4-BE49-F238E27FC236}">
                <a16:creationId xmlns:a16="http://schemas.microsoft.com/office/drawing/2014/main" id="{F7573E46-E760-4CE3-A3CC-88A58CE84C9D}"/>
              </a:ext>
            </a:extLst>
          </p:cNvPr>
          <p:cNvSpPr txBox="1"/>
          <p:nvPr/>
        </p:nvSpPr>
        <p:spPr>
          <a:xfrm>
            <a:off x="631214" y="101093"/>
            <a:ext cx="367408" cy="523220"/>
          </a:xfrm>
          <a:prstGeom prst="rect">
            <a:avLst/>
          </a:prstGeom>
          <a:noFill/>
        </p:spPr>
        <p:txBody>
          <a:bodyPr wrap="none" rtlCol="0">
            <a:spAutoFit/>
          </a:bodyPr>
          <a:lstStyle/>
          <a:p>
            <a:r>
              <a:rPr lang="en-US" sz="2800" b="1" dirty="0">
                <a:solidFill>
                  <a:schemeClr val="bg1"/>
                </a:solidFill>
                <a:latin typeface="Gill Sans"/>
                <a:cs typeface="Gill Sans"/>
              </a:rPr>
              <a:t>5</a:t>
            </a: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2" name="Rectángulo 6">
            <a:extLst>
              <a:ext uri="{FF2B5EF4-FFF2-40B4-BE49-F238E27FC236}">
                <a16:creationId xmlns:a16="http://schemas.microsoft.com/office/drawing/2014/main" id="{898A1D25-BF65-4344-8848-7E2D4A994634}"/>
              </a:ext>
            </a:extLst>
          </p:cNvPr>
          <p:cNvSpPr/>
          <p:nvPr/>
        </p:nvSpPr>
        <p:spPr>
          <a:xfrm rot="5400000">
            <a:off x="4129632" y="-2463968"/>
            <a:ext cx="348036" cy="5980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EDUCACIÓN SECUNDARIA PARA JÓVENES Y ADULTOS - PREPARA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5" name="Picture 4">
            <a:extLst>
              <a:ext uri="{FF2B5EF4-FFF2-40B4-BE49-F238E27FC236}">
                <a16:creationId xmlns:a16="http://schemas.microsoft.com/office/drawing/2014/main" id="{16E13F72-CBD5-48A5-BC29-337CC36E1F79}"/>
              </a:ext>
            </a:extLst>
          </p:cNvPr>
          <p:cNvPicPr>
            <a:picLocks noChangeAspect="1"/>
          </p:cNvPicPr>
          <p:nvPr/>
        </p:nvPicPr>
        <p:blipFill>
          <a:blip r:embed="rId4"/>
          <a:stretch>
            <a:fillRect/>
          </a:stretch>
        </p:blipFill>
        <p:spPr>
          <a:xfrm>
            <a:off x="457200" y="4117053"/>
            <a:ext cx="708142" cy="708142"/>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42</a:t>
            </a:fld>
            <a:endParaRPr lang="en-US"/>
          </a:p>
        </p:txBody>
      </p:sp>
      <p:graphicFrame>
        <p:nvGraphicFramePr>
          <p:cNvPr id="17" name="Tabla 16">
            <a:extLst>
              <a:ext uri="{FF2B5EF4-FFF2-40B4-BE49-F238E27FC236}">
                <a16:creationId xmlns:a16="http://schemas.microsoft.com/office/drawing/2014/main" id="{16899D3A-2829-496D-B751-41CAD6AF04F3}"/>
              </a:ext>
            </a:extLst>
          </p:cNvPr>
          <p:cNvGraphicFramePr>
            <a:graphicFrameLocks noGrp="1"/>
          </p:cNvGraphicFramePr>
          <p:nvPr>
            <p:extLst>
              <p:ext uri="{D42A27DB-BD31-4B8C-83A1-F6EECF244321}">
                <p14:modId xmlns:p14="http://schemas.microsoft.com/office/powerpoint/2010/main" val="2804077255"/>
              </p:ext>
            </p:extLst>
          </p:nvPr>
        </p:nvGraphicFramePr>
        <p:xfrm>
          <a:off x="457200" y="863930"/>
          <a:ext cx="8422397" cy="1584456"/>
        </p:xfrm>
        <a:graphic>
          <a:graphicData uri="http://schemas.openxmlformats.org/drawingml/2006/table">
            <a:tbl>
              <a:tblPr firstRow="1" firstCol="1" bandRow="1">
                <a:tableStyleId>{912C8C85-51F0-491E-9774-3900AFEF0FD7}</a:tableStyleId>
              </a:tblPr>
              <a:tblGrid>
                <a:gridCol w="1957227">
                  <a:extLst>
                    <a:ext uri="{9D8B030D-6E8A-4147-A177-3AD203B41FA5}">
                      <a16:colId xmlns:a16="http://schemas.microsoft.com/office/drawing/2014/main" val="3754520607"/>
                    </a:ext>
                  </a:extLst>
                </a:gridCol>
                <a:gridCol w="770562">
                  <a:extLst>
                    <a:ext uri="{9D8B030D-6E8A-4147-A177-3AD203B41FA5}">
                      <a16:colId xmlns:a16="http://schemas.microsoft.com/office/drawing/2014/main" val="2563842403"/>
                    </a:ext>
                  </a:extLst>
                </a:gridCol>
                <a:gridCol w="863029">
                  <a:extLst>
                    <a:ext uri="{9D8B030D-6E8A-4147-A177-3AD203B41FA5}">
                      <a16:colId xmlns:a16="http://schemas.microsoft.com/office/drawing/2014/main" val="739157487"/>
                    </a:ext>
                  </a:extLst>
                </a:gridCol>
                <a:gridCol w="852755">
                  <a:extLst>
                    <a:ext uri="{9D8B030D-6E8A-4147-A177-3AD203B41FA5}">
                      <a16:colId xmlns:a16="http://schemas.microsoft.com/office/drawing/2014/main" val="804984750"/>
                    </a:ext>
                  </a:extLst>
                </a:gridCol>
                <a:gridCol w="904126">
                  <a:extLst>
                    <a:ext uri="{9D8B030D-6E8A-4147-A177-3AD203B41FA5}">
                      <a16:colId xmlns:a16="http://schemas.microsoft.com/office/drawing/2014/main" val="3342744316"/>
                    </a:ext>
                  </a:extLst>
                </a:gridCol>
                <a:gridCol w="760288">
                  <a:extLst>
                    <a:ext uri="{9D8B030D-6E8A-4147-A177-3AD203B41FA5}">
                      <a16:colId xmlns:a16="http://schemas.microsoft.com/office/drawing/2014/main" val="2371904478"/>
                    </a:ext>
                  </a:extLst>
                </a:gridCol>
                <a:gridCol w="744712">
                  <a:extLst>
                    <a:ext uri="{9D8B030D-6E8A-4147-A177-3AD203B41FA5}">
                      <a16:colId xmlns:a16="http://schemas.microsoft.com/office/drawing/2014/main" val="1858972428"/>
                    </a:ext>
                  </a:extLst>
                </a:gridCol>
                <a:gridCol w="779785">
                  <a:extLst>
                    <a:ext uri="{9D8B030D-6E8A-4147-A177-3AD203B41FA5}">
                      <a16:colId xmlns:a16="http://schemas.microsoft.com/office/drawing/2014/main" val="1430592307"/>
                    </a:ext>
                  </a:extLst>
                </a:gridCol>
                <a:gridCol w="789913">
                  <a:extLst>
                    <a:ext uri="{9D8B030D-6E8A-4147-A177-3AD203B41FA5}">
                      <a16:colId xmlns:a16="http://schemas.microsoft.com/office/drawing/2014/main" val="1659255639"/>
                    </a:ext>
                  </a:extLst>
                </a:gridCol>
              </a:tblGrid>
              <a:tr h="381000">
                <a:tc>
                  <a:txBody>
                    <a:bodyPr/>
                    <a:lstStyle/>
                    <a:p>
                      <a:pPr algn="ctr" fontAlgn="auto">
                        <a:lnSpc>
                          <a:spcPct val="107000"/>
                        </a:lnSpc>
                        <a:spcAft>
                          <a:spcPts val="0"/>
                        </a:spcAft>
                      </a:pPr>
                      <a:r>
                        <a:rPr lang="es-DO" sz="1400" dirty="0">
                          <a:effectLst/>
                        </a:rPr>
                        <a:t>Educación Secundaria de Adultos</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2012/13</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2013/14</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2014/15</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2015/16</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2016/17</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400" dirty="0">
                          <a:solidFill>
                            <a:schemeClr val="bg1"/>
                          </a:solidFill>
                          <a:effectLst/>
                          <a:latin typeface="+mn-lt"/>
                          <a:ea typeface="Calibri" panose="020F0502020204030204" pitchFamily="34" charset="0"/>
                          <a:cs typeface="Times New Roman" panose="02020603050405020304" pitchFamily="18" charset="0"/>
                        </a:rPr>
                        <a:t>2017-18</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2017 -</a:t>
                      </a:r>
                    </a:p>
                    <a:p>
                      <a:pPr algn="ctr" fontAlgn="auto">
                        <a:lnSpc>
                          <a:spcPct val="107000"/>
                        </a:lnSpc>
                        <a:spcAft>
                          <a:spcPts val="0"/>
                        </a:spcAft>
                      </a:pPr>
                      <a:r>
                        <a:rPr lang="es-DO" sz="1400" dirty="0">
                          <a:effectLst/>
                        </a:rPr>
                        <a:t>2012</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 variación</a:t>
                      </a:r>
                      <a:endParaRPr lang="es-DO" sz="14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57818153"/>
                  </a:ext>
                </a:extLst>
              </a:tr>
              <a:tr h="190500">
                <a:tc>
                  <a:txBody>
                    <a:bodyPr/>
                    <a:lstStyle/>
                    <a:p>
                      <a:pPr fontAlgn="auto">
                        <a:lnSpc>
                          <a:spcPct val="107000"/>
                        </a:lnSpc>
                        <a:spcAft>
                          <a:spcPts val="0"/>
                        </a:spcAft>
                      </a:pPr>
                      <a:r>
                        <a:rPr lang="es-DO" sz="1400">
                          <a:effectLst/>
                        </a:rPr>
                        <a:t>Media Semipresencial (Prepara)</a:t>
                      </a:r>
                      <a:endParaRPr lang="es-DO" sz="1400" b="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91,634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120,801</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135,867</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151,673</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155,158</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dirty="0">
                          <a:solidFill>
                            <a:schemeClr val="tx1"/>
                          </a:solidFill>
                          <a:effectLst/>
                          <a:latin typeface="+mn-lt"/>
                          <a:ea typeface="+mn-ea"/>
                          <a:cs typeface="+mn-cs"/>
                        </a:rPr>
                        <a:t>150,284</a:t>
                      </a: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dirty="0">
                          <a:solidFill>
                            <a:schemeClr val="tx1"/>
                          </a:solidFill>
                          <a:effectLst/>
                          <a:latin typeface="+mn-lt"/>
                          <a:ea typeface="+mn-ea"/>
                          <a:cs typeface="+mn-cs"/>
                        </a:rPr>
                        <a:t>58,650</a:t>
                      </a: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64.00%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3392310700"/>
                  </a:ext>
                </a:extLst>
              </a:tr>
              <a:tr h="190500">
                <a:tc>
                  <a:txBody>
                    <a:bodyPr/>
                    <a:lstStyle/>
                    <a:p>
                      <a:pPr algn="l" fontAlgn="auto">
                        <a:lnSpc>
                          <a:spcPct val="107000"/>
                        </a:lnSpc>
                        <a:spcAft>
                          <a:spcPts val="0"/>
                        </a:spcAft>
                      </a:pPr>
                      <a:r>
                        <a:rPr lang="es-DO" sz="1400" dirty="0">
                          <a:effectLst/>
                        </a:rPr>
                        <a:t>Media Acelerada (Prepara)</a:t>
                      </a:r>
                      <a:endParaRPr lang="es-DO" sz="14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12,773</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15,157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21,001</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15,324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15,924</a:t>
                      </a:r>
                      <a:endParaRPr lang="es-DO"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a:solidFill>
                            <a:schemeClr val="tx1"/>
                          </a:solidFill>
                          <a:effectLst/>
                          <a:latin typeface="+mn-lt"/>
                          <a:ea typeface="+mn-ea"/>
                          <a:cs typeface="+mn-cs"/>
                        </a:rPr>
                        <a:t>13,842</a:t>
                      </a:r>
                    </a:p>
                  </a:txBody>
                  <a:tcPr marL="44450" marR="44450" marT="0" marB="0" anchor="ctr"/>
                </a:tc>
                <a:tc>
                  <a:txBody>
                    <a:bodyPr/>
                    <a:lstStyle/>
                    <a:p>
                      <a:pPr marL="0" algn="ctr" defTabSz="457200" rtl="0" eaLnBrk="1" fontAlgn="auto" latinLnBrk="0" hangingPunct="1">
                        <a:lnSpc>
                          <a:spcPct val="107000"/>
                        </a:lnSpc>
                        <a:spcAft>
                          <a:spcPts val="0"/>
                        </a:spcAft>
                      </a:pPr>
                      <a:r>
                        <a:rPr lang="es-DO" sz="1400" kern="1200" dirty="0">
                          <a:solidFill>
                            <a:schemeClr val="tx1"/>
                          </a:solidFill>
                          <a:effectLst/>
                          <a:latin typeface="+mn-lt"/>
                          <a:ea typeface="+mn-ea"/>
                          <a:cs typeface="+mn-cs"/>
                        </a:rPr>
                        <a:t>1,069</a:t>
                      </a:r>
                    </a:p>
                  </a:txBody>
                  <a:tcPr marL="44450" marR="44450" marT="0" marB="0" anchor="ct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399442981"/>
                  </a:ext>
                </a:extLst>
              </a:tr>
              <a:tr h="245049">
                <a:tc>
                  <a:txBody>
                    <a:bodyPr/>
                    <a:lstStyle/>
                    <a:p>
                      <a:pPr algn="just" fontAlgn="auto">
                        <a:lnSpc>
                          <a:spcPct val="107000"/>
                        </a:lnSpc>
                        <a:spcAft>
                          <a:spcPts val="0"/>
                        </a:spcAft>
                      </a:pPr>
                      <a:r>
                        <a:rPr lang="es-DO" sz="1400">
                          <a:effectLst/>
                        </a:rPr>
                        <a:t>Total Media</a:t>
                      </a:r>
                      <a:endParaRPr lang="es-DO" sz="14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rPr>
                        <a:t>104,407</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135,958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rPr>
                        <a:t>156,868</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rPr>
                        <a:t>166,997</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rPr>
                        <a:t>171,082</a:t>
                      </a:r>
                      <a:endParaRPr lang="es-DO" sz="14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457200" rtl="0" eaLnBrk="1" fontAlgn="auto" latinLnBrk="0" hangingPunct="1">
                        <a:lnSpc>
                          <a:spcPct val="107000"/>
                        </a:lnSpc>
                        <a:spcAft>
                          <a:spcPts val="0"/>
                        </a:spcAft>
                      </a:pPr>
                      <a:r>
                        <a:rPr lang="es-DO" sz="1400" b="1" kern="1200" dirty="0">
                          <a:solidFill>
                            <a:schemeClr val="tx1"/>
                          </a:solidFill>
                          <a:effectLst/>
                          <a:latin typeface="+mn-lt"/>
                          <a:ea typeface="+mn-ea"/>
                          <a:cs typeface="+mn-cs"/>
                        </a:rPr>
                        <a:t>164,126</a:t>
                      </a:r>
                    </a:p>
                  </a:txBody>
                  <a:tcPr marL="44450" marR="44450" marT="0" marB="0" anchor="ctr"/>
                </a:tc>
                <a:tc>
                  <a:txBody>
                    <a:bodyPr/>
                    <a:lstStyle/>
                    <a:p>
                      <a:pPr marL="0" algn="ctr" defTabSz="457200" rtl="0" eaLnBrk="1" fontAlgn="auto" latinLnBrk="0" hangingPunct="1">
                        <a:lnSpc>
                          <a:spcPct val="107000"/>
                        </a:lnSpc>
                        <a:spcAft>
                          <a:spcPts val="0"/>
                        </a:spcAft>
                      </a:pPr>
                      <a:r>
                        <a:rPr lang="es-DO" sz="1400" b="1" kern="1200" dirty="0">
                          <a:solidFill>
                            <a:schemeClr val="tx1"/>
                          </a:solidFill>
                          <a:effectLst/>
                          <a:latin typeface="+mn-lt"/>
                          <a:ea typeface="+mn-ea"/>
                          <a:cs typeface="+mn-cs"/>
                        </a:rPr>
                        <a:t>59,719</a:t>
                      </a:r>
                    </a:p>
                  </a:txBody>
                  <a:tcPr marL="44450" marR="44450" marT="0" marB="0" anchor="ctr"/>
                </a:tc>
                <a:tc>
                  <a:txBody>
                    <a:bodyPr/>
                    <a:lstStyle/>
                    <a:p>
                      <a:pPr algn="ctr" fontAlgn="auto">
                        <a:lnSpc>
                          <a:spcPct val="107000"/>
                        </a:lnSpc>
                        <a:spcAft>
                          <a:spcPts val="0"/>
                        </a:spcAft>
                      </a:pPr>
                      <a:r>
                        <a:rPr lang="es-DO"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57.20%</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1462274003"/>
                  </a:ext>
                </a:extLst>
              </a:tr>
            </a:tbl>
          </a:graphicData>
        </a:graphic>
      </p:graphicFrame>
      <p:sp>
        <p:nvSpPr>
          <p:cNvPr id="19" name="Rectángulo 18">
            <a:extLst>
              <a:ext uri="{FF2B5EF4-FFF2-40B4-BE49-F238E27FC236}">
                <a16:creationId xmlns:a16="http://schemas.microsoft.com/office/drawing/2014/main" id="{30C3586C-8647-463B-BC82-8D2C411EFDC7}"/>
              </a:ext>
            </a:extLst>
          </p:cNvPr>
          <p:cNvSpPr/>
          <p:nvPr/>
        </p:nvSpPr>
        <p:spPr>
          <a:xfrm>
            <a:off x="1309716" y="4138762"/>
            <a:ext cx="7686208" cy="830997"/>
          </a:xfrm>
          <a:prstGeom prst="rect">
            <a:avLst/>
          </a:prstGeom>
        </p:spPr>
        <p:txBody>
          <a:bodyPr wrap="square">
            <a:spAutoFit/>
          </a:bodyPr>
          <a:lstStyle/>
          <a:p>
            <a:pPr marL="285750" indent="-285750">
              <a:buFont typeface="Arial" panose="020B0604020202020204" pitchFamily="34" charset="0"/>
              <a:buChar char="•"/>
            </a:pPr>
            <a:r>
              <a:rPr lang="es-ES" sz="1600" dirty="0"/>
              <a:t>A diferencia de lo ocurrido con la EBPJA, la matrícula de Prepara ha tenido un aumento de un 57.20 % entre el año escolar 2012-2013 y el 2017-2018.</a:t>
            </a:r>
          </a:p>
          <a:p>
            <a:pPr marL="285750" indent="-285750">
              <a:buFont typeface="Arial" panose="020B0604020202020204" pitchFamily="34" charset="0"/>
              <a:buChar char="•"/>
            </a:pPr>
            <a:r>
              <a:rPr lang="es-ES" sz="1600" dirty="0"/>
              <a:t>Esta tendencia expansiva parece haberse frenado en el último año 2017-2018</a:t>
            </a:r>
            <a:endParaRPr lang="es-DO" sz="1600" dirty="0"/>
          </a:p>
        </p:txBody>
      </p:sp>
      <p:graphicFrame>
        <p:nvGraphicFramePr>
          <p:cNvPr id="11" name="Gráfico 10">
            <a:extLst>
              <a:ext uri="{FF2B5EF4-FFF2-40B4-BE49-F238E27FC236}">
                <a16:creationId xmlns:a16="http://schemas.microsoft.com/office/drawing/2014/main" id="{E939B6F9-104B-4B66-8D02-C681143A4CCC}"/>
              </a:ext>
            </a:extLst>
          </p:cNvPr>
          <p:cNvGraphicFramePr/>
          <p:nvPr>
            <p:extLst>
              <p:ext uri="{D42A27DB-BD31-4B8C-83A1-F6EECF244321}">
                <p14:modId xmlns:p14="http://schemas.microsoft.com/office/powerpoint/2010/main" val="3502832996"/>
              </p:ext>
            </p:extLst>
          </p:nvPr>
        </p:nvGraphicFramePr>
        <p:xfrm>
          <a:off x="1797977" y="2571750"/>
          <a:ext cx="5717247" cy="15670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583600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489908" y="2315944"/>
            <a:ext cx="4572000" cy="1323439"/>
          </a:xfrm>
          <a:prstGeom prst="rect">
            <a:avLst/>
          </a:prstGeom>
        </p:spPr>
        <p:txBody>
          <a:bodyPr>
            <a:spAutoFit/>
          </a:bodyPr>
          <a:lstStyle/>
          <a:p>
            <a:r>
              <a:rPr lang="es-ES" sz="4000" b="1" dirty="0">
                <a:solidFill>
                  <a:schemeClr val="accent1">
                    <a:lumMod val="50000"/>
                  </a:schemeClr>
                </a:solidFill>
                <a:latin typeface="Arial Black"/>
                <a:cs typeface="Arial Black"/>
              </a:rPr>
              <a:t>CURRÍCULO</a:t>
            </a:r>
          </a:p>
          <a:p>
            <a:r>
              <a:rPr lang="es-ES" sz="4000" b="1" dirty="0">
                <a:solidFill>
                  <a:schemeClr val="accent1">
                    <a:lumMod val="50000"/>
                  </a:schemeClr>
                </a:solidFill>
                <a:latin typeface="Arial Black"/>
                <a:cs typeface="Arial Black"/>
              </a:rPr>
              <a:t>Y EVALUACIÓN</a:t>
            </a:r>
            <a:endParaRPr lang="en-US" sz="4000" dirty="0">
              <a:solidFill>
                <a:schemeClr val="accent1">
                  <a:lumMod val="50000"/>
                </a:schemeClr>
              </a:solidFill>
              <a:latin typeface="Arial Black"/>
              <a:cs typeface="Arial Black"/>
            </a:endParaRPr>
          </a:p>
        </p:txBody>
      </p:sp>
      <p:pic>
        <p:nvPicPr>
          <p:cNvPr id="5" name="Picture 4" descr="Screen Shot 2019-04-24 at 6.11.45 PM.png"/>
          <p:cNvPicPr>
            <a:picLocks noChangeAspect="1"/>
          </p:cNvPicPr>
          <p:nvPr/>
        </p:nvPicPr>
        <p:blipFill rotWithShape="1">
          <a:blip r:embed="rId3">
            <a:extLst>
              <a:ext uri="{28A0092B-C50C-407E-A947-70E740481C1C}">
                <a14:useLocalDpi xmlns:a14="http://schemas.microsoft.com/office/drawing/2010/main" val="0"/>
              </a:ext>
            </a:extLst>
          </a:blip>
          <a:srcRect l="5017"/>
          <a:stretch/>
        </p:blipFill>
        <p:spPr>
          <a:xfrm>
            <a:off x="0" y="840506"/>
            <a:ext cx="1489908" cy="2950877"/>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43</a:t>
            </a:fld>
            <a:endParaRPr lang="en-US"/>
          </a:p>
        </p:txBody>
      </p:sp>
    </p:spTree>
    <p:extLst>
      <p:ext uri="{BB962C8B-B14F-4D97-AF65-F5344CB8AC3E}">
        <p14:creationId xmlns:p14="http://schemas.microsoft.com/office/powerpoint/2010/main" val="35548579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9" descr="Screen Shot 2019-04-24 at 6.11.26 PM.png">
            <a:extLst>
              <a:ext uri="{FF2B5EF4-FFF2-40B4-BE49-F238E27FC236}">
                <a16:creationId xmlns:a16="http://schemas.microsoft.com/office/drawing/2014/main" id="{D88DEEBF-6FED-432F-91FD-F80620F98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8801"/>
          </a:xfrm>
          <a:prstGeom prst="rect">
            <a:avLst/>
          </a:prstGeom>
        </p:spPr>
      </p:pic>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4386203" y="-2767004"/>
            <a:ext cx="360742" cy="6562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IMPLEMENTAR LOS TEMAS TRANSVERSALES DEL CURRÍCULO</a:t>
            </a:r>
          </a:p>
        </p:txBody>
      </p:sp>
      <p:sp>
        <p:nvSpPr>
          <p:cNvPr id="2" name="Rectángulo 1">
            <a:extLst>
              <a:ext uri="{FF2B5EF4-FFF2-40B4-BE49-F238E27FC236}">
                <a16:creationId xmlns:a16="http://schemas.microsoft.com/office/drawing/2014/main" id="{854527CB-A11F-48E5-9B98-425813A095C6}"/>
              </a:ext>
            </a:extLst>
          </p:cNvPr>
          <p:cNvSpPr/>
          <p:nvPr/>
        </p:nvSpPr>
        <p:spPr>
          <a:xfrm>
            <a:off x="455680" y="624426"/>
            <a:ext cx="8543890" cy="338554"/>
          </a:xfrm>
          <a:prstGeom prst="rect">
            <a:avLst/>
          </a:prstGeom>
        </p:spPr>
        <p:txBody>
          <a:bodyPr wrap="square">
            <a:spAutoFit/>
          </a:bodyPr>
          <a:lstStyle/>
          <a:p>
            <a:pPr algn="just"/>
            <a:r>
              <a:rPr lang="es-ES" sz="1600" b="1" dirty="0">
                <a:solidFill>
                  <a:schemeClr val="tx2"/>
                </a:solidFill>
              </a:rPr>
              <a:t>Enfoque de género</a:t>
            </a:r>
          </a:p>
        </p:txBody>
      </p:sp>
      <p:sp>
        <p:nvSpPr>
          <p:cNvPr id="19" name="TextBox 3">
            <a:extLst>
              <a:ext uri="{FF2B5EF4-FFF2-40B4-BE49-F238E27FC236}">
                <a16:creationId xmlns:a16="http://schemas.microsoft.com/office/drawing/2014/main" id="{E7623026-664A-4A3A-BD30-D8254FFEEFA6}"/>
              </a:ext>
            </a:extLst>
          </p:cNvPr>
          <p:cNvSpPr txBox="1"/>
          <p:nvPr/>
        </p:nvSpPr>
        <p:spPr>
          <a:xfrm>
            <a:off x="653145" y="115581"/>
            <a:ext cx="398041" cy="523220"/>
          </a:xfrm>
          <a:prstGeom prst="rect">
            <a:avLst/>
          </a:prstGeom>
          <a:noFill/>
        </p:spPr>
        <p:txBody>
          <a:bodyPr wrap="none" rtlCol="0">
            <a:spAutoFit/>
          </a:bodyPr>
          <a:lstStyle/>
          <a:p>
            <a:r>
              <a:rPr lang="en-US" sz="2800" b="1" dirty="0">
                <a:solidFill>
                  <a:schemeClr val="bg1"/>
                </a:solidFill>
                <a:latin typeface="Gill Sans"/>
                <a:cs typeface="Gill Sans"/>
              </a:rPr>
              <a:t>6</a:t>
            </a:r>
          </a:p>
        </p:txBody>
      </p:sp>
      <p:sp>
        <p:nvSpPr>
          <p:cNvPr id="3" name="Marcador de número de diapositiva 2"/>
          <p:cNvSpPr>
            <a:spLocks noGrp="1"/>
          </p:cNvSpPr>
          <p:nvPr>
            <p:ph type="sldNum" sz="quarter" idx="12"/>
          </p:nvPr>
        </p:nvSpPr>
        <p:spPr>
          <a:xfrm>
            <a:off x="6553200" y="4636640"/>
            <a:ext cx="2133600" cy="273844"/>
          </a:xfrm>
        </p:spPr>
        <p:txBody>
          <a:bodyPr/>
          <a:lstStyle/>
          <a:p>
            <a:fld id="{A4124D19-2283-FC49-A358-736FA83B63DF}" type="slidenum">
              <a:rPr lang="en-US" smtClean="0"/>
              <a:t>44</a:t>
            </a:fld>
            <a:endParaRPr lang="en-US"/>
          </a:p>
        </p:txBody>
      </p:sp>
      <p:sp>
        <p:nvSpPr>
          <p:cNvPr id="7" name="Rectángulo 6">
            <a:extLst>
              <a:ext uri="{FF2B5EF4-FFF2-40B4-BE49-F238E27FC236}">
                <a16:creationId xmlns:a16="http://schemas.microsoft.com/office/drawing/2014/main" id="{4B7DB451-8B2D-4B1A-92E8-0905A025B62B}"/>
              </a:ext>
            </a:extLst>
          </p:cNvPr>
          <p:cNvSpPr/>
          <p:nvPr/>
        </p:nvSpPr>
        <p:spPr>
          <a:xfrm>
            <a:off x="455679" y="938557"/>
            <a:ext cx="8543891" cy="954107"/>
          </a:xfrm>
          <a:prstGeom prst="rect">
            <a:avLst/>
          </a:prstGeom>
          <a:solidFill>
            <a:schemeClr val="accent3">
              <a:lumMod val="40000"/>
              <a:lumOff val="60000"/>
              <a:alpha val="68000"/>
            </a:schemeClr>
          </a:solidFill>
        </p:spPr>
        <p:txBody>
          <a:bodyPr wrap="square">
            <a:spAutoFit/>
          </a:bodyPr>
          <a:lstStyle/>
          <a:p>
            <a:r>
              <a:rPr lang="es-DO" sz="1400" b="1" dirty="0">
                <a:latin typeface="+mj-lt"/>
                <a:ea typeface="Calibri" panose="020F0502020204030204" pitchFamily="34" charset="0"/>
                <a:cs typeface="Times New Roman" panose="02020603050405020304" pitchFamily="18" charset="0"/>
              </a:rPr>
              <a:t>Orden Departamental No. 33-2019, de 22 de mayo:</a:t>
            </a:r>
          </a:p>
          <a:p>
            <a:pPr marL="285750" indent="-285750">
              <a:buFont typeface="Arial" panose="020B0604020202020204" pitchFamily="34" charset="0"/>
              <a:buChar char="•"/>
            </a:pPr>
            <a:r>
              <a:rPr lang="es-DO" sz="1400" dirty="0">
                <a:latin typeface="+mj-lt"/>
              </a:rPr>
              <a:t>Propiciar en el Sistema Educativo Pre Universitario la perspectiva de </a:t>
            </a:r>
            <a:r>
              <a:rPr lang="es-DO" sz="1400" b="1" dirty="0">
                <a:latin typeface="+mj-lt"/>
              </a:rPr>
              <a:t>igualdad de género</a:t>
            </a:r>
            <a:r>
              <a:rPr lang="es-DO" sz="1400" dirty="0">
                <a:latin typeface="+mj-lt"/>
              </a:rPr>
              <a:t>.</a:t>
            </a:r>
          </a:p>
          <a:p>
            <a:pPr marL="285750" indent="-285750">
              <a:buFont typeface="Arial" panose="020B0604020202020204" pitchFamily="34" charset="0"/>
              <a:buChar char="•"/>
            </a:pPr>
            <a:r>
              <a:rPr lang="es-DO" sz="1400" dirty="0">
                <a:latin typeface="+mj-lt"/>
                <a:ea typeface="Calibri" panose="020F0502020204030204" pitchFamily="34" charset="0"/>
                <a:cs typeface="Times New Roman" panose="02020603050405020304" pitchFamily="18" charset="0"/>
              </a:rPr>
              <a:t>Asesoría del </a:t>
            </a:r>
            <a:r>
              <a:rPr lang="es-DO" sz="1400" b="1" dirty="0">
                <a:latin typeface="+mj-lt"/>
                <a:ea typeface="Calibri" panose="020F0502020204030204" pitchFamily="34" charset="0"/>
                <a:cs typeface="Times New Roman" panose="02020603050405020304" pitchFamily="18" charset="0"/>
              </a:rPr>
              <a:t>Ministerio de la Mujer y Comisión de expertos.</a:t>
            </a:r>
          </a:p>
          <a:p>
            <a:pPr marL="285750" indent="-285750">
              <a:buFont typeface="Arial" panose="020B0604020202020204" pitchFamily="34" charset="0"/>
              <a:buChar char="•"/>
            </a:pPr>
            <a:r>
              <a:rPr lang="es-DO" sz="1400" dirty="0">
                <a:latin typeface="+mj-lt"/>
                <a:ea typeface="Calibri" panose="020F0502020204030204" pitchFamily="34" charset="0"/>
                <a:cs typeface="Times New Roman" panose="02020603050405020304" pitchFamily="18" charset="0"/>
              </a:rPr>
              <a:t>Plazo de </a:t>
            </a:r>
            <a:r>
              <a:rPr lang="es-DO" sz="1400" b="1" dirty="0">
                <a:latin typeface="+mj-lt"/>
                <a:ea typeface="Calibri" panose="020F0502020204030204" pitchFamily="34" charset="0"/>
                <a:cs typeface="Times New Roman" panose="02020603050405020304" pitchFamily="18" charset="0"/>
              </a:rPr>
              <a:t>60 días.</a:t>
            </a:r>
            <a:endParaRPr lang="es-DO" sz="1400" b="1" dirty="0">
              <a:latin typeface="+mj-lt"/>
            </a:endParaRPr>
          </a:p>
        </p:txBody>
      </p:sp>
      <p:sp>
        <p:nvSpPr>
          <p:cNvPr id="20" name="Rectángulo 19">
            <a:extLst>
              <a:ext uri="{FF2B5EF4-FFF2-40B4-BE49-F238E27FC236}">
                <a16:creationId xmlns:a16="http://schemas.microsoft.com/office/drawing/2014/main" id="{8704B38D-83B9-4EC2-8795-AABBC7BF067B}"/>
              </a:ext>
            </a:extLst>
          </p:cNvPr>
          <p:cNvSpPr/>
          <p:nvPr/>
        </p:nvSpPr>
        <p:spPr>
          <a:xfrm>
            <a:off x="455679" y="1892664"/>
            <a:ext cx="6791291" cy="2246769"/>
          </a:xfrm>
          <a:prstGeom prst="rect">
            <a:avLst/>
          </a:prstGeom>
          <a:solidFill>
            <a:srgbClr val="EDED8B">
              <a:alpha val="68000"/>
            </a:srgbClr>
          </a:solidFill>
        </p:spPr>
        <p:txBody>
          <a:bodyPr wrap="square">
            <a:spAutoFit/>
          </a:bodyPr>
          <a:lstStyle/>
          <a:p>
            <a:r>
              <a:rPr lang="es-DO" sz="1400" b="1" dirty="0">
                <a:ea typeface="Calibri" panose="020F0502020204030204" pitchFamily="34" charset="0"/>
                <a:cs typeface="Times New Roman" panose="02020603050405020304" pitchFamily="18" charset="0"/>
              </a:rPr>
              <a:t>Reacción de las iglesias:</a:t>
            </a:r>
          </a:p>
          <a:p>
            <a:pPr marL="285750" indent="-285750">
              <a:buFont typeface="Arial" panose="020B0604020202020204" pitchFamily="34" charset="0"/>
              <a:buChar char="•"/>
            </a:pPr>
            <a:r>
              <a:rPr lang="es-DO" sz="1400" i="1" dirty="0">
                <a:ea typeface="Calibri" panose="020F0502020204030204" pitchFamily="34" charset="0"/>
                <a:cs typeface="Times New Roman" panose="02020603050405020304" pitchFamily="18" charset="0"/>
              </a:rPr>
              <a:t>“</a:t>
            </a:r>
            <a:r>
              <a:rPr lang="es-ES" sz="1400" i="1" dirty="0">
                <a:ea typeface="Calibri" panose="020F0502020204030204" pitchFamily="34" charset="0"/>
                <a:cs typeface="Times New Roman" panose="02020603050405020304" pitchFamily="18" charset="0"/>
              </a:rPr>
              <a:t>La política de género enmascara </a:t>
            </a:r>
            <a:r>
              <a:rPr lang="es-ES" sz="1400" b="1" i="1" dirty="0">
                <a:ea typeface="Calibri" panose="020F0502020204030204" pitchFamily="34" charset="0"/>
                <a:cs typeface="Times New Roman" panose="02020603050405020304" pitchFamily="18" charset="0"/>
              </a:rPr>
              <a:t>la ideología de género </a:t>
            </a:r>
            <a:r>
              <a:rPr lang="es-ES" sz="1400" i="1" dirty="0">
                <a:ea typeface="Calibri" panose="020F0502020204030204" pitchFamily="34" charset="0"/>
                <a:cs typeface="Times New Roman" panose="02020603050405020304" pitchFamily="18" charset="0"/>
              </a:rPr>
              <a:t>que desarraiga la naturaleza humana, ignora la biología y desconoce conceptos científicos irrefutables</a:t>
            </a:r>
            <a:r>
              <a:rPr lang="es-DO" sz="1400" i="1" dirty="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es-ES" sz="1400" i="1" dirty="0"/>
              <a:t>“La ideología de género tiende a la </a:t>
            </a:r>
            <a:r>
              <a:rPr lang="es-ES" sz="1400" b="1" i="1" dirty="0"/>
              <a:t>destrucción del matrimonio</a:t>
            </a:r>
            <a:r>
              <a:rPr lang="es-ES" sz="1400" i="1" dirty="0"/>
              <a:t>”.</a:t>
            </a:r>
          </a:p>
          <a:p>
            <a:pPr marL="285750" indent="-285750">
              <a:buFont typeface="Arial" panose="020B0604020202020204" pitchFamily="34" charset="0"/>
              <a:buChar char="•"/>
            </a:pPr>
            <a:r>
              <a:rPr lang="es-ES" sz="1400" i="1" dirty="0"/>
              <a:t>“Políticas para complacer caprichos de un grupito de </a:t>
            </a:r>
            <a:r>
              <a:rPr lang="es-ES" sz="1400" b="1" i="1" dirty="0"/>
              <a:t>interesados en que mantengamos niveles educativos bajos para poder dominarnos mejor</a:t>
            </a:r>
            <a:r>
              <a:rPr lang="es-ES" sz="1400" i="1" dirty="0"/>
              <a:t>”.</a:t>
            </a:r>
          </a:p>
          <a:p>
            <a:pPr marL="285750" indent="-285750">
              <a:buFont typeface="Arial" panose="020B0604020202020204" pitchFamily="34" charset="0"/>
              <a:buChar char="•"/>
            </a:pPr>
            <a:r>
              <a:rPr lang="es-ES" sz="1400" i="1" dirty="0"/>
              <a:t>“Lo que se aprobó fue una enseñanza altamente nociva para nuestros hijos, esta ordenanza les </a:t>
            </a:r>
            <a:r>
              <a:rPr lang="es-ES" sz="1400" b="1" i="1" dirty="0"/>
              <a:t>quita a los padres la libertad de elección para sus hijos</a:t>
            </a:r>
            <a:r>
              <a:rPr lang="es-ES" sz="1400" i="1" dirty="0"/>
              <a:t>”.</a:t>
            </a:r>
          </a:p>
          <a:p>
            <a:pPr marL="285750" indent="-285750">
              <a:buFont typeface="Arial" panose="020B0604020202020204" pitchFamily="34" charset="0"/>
              <a:buChar char="•"/>
            </a:pPr>
            <a:r>
              <a:rPr lang="es-ES" sz="1400" i="1" dirty="0"/>
              <a:t>“Busca de manera disfrazada </a:t>
            </a:r>
            <a:r>
              <a:rPr lang="es-ES" sz="1400" b="1" i="1" dirty="0"/>
              <a:t>promover la homosexualidad y el lesbianismo </a:t>
            </a:r>
            <a:r>
              <a:rPr lang="es-ES" sz="1400" i="1" dirty="0"/>
              <a:t>en las escuelas”.</a:t>
            </a:r>
          </a:p>
        </p:txBody>
      </p:sp>
      <p:pic>
        <p:nvPicPr>
          <p:cNvPr id="12" name="Imagen 11">
            <a:extLst>
              <a:ext uri="{FF2B5EF4-FFF2-40B4-BE49-F238E27FC236}">
                <a16:creationId xmlns:a16="http://schemas.microsoft.com/office/drawing/2014/main" id="{3A9EB0F8-CB5C-4C72-8F6B-7F26064980DF}"/>
              </a:ext>
            </a:extLst>
          </p:cNvPr>
          <p:cNvPicPr>
            <a:picLocks noChangeAspect="1"/>
          </p:cNvPicPr>
          <p:nvPr/>
        </p:nvPicPr>
        <p:blipFill>
          <a:blip r:embed="rId4"/>
          <a:stretch>
            <a:fillRect/>
          </a:stretch>
        </p:blipFill>
        <p:spPr>
          <a:xfrm>
            <a:off x="7260872" y="1903550"/>
            <a:ext cx="1738698" cy="2185275"/>
          </a:xfrm>
          <a:prstGeom prst="rect">
            <a:avLst/>
          </a:prstGeom>
        </p:spPr>
      </p:pic>
    </p:spTree>
    <p:extLst>
      <p:ext uri="{BB962C8B-B14F-4D97-AF65-F5344CB8AC3E}">
        <p14:creationId xmlns:p14="http://schemas.microsoft.com/office/powerpoint/2010/main" val="21953351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9" descr="Screen Shot 2019-04-24 at 6.11.26 PM.png">
            <a:extLst>
              <a:ext uri="{FF2B5EF4-FFF2-40B4-BE49-F238E27FC236}">
                <a16:creationId xmlns:a16="http://schemas.microsoft.com/office/drawing/2014/main" id="{D88DEEBF-6FED-432F-91FD-F80620F98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8801"/>
          </a:xfrm>
          <a:prstGeom prst="rect">
            <a:avLst/>
          </a:prstGeom>
        </p:spPr>
      </p:pic>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4386203" y="-2767004"/>
            <a:ext cx="360742" cy="6562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IMPLEMENTAR LOS TEMAS TRANSVERSALES DEL CURRÍCULO</a:t>
            </a:r>
          </a:p>
        </p:txBody>
      </p:sp>
      <p:sp>
        <p:nvSpPr>
          <p:cNvPr id="2" name="Rectángulo 1">
            <a:extLst>
              <a:ext uri="{FF2B5EF4-FFF2-40B4-BE49-F238E27FC236}">
                <a16:creationId xmlns:a16="http://schemas.microsoft.com/office/drawing/2014/main" id="{854527CB-A11F-48E5-9B98-425813A095C6}"/>
              </a:ext>
            </a:extLst>
          </p:cNvPr>
          <p:cNvSpPr/>
          <p:nvPr/>
        </p:nvSpPr>
        <p:spPr>
          <a:xfrm>
            <a:off x="455680" y="624426"/>
            <a:ext cx="8543890" cy="338554"/>
          </a:xfrm>
          <a:prstGeom prst="rect">
            <a:avLst/>
          </a:prstGeom>
        </p:spPr>
        <p:txBody>
          <a:bodyPr wrap="square">
            <a:spAutoFit/>
          </a:bodyPr>
          <a:lstStyle/>
          <a:p>
            <a:pPr algn="just"/>
            <a:r>
              <a:rPr lang="es-ES" sz="1600" b="1" dirty="0">
                <a:solidFill>
                  <a:schemeClr val="tx2"/>
                </a:solidFill>
              </a:rPr>
              <a:t>Enfoque de género</a:t>
            </a:r>
          </a:p>
        </p:txBody>
      </p:sp>
      <p:sp>
        <p:nvSpPr>
          <p:cNvPr id="19" name="TextBox 3">
            <a:extLst>
              <a:ext uri="{FF2B5EF4-FFF2-40B4-BE49-F238E27FC236}">
                <a16:creationId xmlns:a16="http://schemas.microsoft.com/office/drawing/2014/main" id="{E7623026-664A-4A3A-BD30-D8254FFEEFA6}"/>
              </a:ext>
            </a:extLst>
          </p:cNvPr>
          <p:cNvSpPr txBox="1"/>
          <p:nvPr/>
        </p:nvSpPr>
        <p:spPr>
          <a:xfrm>
            <a:off x="653145" y="115581"/>
            <a:ext cx="398041" cy="523220"/>
          </a:xfrm>
          <a:prstGeom prst="rect">
            <a:avLst/>
          </a:prstGeom>
          <a:noFill/>
        </p:spPr>
        <p:txBody>
          <a:bodyPr wrap="none" rtlCol="0">
            <a:spAutoFit/>
          </a:bodyPr>
          <a:lstStyle/>
          <a:p>
            <a:r>
              <a:rPr lang="en-US" sz="2800" b="1" dirty="0">
                <a:solidFill>
                  <a:schemeClr val="bg1"/>
                </a:solidFill>
                <a:latin typeface="Gill Sans"/>
                <a:cs typeface="Gill Sans"/>
              </a:rPr>
              <a:t>6</a:t>
            </a:r>
          </a:p>
        </p:txBody>
      </p:sp>
      <p:sp>
        <p:nvSpPr>
          <p:cNvPr id="3" name="Marcador de número de diapositiva 2"/>
          <p:cNvSpPr>
            <a:spLocks noGrp="1"/>
          </p:cNvSpPr>
          <p:nvPr>
            <p:ph type="sldNum" sz="quarter" idx="12"/>
          </p:nvPr>
        </p:nvSpPr>
        <p:spPr>
          <a:xfrm>
            <a:off x="6553200" y="4636640"/>
            <a:ext cx="2133600" cy="273844"/>
          </a:xfrm>
        </p:spPr>
        <p:txBody>
          <a:bodyPr/>
          <a:lstStyle/>
          <a:p>
            <a:fld id="{A4124D19-2283-FC49-A358-736FA83B63DF}" type="slidenum">
              <a:rPr lang="en-US" smtClean="0"/>
              <a:t>45</a:t>
            </a:fld>
            <a:endParaRPr lang="en-US"/>
          </a:p>
        </p:txBody>
      </p:sp>
      <p:sp>
        <p:nvSpPr>
          <p:cNvPr id="20" name="Rectángulo 19">
            <a:extLst>
              <a:ext uri="{FF2B5EF4-FFF2-40B4-BE49-F238E27FC236}">
                <a16:creationId xmlns:a16="http://schemas.microsoft.com/office/drawing/2014/main" id="{8704B38D-83B9-4EC2-8795-AABBC7BF067B}"/>
              </a:ext>
            </a:extLst>
          </p:cNvPr>
          <p:cNvSpPr/>
          <p:nvPr/>
        </p:nvSpPr>
        <p:spPr>
          <a:xfrm>
            <a:off x="455681" y="976602"/>
            <a:ext cx="8543890" cy="2246769"/>
          </a:xfrm>
          <a:prstGeom prst="rect">
            <a:avLst/>
          </a:prstGeom>
          <a:solidFill>
            <a:srgbClr val="EDED8B">
              <a:alpha val="68000"/>
            </a:srgbClr>
          </a:solidFill>
        </p:spPr>
        <p:txBody>
          <a:bodyPr wrap="square">
            <a:spAutoFit/>
          </a:bodyPr>
          <a:lstStyle/>
          <a:p>
            <a:r>
              <a:rPr lang="es-DO" sz="1400" b="1" dirty="0">
                <a:ea typeface="Calibri" panose="020F0502020204030204" pitchFamily="34" charset="0"/>
                <a:cs typeface="Times New Roman" panose="02020603050405020304" pitchFamily="18" charset="0"/>
              </a:rPr>
              <a:t>Reacción de entidades académicas, sociales y culturales </a:t>
            </a:r>
          </a:p>
          <a:p>
            <a:pPr marL="285750" indent="-285750">
              <a:buFont typeface="Arial" panose="020B0604020202020204" pitchFamily="34" charset="0"/>
              <a:buChar char="•"/>
            </a:pPr>
            <a:r>
              <a:rPr lang="es-ES" sz="1400" i="1" dirty="0"/>
              <a:t>Un numeroso grupo de entidades académicas, sociales y culturales (Fundación Juan Bosch, </a:t>
            </a:r>
            <a:r>
              <a:rPr lang="es-DO" sz="1400" i="1" dirty="0"/>
              <a:t>FLACSO-RD, el Instituto de Historia de la UASD, el Instituto de Investigación de la Facultad de CCSS (UASD), la Alianza Cristiana Dominicana, Médicos del Mundo, el Centro de Estudios Sociales «14 de Junio», CE-MUJER, el Taller Público Silvano Lora, Ciudad Alternativa, CONAMUCA, CIPAF, el Centro de Estudios de Género de INTEC, el INSALUD, Educación Espejo o Oxfam destacaron :</a:t>
            </a:r>
          </a:p>
          <a:p>
            <a:pPr lvl="1"/>
            <a:r>
              <a:rPr lang="es-DO" sz="1400" i="1" dirty="0"/>
              <a:t>“la desigualdad de género, la discriminación y la violencia que de estas se derivan no pueden ser aceptadas en una sociedad democrática que aspire a promover el pleno desarrollo de todos los dominicanos y las dominicanas. No habrá cambio social ni cultural en esta materia si el sistema educativo no actúa de manera integral y decidida en la formación de las nuevas generaciones</a:t>
            </a:r>
            <a:r>
              <a:rPr lang="es-ES" sz="1400" i="1" dirty="0"/>
              <a:t>”</a:t>
            </a:r>
          </a:p>
        </p:txBody>
      </p:sp>
      <p:sp>
        <p:nvSpPr>
          <p:cNvPr id="21" name="Rectángulo 20">
            <a:extLst>
              <a:ext uri="{FF2B5EF4-FFF2-40B4-BE49-F238E27FC236}">
                <a16:creationId xmlns:a16="http://schemas.microsoft.com/office/drawing/2014/main" id="{4045B1F9-2F61-4775-94E5-B27ABED502B2}"/>
              </a:ext>
            </a:extLst>
          </p:cNvPr>
          <p:cNvSpPr/>
          <p:nvPr/>
        </p:nvSpPr>
        <p:spPr>
          <a:xfrm>
            <a:off x="455682" y="3240463"/>
            <a:ext cx="8543891" cy="954107"/>
          </a:xfrm>
          <a:prstGeom prst="rect">
            <a:avLst/>
          </a:prstGeom>
          <a:solidFill>
            <a:srgbClr val="ED595F">
              <a:alpha val="68000"/>
            </a:srgbClr>
          </a:solidFill>
        </p:spPr>
        <p:txBody>
          <a:bodyPr wrap="square">
            <a:spAutoFit/>
          </a:bodyPr>
          <a:lstStyle/>
          <a:p>
            <a:r>
              <a:rPr lang="es-DO" sz="1400" b="1" dirty="0">
                <a:latin typeface="+mj-lt"/>
                <a:ea typeface="Calibri" panose="020F0502020204030204" pitchFamily="34" charset="0"/>
                <a:cs typeface="Times New Roman" panose="02020603050405020304" pitchFamily="18" charset="0"/>
              </a:rPr>
              <a:t>Resolución no. 07-2019, del 27 de junio:</a:t>
            </a:r>
          </a:p>
          <a:p>
            <a:pPr marL="285750" indent="-285750">
              <a:buFont typeface="Arial" panose="020B0604020202020204" pitchFamily="34" charset="0"/>
              <a:buChar char="•"/>
            </a:pPr>
            <a:r>
              <a:rPr lang="es-DO" sz="1400" dirty="0">
                <a:latin typeface="+mj-lt"/>
              </a:rPr>
              <a:t>Incluye a las </a:t>
            </a:r>
            <a:r>
              <a:rPr lang="es-DO" sz="1400" b="1" dirty="0">
                <a:latin typeface="+mj-lt"/>
              </a:rPr>
              <a:t>iglesias</a:t>
            </a:r>
            <a:r>
              <a:rPr lang="es-DO" sz="1400" dirty="0">
                <a:latin typeface="+mj-lt"/>
              </a:rPr>
              <a:t> y a otras instituciones en la comisión asesora/decisora.</a:t>
            </a:r>
          </a:p>
          <a:p>
            <a:pPr marL="285750" indent="-285750">
              <a:buFont typeface="Arial" panose="020B0604020202020204" pitchFamily="34" charset="0"/>
              <a:buChar char="•"/>
            </a:pPr>
            <a:r>
              <a:rPr lang="es-DO" sz="1400" dirty="0">
                <a:latin typeface="+mj-lt"/>
                <a:ea typeface="Calibri" panose="020F0502020204030204" pitchFamily="34" charset="0"/>
                <a:cs typeface="Times New Roman" panose="02020603050405020304" pitchFamily="18" charset="0"/>
              </a:rPr>
              <a:t>Establece la necesidad de que los acuerdos se adopten por </a:t>
            </a:r>
            <a:r>
              <a:rPr lang="es-DO" sz="1400" b="1" dirty="0">
                <a:latin typeface="+mj-lt"/>
                <a:ea typeface="Calibri" panose="020F0502020204030204" pitchFamily="34" charset="0"/>
                <a:cs typeface="Times New Roman" panose="02020603050405020304" pitchFamily="18" charset="0"/>
              </a:rPr>
              <a:t>unanimidad.</a:t>
            </a:r>
          </a:p>
          <a:p>
            <a:pPr marL="285750" indent="-285750">
              <a:buFont typeface="Arial" panose="020B0604020202020204" pitchFamily="34" charset="0"/>
              <a:buChar char="•"/>
            </a:pPr>
            <a:r>
              <a:rPr lang="es-DO" sz="1400" b="1" dirty="0">
                <a:latin typeface="+mj-lt"/>
                <a:ea typeface="Calibri" panose="020F0502020204030204" pitchFamily="34" charset="0"/>
                <a:cs typeface="Times New Roman" panose="02020603050405020304" pitchFamily="18" charset="0"/>
              </a:rPr>
              <a:t>Se eliminan los plazos </a:t>
            </a:r>
            <a:r>
              <a:rPr lang="es-DO" sz="1400" dirty="0">
                <a:latin typeface="+mj-lt"/>
                <a:ea typeface="Calibri" panose="020F0502020204030204" pitchFamily="34" charset="0"/>
                <a:cs typeface="Times New Roman" panose="02020603050405020304" pitchFamily="18" charset="0"/>
              </a:rPr>
              <a:t>para adoptar la política.</a:t>
            </a:r>
            <a:endParaRPr lang="es-DO" sz="1400" dirty="0">
              <a:latin typeface="+mj-lt"/>
            </a:endParaRPr>
          </a:p>
        </p:txBody>
      </p:sp>
    </p:spTree>
    <p:extLst>
      <p:ext uri="{BB962C8B-B14F-4D97-AF65-F5344CB8AC3E}">
        <p14:creationId xmlns:p14="http://schemas.microsoft.com/office/powerpoint/2010/main" val="23421567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9" descr="Screen Shot 2019-04-24 at 6.11.26 PM.png">
            <a:extLst>
              <a:ext uri="{FF2B5EF4-FFF2-40B4-BE49-F238E27FC236}">
                <a16:creationId xmlns:a16="http://schemas.microsoft.com/office/drawing/2014/main" id="{D88DEEBF-6FED-432F-91FD-F80620F98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8801"/>
          </a:xfrm>
          <a:prstGeom prst="rect">
            <a:avLst/>
          </a:prstGeom>
        </p:spPr>
      </p:pic>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4386203" y="-2767004"/>
            <a:ext cx="360742" cy="6562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IMPLEMENTAR LOS TEMAS TRANSVERSALES DEL CURRÍCULO</a:t>
            </a:r>
          </a:p>
        </p:txBody>
      </p:sp>
      <p:sp>
        <p:nvSpPr>
          <p:cNvPr id="2" name="Rectángulo 1">
            <a:extLst>
              <a:ext uri="{FF2B5EF4-FFF2-40B4-BE49-F238E27FC236}">
                <a16:creationId xmlns:a16="http://schemas.microsoft.com/office/drawing/2014/main" id="{854527CB-A11F-48E5-9B98-425813A095C6}"/>
              </a:ext>
            </a:extLst>
          </p:cNvPr>
          <p:cNvSpPr/>
          <p:nvPr/>
        </p:nvSpPr>
        <p:spPr>
          <a:xfrm>
            <a:off x="455680" y="723039"/>
            <a:ext cx="8543890" cy="338554"/>
          </a:xfrm>
          <a:prstGeom prst="rect">
            <a:avLst/>
          </a:prstGeom>
        </p:spPr>
        <p:txBody>
          <a:bodyPr wrap="square">
            <a:spAutoFit/>
          </a:bodyPr>
          <a:lstStyle/>
          <a:p>
            <a:pPr algn="just"/>
            <a:r>
              <a:rPr lang="es-DO" sz="1600" b="1" dirty="0">
                <a:solidFill>
                  <a:schemeClr val="tx2"/>
                </a:solidFill>
              </a:rPr>
              <a:t>Educación sexual y prevención del embarazo en la adolescencia</a:t>
            </a:r>
            <a:endParaRPr lang="es-ES" sz="1600" b="1" dirty="0">
              <a:solidFill>
                <a:schemeClr val="tx2"/>
              </a:solidFill>
            </a:endParaRPr>
          </a:p>
        </p:txBody>
      </p:sp>
      <p:sp>
        <p:nvSpPr>
          <p:cNvPr id="19" name="TextBox 3">
            <a:extLst>
              <a:ext uri="{FF2B5EF4-FFF2-40B4-BE49-F238E27FC236}">
                <a16:creationId xmlns:a16="http://schemas.microsoft.com/office/drawing/2014/main" id="{E7623026-664A-4A3A-BD30-D8254FFEEFA6}"/>
              </a:ext>
            </a:extLst>
          </p:cNvPr>
          <p:cNvSpPr txBox="1"/>
          <p:nvPr/>
        </p:nvSpPr>
        <p:spPr>
          <a:xfrm>
            <a:off x="653145" y="115581"/>
            <a:ext cx="398041" cy="523220"/>
          </a:xfrm>
          <a:prstGeom prst="rect">
            <a:avLst/>
          </a:prstGeom>
          <a:noFill/>
        </p:spPr>
        <p:txBody>
          <a:bodyPr wrap="none" rtlCol="0">
            <a:spAutoFit/>
          </a:bodyPr>
          <a:lstStyle/>
          <a:p>
            <a:r>
              <a:rPr lang="en-US" sz="2800" b="1" dirty="0">
                <a:solidFill>
                  <a:schemeClr val="bg1"/>
                </a:solidFill>
                <a:latin typeface="Gill Sans"/>
                <a:cs typeface="Gill Sans"/>
              </a:rPr>
              <a:t>6</a:t>
            </a:r>
          </a:p>
        </p:txBody>
      </p:sp>
      <p:sp>
        <p:nvSpPr>
          <p:cNvPr id="3" name="Marcador de número de diapositiva 2"/>
          <p:cNvSpPr>
            <a:spLocks noGrp="1"/>
          </p:cNvSpPr>
          <p:nvPr>
            <p:ph type="sldNum" sz="quarter" idx="12"/>
          </p:nvPr>
        </p:nvSpPr>
        <p:spPr>
          <a:xfrm>
            <a:off x="6553200" y="4636640"/>
            <a:ext cx="2133600" cy="273844"/>
          </a:xfrm>
        </p:spPr>
        <p:txBody>
          <a:bodyPr/>
          <a:lstStyle/>
          <a:p>
            <a:fld id="{A4124D19-2283-FC49-A358-736FA83B63DF}" type="slidenum">
              <a:rPr lang="en-US" smtClean="0"/>
              <a:t>46</a:t>
            </a:fld>
            <a:endParaRPr lang="en-US"/>
          </a:p>
        </p:txBody>
      </p:sp>
      <p:sp>
        <p:nvSpPr>
          <p:cNvPr id="7" name="Rectángulo 6">
            <a:extLst>
              <a:ext uri="{FF2B5EF4-FFF2-40B4-BE49-F238E27FC236}">
                <a16:creationId xmlns:a16="http://schemas.microsoft.com/office/drawing/2014/main" id="{4B7DB451-8B2D-4B1A-92E8-0905A025B62B}"/>
              </a:ext>
            </a:extLst>
          </p:cNvPr>
          <p:cNvSpPr/>
          <p:nvPr/>
        </p:nvSpPr>
        <p:spPr>
          <a:xfrm>
            <a:off x="455679" y="1107131"/>
            <a:ext cx="8543891" cy="3046988"/>
          </a:xfrm>
          <a:prstGeom prst="rect">
            <a:avLst/>
          </a:prstGeom>
          <a:noFill/>
        </p:spPr>
        <p:txBody>
          <a:bodyPr wrap="square">
            <a:spAutoFit/>
          </a:bodyPr>
          <a:lstStyle/>
          <a:p>
            <a:pPr marL="285750" indent="-285750">
              <a:buFont typeface="Arial" panose="020B0604020202020204" pitchFamily="34" charset="0"/>
              <a:buChar char="•"/>
            </a:pPr>
            <a:r>
              <a:rPr lang="es-DO" sz="1600" dirty="0">
                <a:latin typeface="+mj-lt"/>
                <a:ea typeface="Calibri" panose="020F0502020204030204" pitchFamily="34" charset="0"/>
                <a:cs typeface="Times New Roman" panose="02020603050405020304" pitchFamily="18" charset="0"/>
              </a:rPr>
              <a:t>El MINERD realizó en febrero del 2019 el lanzamiento del </a:t>
            </a:r>
            <a:r>
              <a:rPr lang="es-DO" sz="1600" b="1" dirty="0">
                <a:latin typeface="+mj-lt"/>
                <a:ea typeface="Calibri" panose="020F0502020204030204" pitchFamily="34" charset="0"/>
                <a:cs typeface="Times New Roman" panose="02020603050405020304" pitchFamily="18" charset="0"/>
              </a:rPr>
              <a:t>Programa de prevención del embarazo en la adolescencia y de apoyo psicosocial y pedagógico de adolescentes en condición de embarazo, maternidad y paternidad en centros educativos y sus protocolos</a:t>
            </a:r>
            <a:r>
              <a:rPr lang="es-DO" sz="1600" dirty="0">
                <a:latin typeface="+mj-lt"/>
                <a:ea typeface="Calibri" panose="020F0502020204030204" pitchFamily="34" charset="0"/>
                <a:cs typeface="Times New Roman" panose="02020603050405020304" pitchFamily="18" charset="0"/>
              </a:rPr>
              <a:t>. </a:t>
            </a:r>
          </a:p>
          <a:p>
            <a:endParaRPr lang="es-DO" sz="1600" dirty="0">
              <a:latin typeface="+mj-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DO" sz="1600" dirty="0">
                <a:latin typeface="+mj-lt"/>
                <a:ea typeface="Calibri" panose="020F0502020204030204" pitchFamily="34" charset="0"/>
                <a:cs typeface="Times New Roman" panose="02020603050405020304" pitchFamily="18" charset="0"/>
              </a:rPr>
              <a:t>A partir del mes de marzo se puso en marcha </a:t>
            </a:r>
            <a:r>
              <a:rPr lang="es-DO" sz="1600" b="1" dirty="0">
                <a:latin typeface="+mj-lt"/>
                <a:ea typeface="Calibri" panose="020F0502020204030204" pitchFamily="34" charset="0"/>
                <a:cs typeface="Times New Roman" panose="02020603050405020304" pitchFamily="18" charset="0"/>
              </a:rPr>
              <a:t>la implementación del Piloto del Programa de prevención del embarazo en la Regional 04 de San Cristóbal: </a:t>
            </a:r>
          </a:p>
          <a:p>
            <a:pPr marL="742950" lvl="1" indent="-285750">
              <a:buFont typeface="Arial" panose="020B0604020202020204" pitchFamily="34" charset="0"/>
              <a:buChar char="•"/>
            </a:pPr>
            <a:r>
              <a:rPr lang="es-DO" sz="1600" dirty="0">
                <a:latin typeface="+mj-lt"/>
                <a:ea typeface="Calibri" panose="020F0502020204030204" pitchFamily="34" charset="0"/>
                <a:cs typeface="Times New Roman" panose="02020603050405020304" pitchFamily="18" charset="0"/>
              </a:rPr>
              <a:t>Capacitación de 100 orientadores y psicólogos. </a:t>
            </a:r>
          </a:p>
          <a:p>
            <a:pPr marL="742950" lvl="1" indent="-285750">
              <a:buFont typeface="Arial" panose="020B0604020202020204" pitchFamily="34" charset="0"/>
              <a:buChar char="•"/>
            </a:pPr>
            <a:r>
              <a:rPr lang="es-DO" sz="1600" dirty="0">
                <a:latin typeface="+mj-lt"/>
                <a:ea typeface="Calibri" panose="020F0502020204030204" pitchFamily="34" charset="0"/>
                <a:cs typeface="Times New Roman" panose="02020603050405020304" pitchFamily="18" charset="0"/>
              </a:rPr>
              <a:t>Realización de talleres y campamentos sobre la estrategia de liderazgo, valores y sexualidad para apoyar la prevención de embarazo en la adolescencia para 300 estudiantes de la Regional. </a:t>
            </a:r>
          </a:p>
          <a:p>
            <a:pPr marL="742950" lvl="1" indent="-285750">
              <a:buFont typeface="Arial" panose="020B0604020202020204" pitchFamily="34" charset="0"/>
              <a:buChar char="•"/>
            </a:pPr>
            <a:r>
              <a:rPr lang="es-DO" sz="1600" dirty="0">
                <a:latin typeface="+mj-lt"/>
                <a:ea typeface="Calibri" panose="020F0502020204030204" pitchFamily="34" charset="0"/>
                <a:cs typeface="Times New Roman" panose="02020603050405020304" pitchFamily="18" charset="0"/>
              </a:rPr>
              <a:t>Diseño e impresión de manuales formativos sobre educación sexual integral y cultura de paz.</a:t>
            </a:r>
            <a:endParaRPr lang="es-DO" sz="1600" dirty="0">
              <a:latin typeface="+mj-lt"/>
            </a:endParaRPr>
          </a:p>
        </p:txBody>
      </p:sp>
    </p:spTree>
    <p:extLst>
      <p:ext uri="{BB962C8B-B14F-4D97-AF65-F5344CB8AC3E}">
        <p14:creationId xmlns:p14="http://schemas.microsoft.com/office/powerpoint/2010/main" val="8892331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9" descr="Screen Shot 2019-04-24 at 6.11.26 PM.png">
            <a:extLst>
              <a:ext uri="{FF2B5EF4-FFF2-40B4-BE49-F238E27FC236}">
                <a16:creationId xmlns:a16="http://schemas.microsoft.com/office/drawing/2014/main" id="{D88DEEBF-6FED-432F-91FD-F80620F98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8801"/>
          </a:xfrm>
          <a:prstGeom prst="rect">
            <a:avLst/>
          </a:prstGeom>
        </p:spPr>
      </p:pic>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1" name="Rectángulo 6">
            <a:extLst>
              <a:ext uri="{FF2B5EF4-FFF2-40B4-BE49-F238E27FC236}">
                <a16:creationId xmlns:a16="http://schemas.microsoft.com/office/drawing/2014/main" id="{898A1D25-BF65-4344-8848-7E2D4A994634}"/>
              </a:ext>
            </a:extLst>
          </p:cNvPr>
          <p:cNvSpPr/>
          <p:nvPr/>
        </p:nvSpPr>
        <p:spPr>
          <a:xfrm rot="5400000">
            <a:off x="4386203" y="-2767004"/>
            <a:ext cx="360742" cy="6562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IMPLEMENTAR LOS TEMAS TRANSVERSALES DEL CURRÍCULO</a:t>
            </a:r>
          </a:p>
        </p:txBody>
      </p:sp>
      <p:sp>
        <p:nvSpPr>
          <p:cNvPr id="2" name="Rectángulo 1">
            <a:extLst>
              <a:ext uri="{FF2B5EF4-FFF2-40B4-BE49-F238E27FC236}">
                <a16:creationId xmlns:a16="http://schemas.microsoft.com/office/drawing/2014/main" id="{854527CB-A11F-48E5-9B98-425813A095C6}"/>
              </a:ext>
            </a:extLst>
          </p:cNvPr>
          <p:cNvSpPr/>
          <p:nvPr/>
        </p:nvSpPr>
        <p:spPr>
          <a:xfrm>
            <a:off x="455680" y="624426"/>
            <a:ext cx="8543890" cy="338554"/>
          </a:xfrm>
          <a:prstGeom prst="rect">
            <a:avLst/>
          </a:prstGeom>
        </p:spPr>
        <p:txBody>
          <a:bodyPr wrap="square">
            <a:spAutoFit/>
          </a:bodyPr>
          <a:lstStyle/>
          <a:p>
            <a:pPr algn="just"/>
            <a:r>
              <a:rPr lang="es-ES" sz="1600" b="1" dirty="0">
                <a:solidFill>
                  <a:schemeClr val="tx2"/>
                </a:solidFill>
              </a:rPr>
              <a:t>Debate sobre la enseñanza laica</a:t>
            </a:r>
          </a:p>
        </p:txBody>
      </p:sp>
      <p:sp>
        <p:nvSpPr>
          <p:cNvPr id="19" name="TextBox 3">
            <a:extLst>
              <a:ext uri="{FF2B5EF4-FFF2-40B4-BE49-F238E27FC236}">
                <a16:creationId xmlns:a16="http://schemas.microsoft.com/office/drawing/2014/main" id="{E7623026-664A-4A3A-BD30-D8254FFEEFA6}"/>
              </a:ext>
            </a:extLst>
          </p:cNvPr>
          <p:cNvSpPr txBox="1"/>
          <p:nvPr/>
        </p:nvSpPr>
        <p:spPr>
          <a:xfrm>
            <a:off x="653145" y="115581"/>
            <a:ext cx="398041" cy="523220"/>
          </a:xfrm>
          <a:prstGeom prst="rect">
            <a:avLst/>
          </a:prstGeom>
          <a:noFill/>
        </p:spPr>
        <p:txBody>
          <a:bodyPr wrap="none" rtlCol="0">
            <a:spAutoFit/>
          </a:bodyPr>
          <a:lstStyle/>
          <a:p>
            <a:r>
              <a:rPr lang="en-US" sz="2800" b="1" dirty="0">
                <a:solidFill>
                  <a:schemeClr val="bg1"/>
                </a:solidFill>
                <a:latin typeface="Gill Sans"/>
                <a:cs typeface="Gill Sans"/>
              </a:rPr>
              <a:t>6</a:t>
            </a:r>
          </a:p>
        </p:txBody>
      </p:sp>
      <p:sp>
        <p:nvSpPr>
          <p:cNvPr id="3" name="Marcador de número de diapositiva 2"/>
          <p:cNvSpPr>
            <a:spLocks noGrp="1"/>
          </p:cNvSpPr>
          <p:nvPr>
            <p:ph type="sldNum" sz="quarter" idx="12"/>
          </p:nvPr>
        </p:nvSpPr>
        <p:spPr>
          <a:xfrm>
            <a:off x="6553200" y="4636640"/>
            <a:ext cx="2133600" cy="273844"/>
          </a:xfrm>
        </p:spPr>
        <p:txBody>
          <a:bodyPr/>
          <a:lstStyle/>
          <a:p>
            <a:fld id="{A4124D19-2283-FC49-A358-736FA83B63DF}" type="slidenum">
              <a:rPr lang="en-US" smtClean="0"/>
              <a:t>47</a:t>
            </a:fld>
            <a:endParaRPr lang="en-US"/>
          </a:p>
        </p:txBody>
      </p:sp>
      <p:sp>
        <p:nvSpPr>
          <p:cNvPr id="7" name="Rectángulo 6">
            <a:extLst>
              <a:ext uri="{FF2B5EF4-FFF2-40B4-BE49-F238E27FC236}">
                <a16:creationId xmlns:a16="http://schemas.microsoft.com/office/drawing/2014/main" id="{4B7DB451-8B2D-4B1A-92E8-0905A025B62B}"/>
              </a:ext>
            </a:extLst>
          </p:cNvPr>
          <p:cNvSpPr/>
          <p:nvPr/>
        </p:nvSpPr>
        <p:spPr>
          <a:xfrm>
            <a:off x="455679" y="938557"/>
            <a:ext cx="8543891" cy="1015663"/>
          </a:xfrm>
          <a:prstGeom prst="rect">
            <a:avLst/>
          </a:prstGeom>
          <a:solidFill>
            <a:schemeClr val="accent3">
              <a:lumMod val="40000"/>
              <a:lumOff val="60000"/>
            </a:schemeClr>
          </a:solidFill>
        </p:spPr>
        <p:txBody>
          <a:bodyPr wrap="square">
            <a:spAutoFit/>
          </a:bodyPr>
          <a:lstStyle/>
          <a:p>
            <a:r>
              <a:rPr lang="es-ES" sz="1500" b="1" dirty="0"/>
              <a:t>Resolución de la Cámara de Diputados:</a:t>
            </a:r>
          </a:p>
          <a:p>
            <a:pPr marL="285750" indent="-285750">
              <a:buFont typeface="Arial" panose="020B0604020202020204" pitchFamily="34" charset="0"/>
              <a:buChar char="•"/>
            </a:pPr>
            <a:r>
              <a:rPr lang="es-ES" sz="1500" dirty="0"/>
              <a:t>El 6 de junio de 2019 la Cámara de Diputados aprobó una resolución que exige al Ministerio de Educación dar cumplimiento de la Ley No.44-00, que establece la obligación de la lectura e instrucción de la biblia en las escuelas públicas y privadas del país. </a:t>
            </a:r>
            <a:endParaRPr lang="es-DO" sz="1500" b="1" dirty="0">
              <a:latin typeface="+mj-lt"/>
            </a:endParaRPr>
          </a:p>
        </p:txBody>
      </p:sp>
      <p:sp>
        <p:nvSpPr>
          <p:cNvPr id="20" name="Rectángulo 19">
            <a:extLst>
              <a:ext uri="{FF2B5EF4-FFF2-40B4-BE49-F238E27FC236}">
                <a16:creationId xmlns:a16="http://schemas.microsoft.com/office/drawing/2014/main" id="{8704B38D-83B9-4EC2-8795-AABBC7BF067B}"/>
              </a:ext>
            </a:extLst>
          </p:cNvPr>
          <p:cNvSpPr/>
          <p:nvPr/>
        </p:nvSpPr>
        <p:spPr>
          <a:xfrm>
            <a:off x="455678" y="2064703"/>
            <a:ext cx="8543891" cy="1938992"/>
          </a:xfrm>
          <a:prstGeom prst="rect">
            <a:avLst/>
          </a:prstGeom>
          <a:solidFill>
            <a:srgbClr val="EDED8B"/>
          </a:solidFill>
        </p:spPr>
        <p:txBody>
          <a:bodyPr wrap="square">
            <a:spAutoFit/>
          </a:bodyPr>
          <a:lstStyle/>
          <a:p>
            <a:r>
              <a:rPr lang="es-DO" sz="1500" b="1" dirty="0">
                <a:ea typeface="Calibri" panose="020F0502020204030204" pitchFamily="34" charset="0"/>
                <a:cs typeface="Times New Roman" panose="02020603050405020304" pitchFamily="18" charset="0"/>
              </a:rPr>
              <a:t>Reacción del MINERD:</a:t>
            </a:r>
          </a:p>
          <a:p>
            <a:pPr marL="285750" indent="-285750">
              <a:buFont typeface="Arial" panose="020B0604020202020204" pitchFamily="34" charset="0"/>
              <a:buChar char="•"/>
            </a:pPr>
            <a:r>
              <a:rPr lang="es-DO" sz="1500" b="1" dirty="0"/>
              <a:t>Director de Currículo: “</a:t>
            </a:r>
            <a:r>
              <a:rPr lang="es-DO" sz="1500" i="1" dirty="0"/>
              <a:t>El Ministerio de Educación no se acogerá a la resolución que aprobaron los diputados que le exige cumplir la Ley No.44-00, que establece la obligación de la lectura e instrucción de la Biblia en las escuelas públicas y privadas del país, porque la Constitución establece la libertad de culto y, por tanto, no deben imponer una orientación religiosa”. </a:t>
            </a:r>
          </a:p>
          <a:p>
            <a:pPr marL="285750" indent="-285750">
              <a:buFont typeface="Arial" panose="020B0604020202020204" pitchFamily="34" charset="0"/>
              <a:buChar char="•"/>
            </a:pPr>
            <a:r>
              <a:rPr lang="es-DO" sz="1500" b="1" dirty="0"/>
              <a:t>Ministro de Educación</a:t>
            </a:r>
            <a:r>
              <a:rPr lang="es-DO" sz="1500" i="1" dirty="0"/>
              <a:t>: “La lectura de la Biblia no se puede imponer de manera obligatoria en las escuelas. (…) Eso es totalmente absurdo, pues ese es un derecho voluntario que le asiste a cada ser humano y a cada familia, pues cada uno va a la iglesia cuando siente la necesidad de ir”</a:t>
            </a:r>
          </a:p>
        </p:txBody>
      </p:sp>
    </p:spTree>
    <p:extLst>
      <p:ext uri="{BB962C8B-B14F-4D97-AF65-F5344CB8AC3E}">
        <p14:creationId xmlns:p14="http://schemas.microsoft.com/office/powerpoint/2010/main" val="8544451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Shot 2019-04-24 at 6.11.26 PM.png">
            <a:extLst>
              <a:ext uri="{FF2B5EF4-FFF2-40B4-BE49-F238E27FC236}">
                <a16:creationId xmlns:a16="http://schemas.microsoft.com/office/drawing/2014/main" id="{A54AA800-1348-4FB9-91E2-57E0402066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7153"/>
          </a:xfrm>
          <a:prstGeom prst="rect">
            <a:avLst/>
          </a:prstGeom>
        </p:spPr>
      </p:pic>
      <p:sp>
        <p:nvSpPr>
          <p:cNvPr id="11" name="TextBox 3">
            <a:extLst>
              <a:ext uri="{FF2B5EF4-FFF2-40B4-BE49-F238E27FC236}">
                <a16:creationId xmlns:a16="http://schemas.microsoft.com/office/drawing/2014/main" id="{8BE5FF07-59CA-4435-858B-265FFD9C6040}"/>
              </a:ext>
            </a:extLst>
          </p:cNvPr>
          <p:cNvSpPr txBox="1"/>
          <p:nvPr/>
        </p:nvSpPr>
        <p:spPr>
          <a:xfrm>
            <a:off x="653145" y="115581"/>
            <a:ext cx="398041" cy="523220"/>
          </a:xfrm>
          <a:prstGeom prst="rect">
            <a:avLst/>
          </a:prstGeom>
          <a:noFill/>
        </p:spPr>
        <p:txBody>
          <a:bodyPr wrap="none" rtlCol="0">
            <a:spAutoFit/>
          </a:bodyPr>
          <a:lstStyle/>
          <a:p>
            <a:r>
              <a:rPr lang="en-US" sz="2800" b="1" dirty="0">
                <a:solidFill>
                  <a:schemeClr val="bg1"/>
                </a:solidFill>
                <a:latin typeface="Gill Sans"/>
                <a:cs typeface="Gill Sans"/>
              </a:rPr>
              <a:t>6</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3765819" y="-2095059"/>
            <a:ext cx="299180" cy="52323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EVALUACIÓN DE LOS APRENDIZAJES</a:t>
            </a:r>
          </a:p>
        </p:txBody>
      </p:sp>
      <p:graphicFrame>
        <p:nvGraphicFramePr>
          <p:cNvPr id="7" name="Tabla 1">
            <a:extLst>
              <a:ext uri="{FF2B5EF4-FFF2-40B4-BE49-F238E27FC236}">
                <a16:creationId xmlns:a16="http://schemas.microsoft.com/office/drawing/2014/main" id="{ED52E612-1D18-4808-8F68-2029D7D13B82}"/>
              </a:ext>
            </a:extLst>
          </p:cNvPr>
          <p:cNvGraphicFramePr>
            <a:graphicFrameLocks noGrp="1"/>
          </p:cNvGraphicFramePr>
          <p:nvPr>
            <p:extLst>
              <p:ext uri="{D42A27DB-BD31-4B8C-83A1-F6EECF244321}">
                <p14:modId xmlns:p14="http://schemas.microsoft.com/office/powerpoint/2010/main" val="2331320780"/>
              </p:ext>
            </p:extLst>
          </p:nvPr>
        </p:nvGraphicFramePr>
        <p:xfrm>
          <a:off x="768083" y="810894"/>
          <a:ext cx="8028635" cy="3970624"/>
        </p:xfrm>
        <a:graphic>
          <a:graphicData uri="http://schemas.openxmlformats.org/drawingml/2006/table">
            <a:tbl>
              <a:tblPr firstRow="1" bandRow="1">
                <a:tableStyleId>{93296810-A885-4BE3-A3E7-6D5BEEA58F35}</a:tableStyleId>
              </a:tblPr>
              <a:tblGrid>
                <a:gridCol w="459462">
                  <a:extLst>
                    <a:ext uri="{9D8B030D-6E8A-4147-A177-3AD203B41FA5}">
                      <a16:colId xmlns:a16="http://schemas.microsoft.com/office/drawing/2014/main" val="3084327813"/>
                    </a:ext>
                  </a:extLst>
                </a:gridCol>
                <a:gridCol w="4504425">
                  <a:extLst>
                    <a:ext uri="{9D8B030D-6E8A-4147-A177-3AD203B41FA5}">
                      <a16:colId xmlns:a16="http://schemas.microsoft.com/office/drawing/2014/main" val="2425493854"/>
                    </a:ext>
                  </a:extLst>
                </a:gridCol>
                <a:gridCol w="798684">
                  <a:extLst>
                    <a:ext uri="{9D8B030D-6E8A-4147-A177-3AD203B41FA5}">
                      <a16:colId xmlns:a16="http://schemas.microsoft.com/office/drawing/2014/main" val="888771253"/>
                    </a:ext>
                  </a:extLst>
                </a:gridCol>
                <a:gridCol w="799787">
                  <a:extLst>
                    <a:ext uri="{9D8B030D-6E8A-4147-A177-3AD203B41FA5}">
                      <a16:colId xmlns:a16="http://schemas.microsoft.com/office/drawing/2014/main" val="4073246773"/>
                    </a:ext>
                  </a:extLst>
                </a:gridCol>
                <a:gridCol w="722698">
                  <a:extLst>
                    <a:ext uri="{9D8B030D-6E8A-4147-A177-3AD203B41FA5}">
                      <a16:colId xmlns:a16="http://schemas.microsoft.com/office/drawing/2014/main" val="3959084445"/>
                    </a:ext>
                  </a:extLst>
                </a:gridCol>
                <a:gridCol w="743579">
                  <a:extLst>
                    <a:ext uri="{9D8B030D-6E8A-4147-A177-3AD203B41FA5}">
                      <a16:colId xmlns:a16="http://schemas.microsoft.com/office/drawing/2014/main" val="2441518381"/>
                    </a:ext>
                  </a:extLst>
                </a:gridCol>
              </a:tblGrid>
              <a:tr h="483261">
                <a:tc gridSpan="2">
                  <a:txBody>
                    <a:bodyPr/>
                    <a:lstStyle/>
                    <a:p>
                      <a:r>
                        <a:rPr lang="es-ES" sz="1600" dirty="0"/>
                        <a:t>Evaluaciones realizadas en el cuatrienio</a:t>
                      </a:r>
                      <a:endParaRPr lang="es-DO" sz="1600" dirty="0"/>
                    </a:p>
                  </a:txBody>
                  <a:tcPr>
                    <a:lnB w="12700" cap="flat" cmpd="sng" algn="ctr">
                      <a:solidFill>
                        <a:schemeClr val="accent3">
                          <a:lumMod val="60000"/>
                          <a:lumOff val="40000"/>
                        </a:schemeClr>
                      </a:solidFill>
                      <a:prstDash val="solid"/>
                      <a:round/>
                      <a:headEnd type="none" w="med" len="med"/>
                      <a:tailEnd type="none" w="med" len="med"/>
                    </a:lnB>
                    <a:solidFill>
                      <a:srgbClr val="548235"/>
                    </a:solidFill>
                  </a:tcPr>
                </a:tc>
                <a:tc hMerge="1">
                  <a:txBody>
                    <a:bodyPr/>
                    <a:lstStyle/>
                    <a:p>
                      <a:endParaRPr lang="es-DO" dirty="0"/>
                    </a:p>
                  </a:txBody>
                  <a:tcPr>
                    <a:solidFill>
                      <a:srgbClr val="548235"/>
                    </a:solidFill>
                  </a:tcPr>
                </a:tc>
                <a:tc>
                  <a:txBody>
                    <a:bodyPr/>
                    <a:lstStyle/>
                    <a:p>
                      <a:pPr algn="ctr"/>
                      <a:r>
                        <a:rPr lang="es-ES" sz="1600" dirty="0"/>
                        <a:t>2016</a:t>
                      </a:r>
                      <a:endParaRPr lang="es-DO" sz="1600" dirty="0"/>
                    </a:p>
                  </a:txBody>
                  <a:tcPr>
                    <a:lnB w="12700" cap="flat" cmpd="sng" algn="ctr">
                      <a:solidFill>
                        <a:schemeClr val="accent3">
                          <a:lumMod val="60000"/>
                          <a:lumOff val="40000"/>
                        </a:schemeClr>
                      </a:solidFill>
                      <a:prstDash val="solid"/>
                      <a:round/>
                      <a:headEnd type="none" w="med" len="med"/>
                      <a:tailEnd type="none" w="med" len="med"/>
                    </a:lnB>
                    <a:solidFill>
                      <a:srgbClr val="548235"/>
                    </a:solidFill>
                  </a:tcPr>
                </a:tc>
                <a:tc>
                  <a:txBody>
                    <a:bodyPr/>
                    <a:lstStyle/>
                    <a:p>
                      <a:pPr algn="ctr"/>
                      <a:r>
                        <a:rPr lang="es-ES" sz="1600" dirty="0"/>
                        <a:t>2017</a:t>
                      </a:r>
                      <a:endParaRPr lang="es-DO" sz="1600" dirty="0"/>
                    </a:p>
                  </a:txBody>
                  <a:tcPr>
                    <a:lnB w="12700" cap="flat" cmpd="sng" algn="ctr">
                      <a:solidFill>
                        <a:schemeClr val="accent3">
                          <a:lumMod val="60000"/>
                          <a:lumOff val="40000"/>
                        </a:schemeClr>
                      </a:solidFill>
                      <a:prstDash val="solid"/>
                      <a:round/>
                      <a:headEnd type="none" w="med" len="med"/>
                      <a:tailEnd type="none" w="med" len="med"/>
                    </a:lnB>
                    <a:solidFill>
                      <a:srgbClr val="548235"/>
                    </a:solidFill>
                  </a:tcPr>
                </a:tc>
                <a:tc>
                  <a:txBody>
                    <a:bodyPr/>
                    <a:lstStyle/>
                    <a:p>
                      <a:pPr algn="ctr"/>
                      <a:r>
                        <a:rPr lang="es-ES" sz="1600" dirty="0"/>
                        <a:t>2018</a:t>
                      </a:r>
                      <a:endParaRPr lang="es-DO" sz="1600" dirty="0"/>
                    </a:p>
                  </a:txBody>
                  <a:tcPr>
                    <a:lnB w="12700" cap="flat" cmpd="sng" algn="ctr">
                      <a:solidFill>
                        <a:schemeClr val="accent3">
                          <a:lumMod val="60000"/>
                          <a:lumOff val="40000"/>
                        </a:schemeClr>
                      </a:solidFill>
                      <a:prstDash val="solid"/>
                      <a:round/>
                      <a:headEnd type="none" w="med" len="med"/>
                      <a:tailEnd type="none" w="med" len="med"/>
                    </a:lnB>
                    <a:solidFill>
                      <a:srgbClr val="548235"/>
                    </a:solidFill>
                  </a:tcPr>
                </a:tc>
                <a:tc>
                  <a:txBody>
                    <a:bodyPr/>
                    <a:lstStyle/>
                    <a:p>
                      <a:pPr algn="ctr"/>
                      <a:r>
                        <a:rPr lang="es-ES" sz="1600" dirty="0"/>
                        <a:t>2019</a:t>
                      </a:r>
                      <a:endParaRPr lang="es-DO" sz="1600" dirty="0"/>
                    </a:p>
                  </a:txBody>
                  <a:tcPr>
                    <a:lnB w="12700" cap="flat" cmpd="sng" algn="ctr">
                      <a:solidFill>
                        <a:schemeClr val="accent3">
                          <a:lumMod val="60000"/>
                          <a:lumOff val="40000"/>
                        </a:schemeClr>
                      </a:solidFill>
                      <a:prstDash val="solid"/>
                      <a:round/>
                      <a:headEnd type="none" w="med" len="med"/>
                      <a:tailEnd type="none" w="med" len="med"/>
                    </a:lnB>
                    <a:solidFill>
                      <a:srgbClr val="548235"/>
                    </a:solidFill>
                  </a:tcPr>
                </a:tc>
                <a:extLst>
                  <a:ext uri="{0D108BD9-81ED-4DB2-BD59-A6C34878D82A}">
                    <a16:rowId xmlns:a16="http://schemas.microsoft.com/office/drawing/2014/main" val="973798325"/>
                  </a:ext>
                </a:extLst>
              </a:tr>
              <a:tr h="342467">
                <a:tc rowSpan="4">
                  <a:txBody>
                    <a:bodyPr/>
                    <a:lstStyle/>
                    <a:p>
                      <a:pPr algn="ctr"/>
                      <a:r>
                        <a:rPr lang="es-ES" sz="1600" b="1" dirty="0"/>
                        <a:t>Nacionales</a:t>
                      </a:r>
                      <a:endParaRPr lang="es-DO" sz="1600" b="1" dirty="0"/>
                    </a:p>
                  </a:txBody>
                  <a:tcPr vert="vert27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nSpc>
                          <a:spcPts val="1400"/>
                        </a:lnSpc>
                      </a:pPr>
                      <a:r>
                        <a:rPr lang="es-DO" sz="1600" kern="1200" dirty="0">
                          <a:solidFill>
                            <a:schemeClr val="dk1"/>
                          </a:solidFill>
                          <a:effectLst/>
                          <a:latin typeface="+mn-lt"/>
                          <a:ea typeface="+mn-ea"/>
                          <a:cs typeface="+mn-cs"/>
                        </a:rPr>
                        <a:t>Diagnóstica de 3º de Primaria</a:t>
                      </a:r>
                      <a:endParaRPr lang="es-DO" sz="16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r>
                        <a:rPr lang="es-ES" sz="1400" dirty="0"/>
                        <a:t>Piloto</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lnSpc>
                          <a:spcPts val="1400"/>
                        </a:lnSpc>
                      </a:pPr>
                      <a:r>
                        <a:rPr lang="es-ES" sz="1400" dirty="0"/>
                        <a:t>Prueba</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912466498"/>
                  </a:ext>
                </a:extLst>
              </a:tr>
              <a:tr h="366343">
                <a:tc vMerge="1">
                  <a:txBody>
                    <a:bodyPr/>
                    <a:lstStyle/>
                    <a:p>
                      <a:endParaRPr lang="es-DO"/>
                    </a:p>
                  </a:txBody>
                  <a:tcPr/>
                </a:tc>
                <a:tc>
                  <a:txBody>
                    <a:bodyPr/>
                    <a:lstStyle/>
                    <a:p>
                      <a:pPr marL="0" marR="0" lvl="0" indent="0" algn="l" defTabSz="457200" rtl="0" eaLnBrk="1" fontAlgn="auto" latinLnBrk="0" hangingPunct="1">
                        <a:lnSpc>
                          <a:spcPts val="1400"/>
                        </a:lnSpc>
                        <a:spcBef>
                          <a:spcPts val="0"/>
                        </a:spcBef>
                        <a:spcAft>
                          <a:spcPts val="0"/>
                        </a:spcAft>
                        <a:buClrTx/>
                        <a:buSzTx/>
                        <a:buFontTx/>
                        <a:buNone/>
                        <a:tabLst/>
                        <a:defRPr/>
                      </a:pPr>
                      <a:r>
                        <a:rPr lang="es-DO" sz="1600" kern="1200" dirty="0">
                          <a:solidFill>
                            <a:schemeClr val="dk1"/>
                          </a:solidFill>
                          <a:effectLst/>
                          <a:latin typeface="+mn-lt"/>
                          <a:ea typeface="+mn-ea"/>
                          <a:cs typeface="+mn-cs"/>
                        </a:rPr>
                        <a:t>Diagnóstica de 6º de Primaria</a:t>
                      </a:r>
                      <a:endParaRPr lang="es-DO" sz="16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r>
                        <a:rPr lang="es-ES" sz="1400" dirty="0"/>
                        <a:t>Piloto</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EBF1DE"/>
                    </a:solidFill>
                  </a:tcPr>
                </a:tc>
                <a:tc>
                  <a:txBody>
                    <a:bodyPr/>
                    <a:lstStyle/>
                    <a:p>
                      <a:pPr algn="ctr">
                        <a:lnSpc>
                          <a:spcPts val="1400"/>
                        </a:lnSpc>
                      </a:pPr>
                      <a:r>
                        <a:rPr lang="es-ES" sz="1400" dirty="0"/>
                        <a:t>Prueba</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717371383"/>
                  </a:ext>
                </a:extLst>
              </a:tr>
              <a:tr h="321937">
                <a:tc vMerge="1">
                  <a:txBody>
                    <a:bodyPr/>
                    <a:lstStyle/>
                    <a:p>
                      <a:endParaRPr lang="es-DO"/>
                    </a:p>
                  </a:txBody>
                  <a:tcPr/>
                </a:tc>
                <a:tc>
                  <a:txBody>
                    <a:bodyPr/>
                    <a:lstStyle/>
                    <a:p>
                      <a:pPr>
                        <a:lnSpc>
                          <a:spcPts val="1400"/>
                        </a:lnSpc>
                      </a:pPr>
                      <a:r>
                        <a:rPr lang="es-ES" sz="1600" dirty="0"/>
                        <a:t>Diagnóstica de 1er Ciclo de Secundaria</a:t>
                      </a:r>
                      <a:endParaRPr lang="es-DO" sz="16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r>
                        <a:rPr lang="es-ES" sz="1400" dirty="0"/>
                        <a:t>Piloto</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EBF1DE"/>
                    </a:solidFill>
                  </a:tcPr>
                </a:tc>
                <a:tc>
                  <a:txBody>
                    <a:bodyPr/>
                    <a:lstStyle/>
                    <a:p>
                      <a:pPr algn="ctr">
                        <a:lnSpc>
                          <a:spcPts val="1400"/>
                        </a:lnSpc>
                      </a:pPr>
                      <a:r>
                        <a:rPr lang="es-ES" sz="1400" dirty="0"/>
                        <a:t>Prueba</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extLst>
                  <a:ext uri="{0D108BD9-81ED-4DB2-BD59-A6C34878D82A}">
                    <a16:rowId xmlns:a16="http://schemas.microsoft.com/office/drawing/2014/main" val="377218422"/>
                  </a:ext>
                </a:extLst>
              </a:tr>
              <a:tr h="577265">
                <a:tc vMerge="1">
                  <a:txBody>
                    <a:bodyPr/>
                    <a:lstStyle/>
                    <a:p>
                      <a:endParaRPr lang="es-DO" sz="2000" dirty="0"/>
                    </a:p>
                  </a:txBody>
                  <a:tcPr/>
                </a:tc>
                <a:tc>
                  <a:txBody>
                    <a:bodyPr/>
                    <a:lstStyle/>
                    <a:p>
                      <a:pPr>
                        <a:lnSpc>
                          <a:spcPts val="1400"/>
                        </a:lnSpc>
                      </a:pPr>
                      <a:r>
                        <a:rPr lang="es-DO" sz="1600" kern="1200" dirty="0">
                          <a:solidFill>
                            <a:schemeClr val="dk1"/>
                          </a:solidFill>
                          <a:effectLst/>
                          <a:latin typeface="+mn-lt"/>
                          <a:ea typeface="+mn-ea"/>
                          <a:cs typeface="+mn-cs"/>
                        </a:rPr>
                        <a:t>Pruebas Nacionales de Educación Básica para Adultos y de Educación Media</a:t>
                      </a:r>
                      <a:endParaRPr lang="es-DO" sz="16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alibri"/>
                          <a:ea typeface="+mn-ea"/>
                          <a:cs typeface="+mn-cs"/>
                        </a:rPr>
                        <a:t>Prueba</a:t>
                      </a:r>
                      <a:endParaRPr kumimoji="0" lang="es-DO" sz="1400" b="0" i="0" u="none" strike="noStrike" kern="1200" cap="none" spc="0" normalizeH="0" baseline="0" noProof="0" dirty="0">
                        <a:ln>
                          <a:noFill/>
                        </a:ln>
                        <a:solidFill>
                          <a:prstClr val="black"/>
                        </a:solidFill>
                        <a:effectLst/>
                        <a:uLnTx/>
                        <a:uFillTx/>
                        <a:latin typeface="Calibri"/>
                        <a:ea typeface="+mn-ea"/>
                        <a:cs typeface="+mn-cs"/>
                      </a:endParaRPr>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tc>
                  <a:txBody>
                    <a:bodyP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alibri"/>
                          <a:ea typeface="+mn-ea"/>
                          <a:cs typeface="+mn-cs"/>
                        </a:rPr>
                        <a:t>Prueba</a:t>
                      </a:r>
                      <a:endParaRPr kumimoji="0" lang="es-DO" sz="1400" b="0" i="0" u="none" strike="noStrike" kern="1200" cap="none" spc="0" normalizeH="0" baseline="0" noProof="0" dirty="0">
                        <a:ln>
                          <a:noFill/>
                        </a:ln>
                        <a:solidFill>
                          <a:prstClr val="black"/>
                        </a:solidFill>
                        <a:effectLst/>
                        <a:uLnTx/>
                        <a:uFillTx/>
                        <a:latin typeface="Calibri"/>
                        <a:ea typeface="+mn-ea"/>
                        <a:cs typeface="+mn-cs"/>
                      </a:endParaRPr>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tc>
                  <a:txBody>
                    <a:bodyP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alibri"/>
                          <a:ea typeface="+mn-ea"/>
                          <a:cs typeface="+mn-cs"/>
                        </a:rPr>
                        <a:t>Prueba</a:t>
                      </a:r>
                      <a:endParaRPr kumimoji="0" lang="es-DO" sz="1400" b="0" i="0" u="none" strike="noStrike" kern="1200" cap="none" spc="0" normalizeH="0" baseline="0" noProof="0" dirty="0">
                        <a:ln>
                          <a:noFill/>
                        </a:ln>
                        <a:solidFill>
                          <a:prstClr val="black"/>
                        </a:solidFill>
                        <a:effectLst/>
                        <a:uLnTx/>
                        <a:uFillTx/>
                        <a:latin typeface="Calibri"/>
                        <a:ea typeface="+mn-ea"/>
                        <a:cs typeface="+mn-cs"/>
                      </a:endParaRPr>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tc>
                  <a:txBody>
                    <a:bodyP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alibri"/>
                          <a:ea typeface="+mn-ea"/>
                          <a:cs typeface="+mn-cs"/>
                        </a:rPr>
                        <a:t>Prueba</a:t>
                      </a:r>
                      <a:endParaRPr kumimoji="0" lang="es-DO" sz="1400" b="0" i="0" u="none" strike="noStrike" kern="1200" cap="none" spc="0" normalizeH="0" baseline="0" noProof="0" dirty="0">
                        <a:ln>
                          <a:noFill/>
                        </a:ln>
                        <a:solidFill>
                          <a:prstClr val="black"/>
                        </a:solidFill>
                        <a:effectLst/>
                        <a:uLnTx/>
                        <a:uFillTx/>
                        <a:latin typeface="Calibri"/>
                        <a:ea typeface="+mn-ea"/>
                        <a:cs typeface="+mn-cs"/>
                      </a:endParaRPr>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extLst>
                  <a:ext uri="{0D108BD9-81ED-4DB2-BD59-A6C34878D82A}">
                    <a16:rowId xmlns:a16="http://schemas.microsoft.com/office/drawing/2014/main" val="1350707420"/>
                  </a:ext>
                </a:extLst>
              </a:tr>
              <a:tr h="555064">
                <a:tc rowSpan="3">
                  <a:txBody>
                    <a:bodyPr/>
                    <a:lstStyle/>
                    <a:p>
                      <a:pPr algn="ctr"/>
                      <a:r>
                        <a:rPr lang="es-ES" sz="1600" b="1" dirty="0"/>
                        <a:t>Internacionales</a:t>
                      </a:r>
                      <a:endParaRPr lang="es-DO" sz="1600" b="1" dirty="0"/>
                    </a:p>
                  </a:txBody>
                  <a:tcPr vert="vert27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nSpc>
                          <a:spcPts val="1400"/>
                        </a:lnSpc>
                      </a:pPr>
                      <a:r>
                        <a:rPr lang="es-DO" sz="1600" dirty="0"/>
                        <a:t>Estudio Internacional de Educación Cívica y Ciudadana (ICCS) </a:t>
                      </a:r>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mn-lt"/>
                          <a:ea typeface="+mn-ea"/>
                          <a:cs typeface="+mn-cs"/>
                        </a:rPr>
                        <a:t>Prueba</a:t>
                      </a:r>
                      <a:endParaRPr kumimoji="0" lang="es-DO" sz="1400" b="0" i="0" u="none" strike="noStrike" kern="1200" cap="none" spc="0" normalizeH="0" baseline="0" noProof="0" dirty="0">
                        <a:ln>
                          <a:noFill/>
                        </a:ln>
                        <a:solidFill>
                          <a:prstClr val="black"/>
                        </a:solidFill>
                        <a:effectLst/>
                        <a:uLnTx/>
                        <a:uFillTx/>
                        <a:latin typeface="+mn-lt"/>
                        <a:ea typeface="+mn-ea"/>
                        <a:cs typeface="+mn-cs"/>
                      </a:endParaRPr>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050041762"/>
                  </a:ext>
                </a:extLst>
              </a:tr>
              <a:tr h="632350">
                <a:tc vMerge="1">
                  <a:txBody>
                    <a:bodyPr/>
                    <a:lstStyle/>
                    <a:p>
                      <a:pPr algn="ctr"/>
                      <a:endParaRPr lang="es-DO" sz="1600" b="1" dirty="0"/>
                    </a:p>
                  </a:txBody>
                  <a:tcPr vert="vert27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nSpc>
                          <a:spcPts val="1400"/>
                        </a:lnSpc>
                      </a:pPr>
                      <a:r>
                        <a:rPr lang="es-DO" sz="1600" kern="1200" dirty="0">
                          <a:solidFill>
                            <a:schemeClr val="dk1"/>
                          </a:solidFill>
                          <a:effectLst/>
                          <a:latin typeface="+mn-lt"/>
                          <a:ea typeface="+mn-ea"/>
                          <a:cs typeface="+mn-cs"/>
                        </a:rPr>
                        <a:t>Programa para la Evaluación Internacional de Estudiantes (PISA) en 240 centros educativos</a:t>
                      </a:r>
                      <a:endParaRPr lang="es-DO" sz="16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r>
                        <a:rPr lang="es-ES" sz="1400" dirty="0"/>
                        <a:t>Piloto</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EBF1DE"/>
                    </a:solidFill>
                  </a:tcPr>
                </a:tc>
                <a:tc>
                  <a:txBody>
                    <a:bodyPr/>
                    <a:lstStyle/>
                    <a:p>
                      <a:pPr algn="ctr">
                        <a:lnSpc>
                          <a:spcPts val="1400"/>
                        </a:lnSpc>
                      </a:pPr>
                      <a:r>
                        <a:rPr lang="es-ES" sz="1400" dirty="0"/>
                        <a:t>Prueba</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32194806"/>
                  </a:ext>
                </a:extLst>
              </a:tr>
              <a:tr h="691937">
                <a:tc vMerge="1">
                  <a:txBody>
                    <a:bodyPr/>
                    <a:lstStyle/>
                    <a:p>
                      <a:endParaRPr lang="es-DO" sz="2000" dirty="0"/>
                    </a:p>
                  </a:txBody>
                  <a:tcPr/>
                </a:tc>
                <a:tc>
                  <a:txBody>
                    <a:bodyPr/>
                    <a:lstStyle/>
                    <a:p>
                      <a:pPr>
                        <a:lnSpc>
                          <a:spcPts val="1400"/>
                        </a:lnSpc>
                      </a:pPr>
                      <a:r>
                        <a:rPr lang="es-DO" sz="1600" kern="1200" dirty="0">
                          <a:solidFill>
                            <a:schemeClr val="dk1"/>
                          </a:solidFill>
                          <a:effectLst/>
                          <a:latin typeface="+mn-lt"/>
                          <a:ea typeface="+mn-ea"/>
                          <a:cs typeface="+mn-cs"/>
                        </a:rPr>
                        <a:t>Estudio Regional Comparativo y Explicativo (LLECE – UNESCO)</a:t>
                      </a:r>
                      <a:endParaRPr lang="es-DO" sz="16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tc>
                  <a:txBody>
                    <a:bodyPr/>
                    <a:lstStyle/>
                    <a:p>
                      <a:pPr algn="ctr">
                        <a:lnSpc>
                          <a:spcPts val="1400"/>
                        </a:lnSpc>
                      </a:pPr>
                      <a:r>
                        <a:rPr lang="es-ES" sz="1400" dirty="0"/>
                        <a:t>Piloto</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EBF1DE"/>
                    </a:solidFill>
                  </a:tcPr>
                </a:tc>
                <a:tc>
                  <a:txBody>
                    <a:bodyPr/>
                    <a:lstStyle/>
                    <a:p>
                      <a:pPr algn="ctr">
                        <a:lnSpc>
                          <a:spcPts val="1400"/>
                        </a:lnSpc>
                      </a:pPr>
                      <a:r>
                        <a:rPr lang="es-ES" sz="1400" dirty="0"/>
                        <a:t>Prueba</a:t>
                      </a:r>
                      <a:endParaRPr lang="es-DO" sz="1400" dirty="0"/>
                    </a:p>
                  </a:txBody>
                  <a:tcPr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rgbClr val="FAC090"/>
                    </a:solidFill>
                  </a:tcPr>
                </a:tc>
                <a:extLst>
                  <a:ext uri="{0D108BD9-81ED-4DB2-BD59-A6C34878D82A}">
                    <a16:rowId xmlns:a16="http://schemas.microsoft.com/office/drawing/2014/main" val="2749411024"/>
                  </a:ext>
                </a:extLst>
              </a:tr>
            </a:tbl>
          </a:graphicData>
        </a:graphic>
      </p:graphicFrame>
      <p:pic>
        <p:nvPicPr>
          <p:cNvPr id="8"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48</a:t>
            </a:fld>
            <a:endParaRPr lang="en-US"/>
          </a:p>
        </p:txBody>
      </p:sp>
    </p:spTree>
    <p:extLst>
      <p:ext uri="{BB962C8B-B14F-4D97-AF65-F5344CB8AC3E}">
        <p14:creationId xmlns:p14="http://schemas.microsoft.com/office/powerpoint/2010/main" val="12070065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465718" y="2018263"/>
            <a:ext cx="7029697" cy="1938992"/>
          </a:xfrm>
          <a:prstGeom prst="rect">
            <a:avLst/>
          </a:prstGeom>
        </p:spPr>
        <p:txBody>
          <a:bodyPr wrap="square">
            <a:spAutoFit/>
          </a:bodyPr>
          <a:lstStyle/>
          <a:p>
            <a:r>
              <a:rPr lang="es-ES" sz="4000" b="1" dirty="0">
                <a:solidFill>
                  <a:schemeClr val="accent1">
                    <a:lumMod val="50000"/>
                  </a:schemeClr>
                </a:solidFill>
                <a:latin typeface="Arial Black"/>
                <a:cs typeface="Arial Black"/>
              </a:rPr>
              <a:t>INSTALACIONES ESCOLARES SEGURAS</a:t>
            </a:r>
            <a:r>
              <a:rPr lang="en-US" sz="4000" dirty="0">
                <a:solidFill>
                  <a:schemeClr val="accent1">
                    <a:lumMod val="50000"/>
                  </a:schemeClr>
                </a:solidFill>
                <a:latin typeface="Arial Black"/>
                <a:cs typeface="Arial Black"/>
              </a:rPr>
              <a:t> E INCLUSIVAS</a:t>
            </a:r>
            <a:endParaRPr lang="es-ES" sz="4000" b="1" dirty="0">
              <a:solidFill>
                <a:schemeClr val="accent1">
                  <a:lumMod val="50000"/>
                </a:schemeClr>
              </a:solidFill>
              <a:latin typeface="Arial Black"/>
              <a:cs typeface="Arial Black"/>
            </a:endParaRPr>
          </a:p>
        </p:txBody>
      </p:sp>
      <p:pic>
        <p:nvPicPr>
          <p:cNvPr id="7" name="Picture 6" descr="Screen Shot 2019-04-24 at 6.14.2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 y="903587"/>
            <a:ext cx="1578667" cy="3045660"/>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49</a:t>
            </a:fld>
            <a:endParaRPr lang="en-US"/>
          </a:p>
        </p:txBody>
      </p:sp>
    </p:spTree>
    <p:extLst>
      <p:ext uri="{BB962C8B-B14F-4D97-AF65-F5344CB8AC3E}">
        <p14:creationId xmlns:p14="http://schemas.microsoft.com/office/powerpoint/2010/main" val="3922772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41D61882-5C96-4899-9DDE-9FD55232AEA0}"/>
              </a:ext>
            </a:extLst>
          </p:cNvPr>
          <p:cNvGrpSpPr/>
          <p:nvPr/>
        </p:nvGrpSpPr>
        <p:grpSpPr>
          <a:xfrm>
            <a:off x="0" y="0"/>
            <a:ext cx="9144000" cy="741600"/>
            <a:chOff x="0" y="0"/>
            <a:chExt cx="9144000" cy="859844"/>
          </a:xfrm>
        </p:grpSpPr>
        <p:pic>
          <p:nvPicPr>
            <p:cNvPr id="2" name="Picture 1" descr="TOP-01.jpg"/>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4" name="TextBox 3"/>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19" name="Rectángulo 6">
            <a:extLst>
              <a:ext uri="{FF2B5EF4-FFF2-40B4-BE49-F238E27FC236}">
                <a16:creationId xmlns:a16="http://schemas.microsoft.com/office/drawing/2014/main" id="{898A1D25-BF65-4344-8848-7E2D4A994634}"/>
              </a:ext>
            </a:extLst>
          </p:cNvPr>
          <p:cNvSpPr/>
          <p:nvPr/>
        </p:nvSpPr>
        <p:spPr>
          <a:xfrm>
            <a:off x="1219450" y="389323"/>
            <a:ext cx="2936253"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EVOLUCIÓN DE LA MATRÍCULA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5" name="Marcador de número de diapositiva 4"/>
          <p:cNvSpPr>
            <a:spLocks noGrp="1"/>
          </p:cNvSpPr>
          <p:nvPr>
            <p:ph type="sldNum" sz="quarter" idx="12"/>
          </p:nvPr>
        </p:nvSpPr>
        <p:spPr/>
        <p:txBody>
          <a:bodyPr/>
          <a:lstStyle/>
          <a:p>
            <a:fld id="{A4124D19-2283-FC49-A358-736FA83B63DF}" type="slidenum">
              <a:rPr lang="en-US" smtClean="0"/>
              <a:t>5</a:t>
            </a:fld>
            <a:endParaRPr lang="en-US" dirty="0"/>
          </a:p>
        </p:txBody>
      </p:sp>
      <p:graphicFrame>
        <p:nvGraphicFramePr>
          <p:cNvPr id="6" name="Tabla 5">
            <a:extLst>
              <a:ext uri="{FF2B5EF4-FFF2-40B4-BE49-F238E27FC236}">
                <a16:creationId xmlns:a16="http://schemas.microsoft.com/office/drawing/2014/main" id="{C2EAC065-8CA2-4E9A-83A8-708C609CF0B4}"/>
              </a:ext>
            </a:extLst>
          </p:cNvPr>
          <p:cNvGraphicFramePr>
            <a:graphicFrameLocks noGrp="1"/>
          </p:cNvGraphicFramePr>
          <p:nvPr>
            <p:extLst>
              <p:ext uri="{D42A27DB-BD31-4B8C-83A1-F6EECF244321}">
                <p14:modId xmlns:p14="http://schemas.microsoft.com/office/powerpoint/2010/main" val="974637188"/>
              </p:ext>
            </p:extLst>
          </p:nvPr>
        </p:nvGraphicFramePr>
        <p:xfrm>
          <a:off x="408289" y="855214"/>
          <a:ext cx="8327422" cy="2069091"/>
        </p:xfrm>
        <a:graphic>
          <a:graphicData uri="http://schemas.openxmlformats.org/drawingml/2006/table">
            <a:tbl>
              <a:tblPr>
                <a:tableStyleId>{E8B1032C-EA38-4F05-BA0D-38AFFFC7BED3}</a:tableStyleId>
              </a:tblPr>
              <a:tblGrid>
                <a:gridCol w="2620502">
                  <a:extLst>
                    <a:ext uri="{9D8B030D-6E8A-4147-A177-3AD203B41FA5}">
                      <a16:colId xmlns:a16="http://schemas.microsoft.com/office/drawing/2014/main" val="2428415119"/>
                    </a:ext>
                  </a:extLst>
                </a:gridCol>
                <a:gridCol w="701137">
                  <a:extLst>
                    <a:ext uri="{9D8B030D-6E8A-4147-A177-3AD203B41FA5}">
                      <a16:colId xmlns:a16="http://schemas.microsoft.com/office/drawing/2014/main" val="3381268003"/>
                    </a:ext>
                  </a:extLst>
                </a:gridCol>
                <a:gridCol w="701137">
                  <a:extLst>
                    <a:ext uri="{9D8B030D-6E8A-4147-A177-3AD203B41FA5}">
                      <a16:colId xmlns:a16="http://schemas.microsoft.com/office/drawing/2014/main" val="1550532075"/>
                    </a:ext>
                  </a:extLst>
                </a:gridCol>
                <a:gridCol w="701137">
                  <a:extLst>
                    <a:ext uri="{9D8B030D-6E8A-4147-A177-3AD203B41FA5}">
                      <a16:colId xmlns:a16="http://schemas.microsoft.com/office/drawing/2014/main" val="2607561303"/>
                    </a:ext>
                  </a:extLst>
                </a:gridCol>
                <a:gridCol w="701137">
                  <a:extLst>
                    <a:ext uri="{9D8B030D-6E8A-4147-A177-3AD203B41FA5}">
                      <a16:colId xmlns:a16="http://schemas.microsoft.com/office/drawing/2014/main" val="2412422350"/>
                    </a:ext>
                  </a:extLst>
                </a:gridCol>
                <a:gridCol w="701137">
                  <a:extLst>
                    <a:ext uri="{9D8B030D-6E8A-4147-A177-3AD203B41FA5}">
                      <a16:colId xmlns:a16="http://schemas.microsoft.com/office/drawing/2014/main" val="9969629"/>
                    </a:ext>
                  </a:extLst>
                </a:gridCol>
                <a:gridCol w="701137">
                  <a:extLst>
                    <a:ext uri="{9D8B030D-6E8A-4147-A177-3AD203B41FA5}">
                      <a16:colId xmlns:a16="http://schemas.microsoft.com/office/drawing/2014/main" val="3592171536"/>
                    </a:ext>
                  </a:extLst>
                </a:gridCol>
                <a:gridCol w="806762">
                  <a:extLst>
                    <a:ext uri="{9D8B030D-6E8A-4147-A177-3AD203B41FA5}">
                      <a16:colId xmlns:a16="http://schemas.microsoft.com/office/drawing/2014/main" val="2841492406"/>
                    </a:ext>
                  </a:extLst>
                </a:gridCol>
                <a:gridCol w="693336">
                  <a:extLst>
                    <a:ext uri="{9D8B030D-6E8A-4147-A177-3AD203B41FA5}">
                      <a16:colId xmlns:a16="http://schemas.microsoft.com/office/drawing/2014/main" val="3306853053"/>
                    </a:ext>
                  </a:extLst>
                </a:gridCol>
              </a:tblGrid>
              <a:tr h="477499">
                <a:tc>
                  <a:txBody>
                    <a:bodyPr/>
                    <a:lstStyle/>
                    <a:p>
                      <a:pPr algn="just" fontAlgn="ctr"/>
                      <a:r>
                        <a:rPr lang="es-DO" sz="1600" b="1" u="none" strike="noStrike" dirty="0">
                          <a:solidFill>
                            <a:schemeClr val="bg1"/>
                          </a:solidFill>
                          <a:effectLst/>
                        </a:rPr>
                        <a:t>Matrícula Nivel Secundario</a:t>
                      </a:r>
                      <a:endParaRPr lang="es-DO" sz="1600" b="1" i="0" u="none" strike="noStrike" dirty="0">
                        <a:solidFill>
                          <a:schemeClr val="bg1"/>
                        </a:solidFill>
                        <a:effectLst/>
                        <a:latin typeface="Calibri" panose="020F0502020204030204" pitchFamily="34" charset="0"/>
                      </a:endParaRPr>
                    </a:p>
                  </a:txBody>
                  <a:tcPr marL="8767" marR="8767" marT="8767" marB="0" anchor="ctr">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2012/13</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2013/14</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2014/15</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2015/16</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2016/17</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2017/18</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Variación 2017/2012</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D7D31"/>
                    </a:solidFill>
                  </a:tcPr>
                </a:tc>
                <a:tc>
                  <a:txBody>
                    <a:bodyPr/>
                    <a:lstStyle/>
                    <a:p>
                      <a:pPr algn="ctr" fontAlgn="ctr"/>
                      <a:r>
                        <a:rPr lang="es-DO" sz="1300" b="1" u="none" strike="noStrike" dirty="0">
                          <a:solidFill>
                            <a:schemeClr val="bg1"/>
                          </a:solidFill>
                          <a:effectLst/>
                        </a:rPr>
                        <a:t>% variación</a:t>
                      </a:r>
                      <a:endParaRPr lang="es-DO" sz="1300" b="1" i="0" u="none" strike="noStrike" dirty="0">
                        <a:solidFill>
                          <a:schemeClr val="bg1"/>
                        </a:solidFill>
                        <a:effectLst/>
                        <a:latin typeface="Calibri" panose="020F0502020204030204" pitchFamily="34" charset="0"/>
                      </a:endParaRPr>
                    </a:p>
                  </a:txBody>
                  <a:tcPr marL="8767" marR="8767" marT="8767" marB="0" anchor="ctr">
                    <a:lnL w="12700" cap="flat" cmpd="sng" algn="ctr">
                      <a:solidFill>
                        <a:schemeClr val="bg1"/>
                      </a:solidFill>
                      <a:prstDash val="solid"/>
                      <a:round/>
                      <a:headEnd type="none" w="med" len="med"/>
                      <a:tailEnd type="none" w="med" len="med"/>
                    </a:lnL>
                    <a:solidFill>
                      <a:srgbClr val="ED7D31"/>
                    </a:solidFill>
                  </a:tcPr>
                </a:tc>
                <a:extLst>
                  <a:ext uri="{0D108BD9-81ED-4DB2-BD59-A6C34878D82A}">
                    <a16:rowId xmlns:a16="http://schemas.microsoft.com/office/drawing/2014/main" val="3151121568"/>
                  </a:ext>
                </a:extLst>
              </a:tr>
              <a:tr h="175347">
                <a:tc>
                  <a:txBody>
                    <a:bodyPr/>
                    <a:lstStyle/>
                    <a:p>
                      <a:pPr algn="l" fontAlgn="ctr"/>
                      <a:r>
                        <a:rPr lang="es-DO" sz="1400" b="1" u="none" strike="noStrike" dirty="0">
                          <a:effectLst/>
                          <a:latin typeface="+mn-lt"/>
                        </a:rPr>
                        <a:t>Matrícula sector público y semioficial</a:t>
                      </a:r>
                      <a:endParaRPr lang="es-DO" sz="1400" b="1" i="0" u="none" strike="noStrike" dirty="0">
                        <a:solidFill>
                          <a:srgbClr val="000000"/>
                        </a:solidFill>
                        <a:effectLst/>
                        <a:latin typeface="+mn-lt"/>
                      </a:endParaRPr>
                    </a:p>
                  </a:txBody>
                  <a:tcPr marL="8767" marR="8767" marT="8767" marB="0" anchor="ctr"/>
                </a:tc>
                <a:tc>
                  <a:txBody>
                    <a:bodyPr/>
                    <a:lstStyle/>
                    <a:p>
                      <a:pPr algn="r" fontAlgn="ctr"/>
                      <a:r>
                        <a:rPr lang="es-DO" sz="1300" b="0" i="0" u="none" strike="noStrike" dirty="0">
                          <a:solidFill>
                            <a:srgbClr val="000000"/>
                          </a:solidFill>
                          <a:effectLst/>
                          <a:latin typeface="+mn-lt"/>
                        </a:rPr>
                        <a:t>738,285</a:t>
                      </a:r>
                    </a:p>
                  </a:txBody>
                  <a:tcPr marL="9525" marR="9525" marT="9525" marB="0" anchor="ctr"/>
                </a:tc>
                <a:tc>
                  <a:txBody>
                    <a:bodyPr/>
                    <a:lstStyle/>
                    <a:p>
                      <a:pPr algn="r" fontAlgn="ctr"/>
                      <a:r>
                        <a:rPr lang="es-DO" sz="1300" b="0" i="0" u="none" strike="noStrike" dirty="0">
                          <a:solidFill>
                            <a:srgbClr val="000000"/>
                          </a:solidFill>
                          <a:effectLst/>
                          <a:latin typeface="+mn-lt"/>
                        </a:rPr>
                        <a:t>753,247</a:t>
                      </a:r>
                    </a:p>
                  </a:txBody>
                  <a:tcPr marL="9525" marR="9525" marT="9525" marB="0" anchor="ctr"/>
                </a:tc>
                <a:tc>
                  <a:txBody>
                    <a:bodyPr/>
                    <a:lstStyle/>
                    <a:p>
                      <a:pPr algn="r" fontAlgn="ctr"/>
                      <a:r>
                        <a:rPr lang="es-DO" sz="1300" b="0" i="0" u="none" strike="noStrike" dirty="0">
                          <a:solidFill>
                            <a:srgbClr val="000000"/>
                          </a:solidFill>
                          <a:effectLst/>
                          <a:latin typeface="+mn-lt"/>
                        </a:rPr>
                        <a:t>756,012</a:t>
                      </a:r>
                    </a:p>
                  </a:txBody>
                  <a:tcPr marL="9525" marR="9525" marT="9525" marB="0" anchor="ctr"/>
                </a:tc>
                <a:tc>
                  <a:txBody>
                    <a:bodyPr/>
                    <a:lstStyle/>
                    <a:p>
                      <a:pPr algn="r" fontAlgn="ctr"/>
                      <a:r>
                        <a:rPr lang="es-DO" sz="1300" b="0" i="0" u="none" strike="noStrike" dirty="0">
                          <a:solidFill>
                            <a:srgbClr val="000000"/>
                          </a:solidFill>
                          <a:effectLst/>
                          <a:latin typeface="+mn-lt"/>
                        </a:rPr>
                        <a:t>761,818</a:t>
                      </a:r>
                    </a:p>
                  </a:txBody>
                  <a:tcPr marL="9525" marR="9525" marT="9525" marB="0" anchor="ctr"/>
                </a:tc>
                <a:tc>
                  <a:txBody>
                    <a:bodyPr/>
                    <a:lstStyle/>
                    <a:p>
                      <a:pPr algn="r" fontAlgn="ctr"/>
                      <a:r>
                        <a:rPr lang="es-DO" sz="1300" b="0" i="0" u="none" strike="noStrike" dirty="0">
                          <a:solidFill>
                            <a:srgbClr val="000000"/>
                          </a:solidFill>
                          <a:effectLst/>
                          <a:latin typeface="+mn-lt"/>
                        </a:rPr>
                        <a:t>760,090</a:t>
                      </a:r>
                    </a:p>
                  </a:txBody>
                  <a:tcPr marL="9525" marR="9525" marT="9525" marB="0" anchor="ctr"/>
                </a:tc>
                <a:tc>
                  <a:txBody>
                    <a:bodyPr/>
                    <a:lstStyle/>
                    <a:p>
                      <a:pPr algn="r" fontAlgn="ctr"/>
                      <a:r>
                        <a:rPr lang="es-DO" sz="1300" b="0" i="0" u="none" strike="noStrike" dirty="0">
                          <a:solidFill>
                            <a:srgbClr val="000000"/>
                          </a:solidFill>
                          <a:effectLst/>
                          <a:latin typeface="+mn-lt"/>
                        </a:rPr>
                        <a:t>759,195</a:t>
                      </a:r>
                    </a:p>
                  </a:txBody>
                  <a:tcPr marL="9525" marR="9525" marT="9525" marB="0" anchor="ctr"/>
                </a:tc>
                <a:tc>
                  <a:txBody>
                    <a:bodyPr/>
                    <a:lstStyle/>
                    <a:p>
                      <a:pPr algn="ctr" fontAlgn="ctr"/>
                      <a:r>
                        <a:rPr lang="es-DO" sz="1300" b="0" i="0" u="none" strike="noStrike" dirty="0">
                          <a:solidFill>
                            <a:srgbClr val="000000"/>
                          </a:solidFill>
                          <a:effectLst/>
                          <a:latin typeface="+mn-lt"/>
                        </a:rPr>
                        <a:t>21,805</a:t>
                      </a:r>
                    </a:p>
                  </a:txBody>
                  <a:tcPr marL="9525" marR="9525" marT="9525" marB="0" anchor="ctr"/>
                </a:tc>
                <a:tc>
                  <a:txBody>
                    <a:bodyPr/>
                    <a:lstStyle/>
                    <a:p>
                      <a:pPr algn="ctr" fontAlgn="ctr"/>
                      <a:r>
                        <a:rPr lang="es-DO" sz="1300" b="0" i="0" u="none" strike="noStrike" dirty="0">
                          <a:solidFill>
                            <a:srgbClr val="000000"/>
                          </a:solidFill>
                          <a:effectLst/>
                          <a:latin typeface="+mn-lt"/>
                        </a:rPr>
                        <a:t>2.95%</a:t>
                      </a:r>
                    </a:p>
                  </a:txBody>
                  <a:tcPr marL="9525" marR="9525" marT="9525" marB="0" anchor="ctr"/>
                </a:tc>
                <a:extLst>
                  <a:ext uri="{0D108BD9-81ED-4DB2-BD59-A6C34878D82A}">
                    <a16:rowId xmlns:a16="http://schemas.microsoft.com/office/drawing/2014/main" val="984767351"/>
                  </a:ext>
                </a:extLst>
              </a:tr>
              <a:tr h="175347">
                <a:tc>
                  <a:txBody>
                    <a:bodyPr/>
                    <a:lstStyle/>
                    <a:p>
                      <a:pPr algn="l" fontAlgn="ctr"/>
                      <a:r>
                        <a:rPr lang="es-DO" sz="1400" b="1" u="none" strike="noStrike" dirty="0">
                          <a:effectLst/>
                          <a:latin typeface="+mn-lt"/>
                        </a:rPr>
                        <a:t>Matrícula Sector Privado</a:t>
                      </a:r>
                      <a:endParaRPr lang="es-DO" sz="1400" b="1" i="0" u="none" strike="noStrike" dirty="0">
                        <a:solidFill>
                          <a:srgbClr val="000000"/>
                        </a:solidFill>
                        <a:effectLst/>
                        <a:latin typeface="+mn-lt"/>
                      </a:endParaRPr>
                    </a:p>
                  </a:txBody>
                  <a:tcPr marL="8767" marR="8767" marT="8767" marB="0" anchor="ctr"/>
                </a:tc>
                <a:tc>
                  <a:txBody>
                    <a:bodyPr/>
                    <a:lstStyle/>
                    <a:p>
                      <a:pPr algn="r" fontAlgn="ctr"/>
                      <a:r>
                        <a:rPr lang="es-DO" sz="1300" b="0" i="0" u="none" strike="noStrike">
                          <a:solidFill>
                            <a:srgbClr val="000000"/>
                          </a:solidFill>
                          <a:effectLst/>
                          <a:latin typeface="+mn-lt"/>
                        </a:rPr>
                        <a:t>181,478</a:t>
                      </a:r>
                    </a:p>
                  </a:txBody>
                  <a:tcPr marL="9525" marR="9525" marT="9525" marB="0" anchor="ctr"/>
                </a:tc>
                <a:tc>
                  <a:txBody>
                    <a:bodyPr/>
                    <a:lstStyle/>
                    <a:p>
                      <a:pPr algn="r" fontAlgn="ctr"/>
                      <a:r>
                        <a:rPr lang="es-DO" sz="1300" b="0" i="0" u="none" strike="noStrike">
                          <a:solidFill>
                            <a:srgbClr val="000000"/>
                          </a:solidFill>
                          <a:effectLst/>
                          <a:latin typeface="+mn-lt"/>
                        </a:rPr>
                        <a:t>179,758</a:t>
                      </a:r>
                    </a:p>
                  </a:txBody>
                  <a:tcPr marL="9525" marR="9525" marT="9525" marB="0" anchor="ctr"/>
                </a:tc>
                <a:tc>
                  <a:txBody>
                    <a:bodyPr/>
                    <a:lstStyle/>
                    <a:p>
                      <a:pPr algn="r" fontAlgn="ctr"/>
                      <a:r>
                        <a:rPr lang="es-DO" sz="1300" b="0" i="0" u="none" strike="noStrike" dirty="0">
                          <a:solidFill>
                            <a:srgbClr val="000000"/>
                          </a:solidFill>
                          <a:effectLst/>
                          <a:latin typeface="+mn-lt"/>
                        </a:rPr>
                        <a:t>173,481</a:t>
                      </a:r>
                    </a:p>
                  </a:txBody>
                  <a:tcPr marL="9525" marR="9525" marT="9525" marB="0" anchor="ctr"/>
                </a:tc>
                <a:tc>
                  <a:txBody>
                    <a:bodyPr/>
                    <a:lstStyle/>
                    <a:p>
                      <a:pPr algn="r" fontAlgn="ctr"/>
                      <a:r>
                        <a:rPr lang="es-DO" sz="1300" b="0" i="0" u="none" strike="noStrike" dirty="0">
                          <a:solidFill>
                            <a:srgbClr val="000000"/>
                          </a:solidFill>
                          <a:effectLst/>
                          <a:latin typeface="+mn-lt"/>
                        </a:rPr>
                        <a:t>167,036</a:t>
                      </a:r>
                    </a:p>
                  </a:txBody>
                  <a:tcPr marL="9525" marR="9525" marT="9525" marB="0" anchor="ctr"/>
                </a:tc>
                <a:tc>
                  <a:txBody>
                    <a:bodyPr/>
                    <a:lstStyle/>
                    <a:p>
                      <a:pPr algn="r" fontAlgn="ctr"/>
                      <a:r>
                        <a:rPr lang="es-DO" sz="1300" b="0" i="0" u="none" strike="noStrike" dirty="0">
                          <a:solidFill>
                            <a:srgbClr val="000000"/>
                          </a:solidFill>
                          <a:effectLst/>
                          <a:latin typeface="+mn-lt"/>
                        </a:rPr>
                        <a:t>164,647</a:t>
                      </a:r>
                    </a:p>
                  </a:txBody>
                  <a:tcPr marL="9525" marR="9525" marT="9525" marB="0" anchor="ctr"/>
                </a:tc>
                <a:tc>
                  <a:txBody>
                    <a:bodyPr/>
                    <a:lstStyle/>
                    <a:p>
                      <a:pPr algn="r" fontAlgn="ctr"/>
                      <a:r>
                        <a:rPr lang="es-DO" sz="1300" b="0" i="0" u="none" strike="noStrike" dirty="0">
                          <a:solidFill>
                            <a:srgbClr val="000000"/>
                          </a:solidFill>
                          <a:effectLst/>
                          <a:latin typeface="+mn-lt"/>
                        </a:rPr>
                        <a:t>165,519</a:t>
                      </a:r>
                    </a:p>
                  </a:txBody>
                  <a:tcPr marL="9525" marR="9525" marT="9525" marB="0" anchor="ctr"/>
                </a:tc>
                <a:tc>
                  <a:txBody>
                    <a:bodyPr/>
                    <a:lstStyle/>
                    <a:p>
                      <a:pPr algn="ctr" fontAlgn="ctr"/>
                      <a:r>
                        <a:rPr lang="es-DO" sz="1300" b="0" i="0" u="none" strike="noStrike" dirty="0">
                          <a:solidFill>
                            <a:srgbClr val="000000"/>
                          </a:solidFill>
                          <a:effectLst/>
                          <a:latin typeface="+mn-lt"/>
                        </a:rPr>
                        <a:t>-15,959</a:t>
                      </a:r>
                    </a:p>
                  </a:txBody>
                  <a:tcPr marL="9525" marR="9525" marT="9525" marB="0" anchor="ctr"/>
                </a:tc>
                <a:tc>
                  <a:txBody>
                    <a:bodyPr/>
                    <a:lstStyle/>
                    <a:p>
                      <a:pPr algn="ctr" fontAlgn="ctr"/>
                      <a:r>
                        <a:rPr lang="es-DO" sz="1300" b="0" i="0" u="none" strike="noStrike" dirty="0">
                          <a:solidFill>
                            <a:srgbClr val="000000"/>
                          </a:solidFill>
                          <a:effectLst/>
                          <a:latin typeface="+mn-lt"/>
                        </a:rPr>
                        <a:t>-8.79%</a:t>
                      </a:r>
                    </a:p>
                  </a:txBody>
                  <a:tcPr marL="9525" marR="9525" marT="9525" marB="0" anchor="ctr"/>
                </a:tc>
                <a:extLst>
                  <a:ext uri="{0D108BD9-81ED-4DB2-BD59-A6C34878D82A}">
                    <a16:rowId xmlns:a16="http://schemas.microsoft.com/office/drawing/2014/main" val="1570294807"/>
                  </a:ext>
                </a:extLst>
              </a:tr>
              <a:tr h="260504">
                <a:tc>
                  <a:txBody>
                    <a:bodyPr/>
                    <a:lstStyle/>
                    <a:p>
                      <a:pPr algn="l" fontAlgn="ctr"/>
                      <a:r>
                        <a:rPr lang="es-DO" sz="1400" b="1" u="none" strike="noStrike" dirty="0">
                          <a:effectLst/>
                          <a:latin typeface="+mn-lt"/>
                        </a:rPr>
                        <a:t>Total Matrícula</a:t>
                      </a:r>
                      <a:endParaRPr lang="es-DO" sz="1400" b="1" i="0" u="none" strike="noStrike" dirty="0">
                        <a:solidFill>
                          <a:srgbClr val="000000"/>
                        </a:solidFill>
                        <a:effectLst/>
                        <a:latin typeface="+mn-lt"/>
                      </a:endParaRPr>
                    </a:p>
                  </a:txBody>
                  <a:tcPr marL="8767" marR="8767" marT="8767" marB="0" anchor="ctr"/>
                </a:tc>
                <a:tc>
                  <a:txBody>
                    <a:bodyPr/>
                    <a:lstStyle/>
                    <a:p>
                      <a:pPr algn="r" fontAlgn="ctr"/>
                      <a:r>
                        <a:rPr lang="es-DO" sz="1300" b="1" i="0" u="none" strike="noStrike">
                          <a:solidFill>
                            <a:srgbClr val="000000"/>
                          </a:solidFill>
                          <a:effectLst/>
                          <a:latin typeface="+mn-lt"/>
                        </a:rPr>
                        <a:t>919,763</a:t>
                      </a:r>
                    </a:p>
                  </a:txBody>
                  <a:tcPr marL="9525" marR="9525" marT="9525" marB="0" anchor="ctr"/>
                </a:tc>
                <a:tc>
                  <a:txBody>
                    <a:bodyPr/>
                    <a:lstStyle/>
                    <a:p>
                      <a:pPr algn="r" fontAlgn="ctr"/>
                      <a:r>
                        <a:rPr lang="es-DO" sz="1300" b="1" i="0" u="none" strike="noStrike">
                          <a:solidFill>
                            <a:srgbClr val="000000"/>
                          </a:solidFill>
                          <a:effectLst/>
                          <a:latin typeface="+mn-lt"/>
                        </a:rPr>
                        <a:t>933,005</a:t>
                      </a:r>
                    </a:p>
                  </a:txBody>
                  <a:tcPr marL="9525" marR="9525" marT="9525" marB="0" anchor="ctr"/>
                </a:tc>
                <a:tc>
                  <a:txBody>
                    <a:bodyPr/>
                    <a:lstStyle/>
                    <a:p>
                      <a:pPr algn="r" fontAlgn="ctr"/>
                      <a:r>
                        <a:rPr lang="es-DO" sz="1300" b="1" i="0" u="none" strike="noStrike">
                          <a:solidFill>
                            <a:srgbClr val="000000"/>
                          </a:solidFill>
                          <a:effectLst/>
                          <a:latin typeface="+mn-lt"/>
                        </a:rPr>
                        <a:t>929,493</a:t>
                      </a:r>
                    </a:p>
                  </a:txBody>
                  <a:tcPr marL="9525" marR="9525" marT="9525" marB="0" anchor="ctr"/>
                </a:tc>
                <a:tc>
                  <a:txBody>
                    <a:bodyPr/>
                    <a:lstStyle/>
                    <a:p>
                      <a:pPr algn="r" fontAlgn="ctr"/>
                      <a:r>
                        <a:rPr lang="es-DO" sz="1300" b="1" i="0" u="none" strike="noStrike" dirty="0">
                          <a:solidFill>
                            <a:srgbClr val="000000"/>
                          </a:solidFill>
                          <a:effectLst/>
                          <a:latin typeface="+mn-lt"/>
                        </a:rPr>
                        <a:t>928,854</a:t>
                      </a:r>
                    </a:p>
                  </a:txBody>
                  <a:tcPr marL="9525" marR="9525" marT="9525" marB="0" anchor="ctr"/>
                </a:tc>
                <a:tc>
                  <a:txBody>
                    <a:bodyPr/>
                    <a:lstStyle/>
                    <a:p>
                      <a:pPr algn="r" fontAlgn="ctr"/>
                      <a:r>
                        <a:rPr lang="es-DO" sz="1300" b="1" i="0" u="none" strike="noStrike" dirty="0">
                          <a:solidFill>
                            <a:srgbClr val="000000"/>
                          </a:solidFill>
                          <a:effectLst/>
                          <a:latin typeface="+mn-lt"/>
                        </a:rPr>
                        <a:t>924,737</a:t>
                      </a:r>
                    </a:p>
                  </a:txBody>
                  <a:tcPr marL="9525" marR="9525" marT="9525" marB="0" anchor="ctr"/>
                </a:tc>
                <a:tc>
                  <a:txBody>
                    <a:bodyPr/>
                    <a:lstStyle/>
                    <a:p>
                      <a:pPr algn="r" fontAlgn="ctr"/>
                      <a:r>
                        <a:rPr lang="es-DO" sz="1300" b="1" i="0" u="none" strike="noStrike" dirty="0">
                          <a:solidFill>
                            <a:srgbClr val="000000"/>
                          </a:solidFill>
                          <a:effectLst/>
                          <a:latin typeface="+mn-lt"/>
                        </a:rPr>
                        <a:t>924,714</a:t>
                      </a:r>
                    </a:p>
                  </a:txBody>
                  <a:tcPr marL="9525" marR="9525" marT="9525" marB="0" anchor="ctr"/>
                </a:tc>
                <a:tc>
                  <a:txBody>
                    <a:bodyPr/>
                    <a:lstStyle/>
                    <a:p>
                      <a:pPr algn="ctr" fontAlgn="ctr"/>
                      <a:r>
                        <a:rPr lang="es-DO" sz="1300" b="0" i="0" u="none" strike="noStrike" dirty="0">
                          <a:solidFill>
                            <a:srgbClr val="000000"/>
                          </a:solidFill>
                          <a:effectLst/>
                          <a:latin typeface="+mn-lt"/>
                        </a:rPr>
                        <a:t>4,974</a:t>
                      </a:r>
                    </a:p>
                  </a:txBody>
                  <a:tcPr marL="9525" marR="9525" marT="9525" marB="0" anchor="ctr"/>
                </a:tc>
                <a:tc>
                  <a:txBody>
                    <a:bodyPr/>
                    <a:lstStyle/>
                    <a:p>
                      <a:pPr algn="ctr" fontAlgn="ctr"/>
                      <a:r>
                        <a:rPr lang="es-DO" sz="1300" b="0" i="0" u="none" strike="noStrike" dirty="0">
                          <a:solidFill>
                            <a:srgbClr val="000000"/>
                          </a:solidFill>
                          <a:effectLst/>
                          <a:latin typeface="+mn-lt"/>
                        </a:rPr>
                        <a:t>0.54%</a:t>
                      </a:r>
                    </a:p>
                  </a:txBody>
                  <a:tcPr marL="9525" marR="9525" marT="9525" marB="0" anchor="ctr"/>
                </a:tc>
                <a:extLst>
                  <a:ext uri="{0D108BD9-81ED-4DB2-BD59-A6C34878D82A}">
                    <a16:rowId xmlns:a16="http://schemas.microsoft.com/office/drawing/2014/main" val="3463091171"/>
                  </a:ext>
                </a:extLst>
              </a:tr>
              <a:tr h="200967">
                <a:tc>
                  <a:txBody>
                    <a:bodyPr/>
                    <a:lstStyle/>
                    <a:p>
                      <a:pPr algn="l" fontAlgn="ctr"/>
                      <a:r>
                        <a:rPr lang="es-DO" sz="1400" b="1" i="0" u="none" strike="noStrike" dirty="0">
                          <a:solidFill>
                            <a:srgbClr val="000000"/>
                          </a:solidFill>
                          <a:effectLst/>
                          <a:latin typeface="+mn-lt"/>
                        </a:rPr>
                        <a:t>% Sector Público sobre total</a:t>
                      </a:r>
                    </a:p>
                  </a:txBody>
                  <a:tcPr marL="9525" marR="9525" marT="9525" marB="0" anchor="ctr"/>
                </a:tc>
                <a:tc>
                  <a:txBody>
                    <a:bodyPr/>
                    <a:lstStyle/>
                    <a:p>
                      <a:pPr algn="ctr" fontAlgn="ctr"/>
                      <a:r>
                        <a:rPr lang="es-DO" sz="1300" b="1" i="0" u="none" strike="noStrike" dirty="0">
                          <a:solidFill>
                            <a:srgbClr val="000000"/>
                          </a:solidFill>
                          <a:effectLst/>
                          <a:latin typeface="+mn-lt"/>
                        </a:rPr>
                        <a:t>80.3%</a:t>
                      </a:r>
                    </a:p>
                  </a:txBody>
                  <a:tcPr marL="9525" marR="9525" marT="9525" marB="0" anchor="ctr"/>
                </a:tc>
                <a:tc>
                  <a:txBody>
                    <a:bodyPr/>
                    <a:lstStyle/>
                    <a:p>
                      <a:pPr algn="ctr" fontAlgn="ctr"/>
                      <a:r>
                        <a:rPr lang="es-DO" sz="1300" b="1" i="0" u="none" strike="noStrike" dirty="0">
                          <a:solidFill>
                            <a:srgbClr val="000000"/>
                          </a:solidFill>
                          <a:effectLst/>
                          <a:latin typeface="+mn-lt"/>
                        </a:rPr>
                        <a:t>80.7%</a:t>
                      </a:r>
                    </a:p>
                  </a:txBody>
                  <a:tcPr marL="9525" marR="9525" marT="9525" marB="0" anchor="ctr"/>
                </a:tc>
                <a:tc>
                  <a:txBody>
                    <a:bodyPr/>
                    <a:lstStyle/>
                    <a:p>
                      <a:pPr algn="ctr" fontAlgn="ctr"/>
                      <a:r>
                        <a:rPr lang="es-DO" sz="1300" b="1" i="0" u="none" strike="noStrike" dirty="0">
                          <a:solidFill>
                            <a:srgbClr val="000000"/>
                          </a:solidFill>
                          <a:effectLst/>
                          <a:latin typeface="+mn-lt"/>
                        </a:rPr>
                        <a:t>81.3%</a:t>
                      </a:r>
                    </a:p>
                  </a:txBody>
                  <a:tcPr marL="9525" marR="9525" marT="9525" marB="0" anchor="ctr"/>
                </a:tc>
                <a:tc>
                  <a:txBody>
                    <a:bodyPr/>
                    <a:lstStyle/>
                    <a:p>
                      <a:pPr algn="ctr" fontAlgn="ctr"/>
                      <a:r>
                        <a:rPr lang="es-DO" sz="1300" b="1" i="0" u="none" strike="noStrike" dirty="0">
                          <a:solidFill>
                            <a:srgbClr val="000000"/>
                          </a:solidFill>
                          <a:effectLst/>
                          <a:latin typeface="+mn-lt"/>
                        </a:rPr>
                        <a:t>82.0%</a:t>
                      </a:r>
                    </a:p>
                  </a:txBody>
                  <a:tcPr marL="9525" marR="9525" marT="9525" marB="0" anchor="ctr"/>
                </a:tc>
                <a:tc>
                  <a:txBody>
                    <a:bodyPr/>
                    <a:lstStyle/>
                    <a:p>
                      <a:pPr algn="ctr" fontAlgn="ctr"/>
                      <a:r>
                        <a:rPr lang="es-DO" sz="1300" b="1" i="0" u="none" strike="noStrike" dirty="0">
                          <a:solidFill>
                            <a:srgbClr val="000000"/>
                          </a:solidFill>
                          <a:effectLst/>
                          <a:latin typeface="+mn-lt"/>
                        </a:rPr>
                        <a:t>82.2%</a:t>
                      </a:r>
                    </a:p>
                  </a:txBody>
                  <a:tcPr marL="9525" marR="9525" marT="9525" marB="0" anchor="ctr"/>
                </a:tc>
                <a:tc>
                  <a:txBody>
                    <a:bodyPr/>
                    <a:lstStyle/>
                    <a:p>
                      <a:pPr algn="ctr" fontAlgn="ctr"/>
                      <a:r>
                        <a:rPr lang="es-DO" sz="1300" b="1" i="0" u="none" strike="noStrike" dirty="0">
                          <a:solidFill>
                            <a:srgbClr val="000000"/>
                          </a:solidFill>
                          <a:effectLst/>
                          <a:latin typeface="+mn-lt"/>
                        </a:rPr>
                        <a:t>82.1%</a:t>
                      </a:r>
                    </a:p>
                  </a:txBody>
                  <a:tcPr marL="9525" marR="9525" marT="9525" marB="0" anchor="ctr"/>
                </a:tc>
                <a:tc>
                  <a:txBody>
                    <a:bodyPr/>
                    <a:lstStyle/>
                    <a:p>
                      <a:pPr algn="ctr" fontAlgn="ctr"/>
                      <a:r>
                        <a:rPr lang="es-DO" sz="1300" b="1" i="0" u="none" strike="noStrike" dirty="0">
                          <a:solidFill>
                            <a:srgbClr val="000000"/>
                          </a:solidFill>
                          <a:effectLst/>
                          <a:latin typeface="+mn-lt"/>
                        </a:rPr>
                        <a:t>1.8%</a:t>
                      </a:r>
                    </a:p>
                  </a:txBody>
                  <a:tcPr marL="9525" marR="9525" marT="9525" marB="0" anchor="ctr"/>
                </a:tc>
                <a:tc>
                  <a:txBody>
                    <a:bodyPr/>
                    <a:lstStyle/>
                    <a:p>
                      <a:pPr algn="ctr" fontAlgn="b"/>
                      <a:r>
                        <a:rPr lang="es-DO" sz="1300" b="0" u="none" strike="noStrike" dirty="0">
                          <a:effectLst/>
                          <a:latin typeface="+mn-lt"/>
                        </a:rPr>
                        <a:t> </a:t>
                      </a:r>
                      <a:endParaRPr lang="es-DO" sz="1300" b="0" i="0" u="none" strike="noStrike" dirty="0">
                        <a:solidFill>
                          <a:srgbClr val="000000"/>
                        </a:solidFill>
                        <a:effectLst/>
                        <a:latin typeface="+mn-lt"/>
                      </a:endParaRPr>
                    </a:p>
                  </a:txBody>
                  <a:tcPr marL="8767" marR="8767" marT="8767" marB="0" anchor="b"/>
                </a:tc>
                <a:extLst>
                  <a:ext uri="{0D108BD9-81ED-4DB2-BD59-A6C34878D82A}">
                    <a16:rowId xmlns:a16="http://schemas.microsoft.com/office/drawing/2014/main" val="2340818163"/>
                  </a:ext>
                </a:extLst>
              </a:tr>
              <a:tr h="227704">
                <a:tc>
                  <a:txBody>
                    <a:bodyPr/>
                    <a:lstStyle/>
                    <a:p>
                      <a:pPr algn="l" fontAlgn="ctr"/>
                      <a:r>
                        <a:rPr lang="es-DO" sz="1400" b="1" i="0" u="none" strike="noStrike" dirty="0">
                          <a:solidFill>
                            <a:srgbClr val="000000"/>
                          </a:solidFill>
                          <a:effectLst/>
                          <a:latin typeface="+mn-lt"/>
                        </a:rPr>
                        <a:t>Población 12-17</a:t>
                      </a:r>
                    </a:p>
                  </a:txBody>
                  <a:tcPr marL="9525" marR="9525" marT="9525" marB="0" anchor="ctr"/>
                </a:tc>
                <a:tc>
                  <a:txBody>
                    <a:bodyPr/>
                    <a:lstStyle/>
                    <a:p>
                      <a:pPr algn="r" fontAlgn="ctr"/>
                      <a:r>
                        <a:rPr lang="es-DO" sz="1300" b="0" i="0" u="none" strike="noStrike">
                          <a:solidFill>
                            <a:srgbClr val="000000"/>
                          </a:solidFill>
                          <a:effectLst/>
                          <a:latin typeface="+mn-lt"/>
                        </a:rPr>
                        <a:t>1,161,253</a:t>
                      </a:r>
                    </a:p>
                  </a:txBody>
                  <a:tcPr marL="9525" marR="9525" marT="9525" marB="0" anchor="ctr"/>
                </a:tc>
                <a:tc>
                  <a:txBody>
                    <a:bodyPr/>
                    <a:lstStyle/>
                    <a:p>
                      <a:pPr algn="r" fontAlgn="ctr"/>
                      <a:r>
                        <a:rPr lang="es-DO" sz="1300" b="0" i="0" u="none" strike="noStrike">
                          <a:solidFill>
                            <a:srgbClr val="000000"/>
                          </a:solidFill>
                          <a:effectLst/>
                          <a:latin typeface="+mn-lt"/>
                        </a:rPr>
                        <a:t>1,161,735</a:t>
                      </a:r>
                    </a:p>
                  </a:txBody>
                  <a:tcPr marL="9525" marR="9525" marT="9525" marB="0" anchor="ctr"/>
                </a:tc>
                <a:tc>
                  <a:txBody>
                    <a:bodyPr/>
                    <a:lstStyle/>
                    <a:p>
                      <a:pPr algn="r" fontAlgn="ctr"/>
                      <a:r>
                        <a:rPr lang="es-DO" sz="1300" b="0" i="0" u="none" strike="noStrike">
                          <a:solidFill>
                            <a:srgbClr val="000000"/>
                          </a:solidFill>
                          <a:effectLst/>
                          <a:latin typeface="+mn-lt"/>
                        </a:rPr>
                        <a:t>1,162,171</a:t>
                      </a:r>
                    </a:p>
                  </a:txBody>
                  <a:tcPr marL="9525" marR="9525" marT="9525" marB="0" anchor="ctr"/>
                </a:tc>
                <a:tc>
                  <a:txBody>
                    <a:bodyPr/>
                    <a:lstStyle/>
                    <a:p>
                      <a:pPr algn="r" fontAlgn="ctr"/>
                      <a:r>
                        <a:rPr lang="es-DO" sz="1300" b="0" i="0" u="none" strike="noStrike">
                          <a:solidFill>
                            <a:srgbClr val="000000"/>
                          </a:solidFill>
                          <a:effectLst/>
                          <a:latin typeface="+mn-lt"/>
                        </a:rPr>
                        <a:t>1,162,769</a:t>
                      </a:r>
                    </a:p>
                  </a:txBody>
                  <a:tcPr marL="9525" marR="9525" marT="9525" marB="0" anchor="ctr"/>
                </a:tc>
                <a:tc>
                  <a:txBody>
                    <a:bodyPr/>
                    <a:lstStyle/>
                    <a:p>
                      <a:pPr algn="r" fontAlgn="ctr"/>
                      <a:r>
                        <a:rPr lang="es-DO" sz="1300" b="0" i="0" u="none" strike="noStrike">
                          <a:solidFill>
                            <a:srgbClr val="000000"/>
                          </a:solidFill>
                          <a:effectLst/>
                          <a:latin typeface="+mn-lt"/>
                        </a:rPr>
                        <a:t>1,159,698</a:t>
                      </a:r>
                    </a:p>
                  </a:txBody>
                  <a:tcPr marL="9525" marR="9525" marT="9525" marB="0" anchor="ctr"/>
                </a:tc>
                <a:tc>
                  <a:txBody>
                    <a:bodyPr/>
                    <a:lstStyle/>
                    <a:p>
                      <a:pPr algn="r" fontAlgn="ctr"/>
                      <a:r>
                        <a:rPr lang="es-DO" sz="1300" b="0" i="0" u="none" strike="noStrike">
                          <a:solidFill>
                            <a:srgbClr val="000000"/>
                          </a:solidFill>
                          <a:effectLst/>
                          <a:latin typeface="+mn-lt"/>
                        </a:rPr>
                        <a:t>1,156,779</a:t>
                      </a:r>
                    </a:p>
                  </a:txBody>
                  <a:tcPr marL="9525" marR="9525" marT="9525" marB="0" anchor="ctr"/>
                </a:tc>
                <a:tc>
                  <a:txBody>
                    <a:bodyPr/>
                    <a:lstStyle/>
                    <a:p>
                      <a:pPr algn="ctr" fontAlgn="ctr"/>
                      <a:r>
                        <a:rPr lang="es-DO" sz="1300" b="0" i="0" u="none" strike="noStrike" dirty="0">
                          <a:solidFill>
                            <a:srgbClr val="000000"/>
                          </a:solidFill>
                          <a:effectLst/>
                          <a:latin typeface="+mn-lt"/>
                        </a:rPr>
                        <a:t>-4,474</a:t>
                      </a:r>
                    </a:p>
                  </a:txBody>
                  <a:tcPr marL="9525" marR="9525" marT="9525" marB="0" anchor="ctr"/>
                </a:tc>
                <a:tc>
                  <a:txBody>
                    <a:bodyPr/>
                    <a:lstStyle/>
                    <a:p>
                      <a:pPr algn="ctr" fontAlgn="ctr"/>
                      <a:r>
                        <a:rPr lang="es-DO" sz="1300" b="0" i="0" u="none" strike="noStrike" dirty="0">
                          <a:solidFill>
                            <a:srgbClr val="000000"/>
                          </a:solidFill>
                          <a:effectLst/>
                          <a:latin typeface="+mn-lt"/>
                        </a:rPr>
                        <a:t>-0.39%</a:t>
                      </a:r>
                    </a:p>
                  </a:txBody>
                  <a:tcPr marL="9525" marR="9525" marT="9525" marB="0" anchor="ctr"/>
                </a:tc>
                <a:extLst>
                  <a:ext uri="{0D108BD9-81ED-4DB2-BD59-A6C34878D82A}">
                    <a16:rowId xmlns:a16="http://schemas.microsoft.com/office/drawing/2014/main" val="1818069011"/>
                  </a:ext>
                </a:extLst>
              </a:tr>
              <a:tr h="180870">
                <a:tc>
                  <a:txBody>
                    <a:bodyPr/>
                    <a:lstStyle/>
                    <a:p>
                      <a:pPr algn="l" fontAlgn="ctr"/>
                      <a:r>
                        <a:rPr lang="es-DO" sz="1400" b="1" i="0" u="none" strike="noStrike" dirty="0">
                          <a:solidFill>
                            <a:srgbClr val="000000"/>
                          </a:solidFill>
                          <a:effectLst/>
                          <a:latin typeface="+mn-lt"/>
                        </a:rPr>
                        <a:t>%  Matrícula sobre Población</a:t>
                      </a:r>
                    </a:p>
                  </a:txBody>
                  <a:tcPr marL="9525" marR="9525" marT="9525" marB="0" anchor="ctr"/>
                </a:tc>
                <a:tc>
                  <a:txBody>
                    <a:bodyPr/>
                    <a:lstStyle/>
                    <a:p>
                      <a:pPr algn="ctr" fontAlgn="ctr"/>
                      <a:r>
                        <a:rPr lang="es-DO" sz="1300" b="0" i="0" u="none" strike="noStrike">
                          <a:solidFill>
                            <a:srgbClr val="000000"/>
                          </a:solidFill>
                          <a:effectLst/>
                          <a:latin typeface="+mn-lt"/>
                        </a:rPr>
                        <a:t>79.2%</a:t>
                      </a:r>
                    </a:p>
                  </a:txBody>
                  <a:tcPr marL="9525" marR="9525" marT="9525" marB="0" anchor="ctr"/>
                </a:tc>
                <a:tc>
                  <a:txBody>
                    <a:bodyPr/>
                    <a:lstStyle/>
                    <a:p>
                      <a:pPr algn="ctr" fontAlgn="ctr"/>
                      <a:r>
                        <a:rPr lang="es-DO" sz="1300" b="0" i="0" u="none" strike="noStrike">
                          <a:solidFill>
                            <a:srgbClr val="000000"/>
                          </a:solidFill>
                          <a:effectLst/>
                          <a:latin typeface="+mn-lt"/>
                        </a:rPr>
                        <a:t>80.3%</a:t>
                      </a:r>
                    </a:p>
                  </a:txBody>
                  <a:tcPr marL="9525" marR="9525" marT="9525" marB="0" anchor="ctr"/>
                </a:tc>
                <a:tc>
                  <a:txBody>
                    <a:bodyPr/>
                    <a:lstStyle/>
                    <a:p>
                      <a:pPr algn="ctr" fontAlgn="ctr"/>
                      <a:r>
                        <a:rPr lang="es-DO" sz="1300" b="0" i="0" u="none" strike="noStrike">
                          <a:solidFill>
                            <a:srgbClr val="000000"/>
                          </a:solidFill>
                          <a:effectLst/>
                          <a:latin typeface="+mn-lt"/>
                        </a:rPr>
                        <a:t>80.0%</a:t>
                      </a:r>
                    </a:p>
                  </a:txBody>
                  <a:tcPr marL="9525" marR="9525" marT="9525" marB="0" anchor="ctr"/>
                </a:tc>
                <a:tc>
                  <a:txBody>
                    <a:bodyPr/>
                    <a:lstStyle/>
                    <a:p>
                      <a:pPr algn="ctr" fontAlgn="ctr"/>
                      <a:r>
                        <a:rPr lang="es-DO" sz="1300" b="0" i="0" u="none" strike="noStrike">
                          <a:solidFill>
                            <a:srgbClr val="000000"/>
                          </a:solidFill>
                          <a:effectLst/>
                          <a:latin typeface="+mn-lt"/>
                        </a:rPr>
                        <a:t>79.9%</a:t>
                      </a:r>
                    </a:p>
                  </a:txBody>
                  <a:tcPr marL="9525" marR="9525" marT="9525" marB="0" anchor="ctr"/>
                </a:tc>
                <a:tc>
                  <a:txBody>
                    <a:bodyPr/>
                    <a:lstStyle/>
                    <a:p>
                      <a:pPr algn="ctr" fontAlgn="ctr"/>
                      <a:r>
                        <a:rPr lang="es-DO" sz="1300" b="0" i="0" u="none" strike="noStrike">
                          <a:solidFill>
                            <a:srgbClr val="000000"/>
                          </a:solidFill>
                          <a:effectLst/>
                          <a:latin typeface="+mn-lt"/>
                        </a:rPr>
                        <a:t>79.7%</a:t>
                      </a:r>
                    </a:p>
                  </a:txBody>
                  <a:tcPr marL="9525" marR="9525" marT="9525" marB="0" anchor="ctr"/>
                </a:tc>
                <a:tc>
                  <a:txBody>
                    <a:bodyPr/>
                    <a:lstStyle/>
                    <a:p>
                      <a:pPr algn="ctr" fontAlgn="ctr"/>
                      <a:r>
                        <a:rPr lang="es-DO" sz="1300" b="0" i="0" u="none" strike="noStrike">
                          <a:solidFill>
                            <a:srgbClr val="000000"/>
                          </a:solidFill>
                          <a:effectLst/>
                          <a:latin typeface="+mn-lt"/>
                        </a:rPr>
                        <a:t>79.9%</a:t>
                      </a:r>
                    </a:p>
                  </a:txBody>
                  <a:tcPr marL="9525" marR="9525" marT="9525" marB="0" anchor="ctr"/>
                </a:tc>
                <a:tc>
                  <a:txBody>
                    <a:bodyPr/>
                    <a:lstStyle/>
                    <a:p>
                      <a:pPr algn="ctr" fontAlgn="ctr"/>
                      <a:r>
                        <a:rPr lang="es-DO" sz="1300" b="0" i="0" u="none" strike="noStrike" dirty="0">
                          <a:solidFill>
                            <a:srgbClr val="000000"/>
                          </a:solidFill>
                          <a:effectLst/>
                          <a:latin typeface="+mn-lt"/>
                        </a:rPr>
                        <a:t>0.7%</a:t>
                      </a:r>
                    </a:p>
                  </a:txBody>
                  <a:tcPr marL="9525" marR="9525" marT="9525" marB="0" anchor="ctr"/>
                </a:tc>
                <a:tc>
                  <a:txBody>
                    <a:bodyPr/>
                    <a:lstStyle/>
                    <a:p>
                      <a:pPr algn="ctr" fontAlgn="ctr"/>
                      <a:r>
                        <a:rPr lang="es-DO" sz="1300" b="0" i="0" u="none" strike="noStrike" dirty="0">
                          <a:solidFill>
                            <a:srgbClr val="000000"/>
                          </a:solidFill>
                          <a:effectLst/>
                          <a:latin typeface="+mn-lt"/>
                        </a:rPr>
                        <a:t> </a:t>
                      </a:r>
                    </a:p>
                  </a:txBody>
                  <a:tcPr marL="9525" marR="9525" marT="9525" marB="0" anchor="ctr"/>
                </a:tc>
                <a:extLst>
                  <a:ext uri="{0D108BD9-81ED-4DB2-BD59-A6C34878D82A}">
                    <a16:rowId xmlns:a16="http://schemas.microsoft.com/office/drawing/2014/main" val="2654528138"/>
                  </a:ext>
                </a:extLst>
              </a:tr>
            </a:tbl>
          </a:graphicData>
        </a:graphic>
      </p:graphicFrame>
      <p:sp>
        <p:nvSpPr>
          <p:cNvPr id="14" name="Rectángulo 1">
            <a:extLst>
              <a:ext uri="{FF2B5EF4-FFF2-40B4-BE49-F238E27FC236}">
                <a16:creationId xmlns:a16="http://schemas.microsoft.com/office/drawing/2014/main" id="{3E310749-E8E9-4A79-8A03-DDDB7F2394B5}"/>
              </a:ext>
            </a:extLst>
          </p:cNvPr>
          <p:cNvSpPr/>
          <p:nvPr/>
        </p:nvSpPr>
        <p:spPr>
          <a:xfrm>
            <a:off x="1229699" y="3049458"/>
            <a:ext cx="7506012" cy="1708160"/>
          </a:xfrm>
          <a:prstGeom prst="rect">
            <a:avLst/>
          </a:prstGeom>
        </p:spPr>
        <p:txBody>
          <a:bodyPr wrap="square">
            <a:spAutoFit/>
          </a:bodyPr>
          <a:lstStyle/>
          <a:p>
            <a:pPr marL="285750" indent="-285750" fontAlgn="auto">
              <a:spcAft>
                <a:spcPts val="0"/>
              </a:spcAft>
              <a:buFont typeface="Arial" panose="020B0604020202020204" pitchFamily="34" charset="0"/>
              <a:buChar char="•"/>
            </a:pPr>
            <a:r>
              <a:rPr lang="es-ES" sz="1500" dirty="0">
                <a:ea typeface="Calibri" panose="020F0502020204030204" pitchFamily="34" charset="0"/>
                <a:cs typeface="Arial"/>
              </a:rPr>
              <a:t>En el </a:t>
            </a:r>
            <a:r>
              <a:rPr lang="es-ES" sz="1500" b="1" dirty="0">
                <a:ea typeface="Calibri" panose="020F0502020204030204" pitchFamily="34" charset="0"/>
                <a:cs typeface="Arial"/>
              </a:rPr>
              <a:t>Nivel Secundario la matrícula del sector público creció en un 2.95 %, </a:t>
            </a:r>
            <a:r>
              <a:rPr lang="es-ES" sz="1500" dirty="0">
                <a:ea typeface="Calibri" panose="020F0502020204030204" pitchFamily="34" charset="0"/>
                <a:cs typeface="Arial"/>
              </a:rPr>
              <a:t>mientras que la población de 12 a 17 años se mantuvo estable (-0.39 %)</a:t>
            </a:r>
          </a:p>
          <a:p>
            <a:pPr marL="285750" indent="-285750" fontAlgn="auto">
              <a:spcAft>
                <a:spcPts val="0"/>
              </a:spcAft>
              <a:buFont typeface="Arial" panose="020B0604020202020204" pitchFamily="34" charset="0"/>
              <a:buChar char="•"/>
            </a:pPr>
            <a:r>
              <a:rPr lang="es-ES" sz="1500" dirty="0">
                <a:ea typeface="Calibri" panose="020F0502020204030204" pitchFamily="34" charset="0"/>
                <a:cs typeface="Arial"/>
              </a:rPr>
              <a:t>El sector Privado bajo su matrícula en un 8.79 %, lo que revela que </a:t>
            </a:r>
            <a:r>
              <a:rPr lang="es-ES" sz="1500" b="1" dirty="0">
                <a:ea typeface="Calibri" panose="020F0502020204030204" pitchFamily="34" charset="0"/>
                <a:cs typeface="Arial"/>
              </a:rPr>
              <a:t>hubo un traslado de estudiantes del sector privado al sector público. </a:t>
            </a:r>
            <a:r>
              <a:rPr lang="es-ES" sz="1500" dirty="0">
                <a:ea typeface="Calibri" panose="020F0502020204030204" pitchFamily="34" charset="0"/>
                <a:cs typeface="Arial"/>
              </a:rPr>
              <a:t>El porcentaje de estudiantes del sector público sobre el total de la matrícula pasó de un 80.3 % a un 82.1 %.</a:t>
            </a:r>
          </a:p>
          <a:p>
            <a:pPr marL="285750" indent="-285750" fontAlgn="auto">
              <a:spcAft>
                <a:spcPts val="0"/>
              </a:spcAft>
              <a:buFont typeface="Arial" panose="020B0604020202020204" pitchFamily="34" charset="0"/>
              <a:buChar char="•"/>
            </a:pPr>
            <a:r>
              <a:rPr lang="es-ES" sz="1500" dirty="0">
                <a:ea typeface="Calibri" panose="020F0502020204030204" pitchFamily="34" charset="0"/>
                <a:cs typeface="Arial"/>
              </a:rPr>
              <a:t>A estas cifras, hay que sumar los </a:t>
            </a:r>
            <a:r>
              <a:rPr lang="es-ES" sz="1500" b="1" dirty="0">
                <a:ea typeface="Calibri" panose="020F0502020204030204" pitchFamily="34" charset="0"/>
                <a:cs typeface="Arial"/>
              </a:rPr>
              <a:t>estudiantes con edades de 14 a 17 incluidos Subsistema de Educación de Adultos </a:t>
            </a:r>
            <a:r>
              <a:rPr lang="es-ES" sz="1500" dirty="0">
                <a:ea typeface="Calibri" panose="020F0502020204030204" pitchFamily="34" charset="0"/>
                <a:cs typeface="Arial"/>
              </a:rPr>
              <a:t>(60,555 estudiantes en el 2017-2018)</a:t>
            </a:r>
          </a:p>
        </p:txBody>
      </p:sp>
      <p:pic>
        <p:nvPicPr>
          <p:cNvPr id="11" name="Gráfico 10" descr="Gráfico de barras con tendencia alcista">
            <a:extLst>
              <a:ext uri="{FF2B5EF4-FFF2-40B4-BE49-F238E27FC236}">
                <a16:creationId xmlns:a16="http://schemas.microsoft.com/office/drawing/2014/main" id="{1A20DC08-9B3A-493B-B12F-854D8C8FE9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5051" y="3049458"/>
            <a:ext cx="914400" cy="914400"/>
          </a:xfrm>
          <a:prstGeom prst="rect">
            <a:avLst/>
          </a:prstGeom>
        </p:spPr>
      </p:pic>
    </p:spTree>
    <p:extLst>
      <p:ext uri="{BB962C8B-B14F-4D97-AF65-F5344CB8AC3E}">
        <p14:creationId xmlns:p14="http://schemas.microsoft.com/office/powerpoint/2010/main" val="2268233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06.jpg"/>
          <p:cNvPicPr>
            <a:picLocks noChangeAspect="1"/>
          </p:cNvPicPr>
          <p:nvPr/>
        </p:nvPicPr>
        <p:blipFill rotWithShape="1">
          <a:blip r:embed="rId2">
            <a:extLst>
              <a:ext uri="{28A0092B-C50C-407E-A947-70E740481C1C}">
                <a14:useLocalDpi xmlns:a14="http://schemas.microsoft.com/office/drawing/2010/main" val="0"/>
              </a:ext>
            </a:extLst>
          </a:blip>
          <a:srcRect b="79422"/>
          <a:stretch/>
        </p:blipFill>
        <p:spPr>
          <a:xfrm>
            <a:off x="11440" y="2036"/>
            <a:ext cx="9121927" cy="663932"/>
          </a:xfrm>
          <a:prstGeom prst="rect">
            <a:avLst/>
          </a:prstGeom>
        </p:spPr>
      </p:pic>
      <p:sp>
        <p:nvSpPr>
          <p:cNvPr id="4" name="TextBox 3"/>
          <p:cNvSpPr txBox="1"/>
          <p:nvPr/>
        </p:nvSpPr>
        <p:spPr>
          <a:xfrm>
            <a:off x="665605" y="57683"/>
            <a:ext cx="398041" cy="523220"/>
          </a:xfrm>
          <a:prstGeom prst="rect">
            <a:avLst/>
          </a:prstGeom>
          <a:noFill/>
        </p:spPr>
        <p:txBody>
          <a:bodyPr wrap="none" rtlCol="0">
            <a:spAutoFit/>
          </a:bodyPr>
          <a:lstStyle/>
          <a:p>
            <a:r>
              <a:rPr lang="en-US" sz="2800" b="1" dirty="0">
                <a:solidFill>
                  <a:schemeClr val="bg1"/>
                </a:solidFill>
                <a:latin typeface="Gill Sans"/>
                <a:cs typeface="Gill Sans"/>
              </a:rPr>
              <a:t>7</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3190322" y="-1514725"/>
            <a:ext cx="299180" cy="40697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CONSTRUCCIÓN DE CENTROS</a:t>
            </a:r>
          </a:p>
        </p:txBody>
      </p:sp>
      <p:graphicFrame>
        <p:nvGraphicFramePr>
          <p:cNvPr id="7" name="Tabla 1">
            <a:extLst>
              <a:ext uri="{FF2B5EF4-FFF2-40B4-BE49-F238E27FC236}">
                <a16:creationId xmlns:a16="http://schemas.microsoft.com/office/drawing/2014/main" id="{8A156464-75CC-4A7B-883D-7193E368AEC0}"/>
              </a:ext>
            </a:extLst>
          </p:cNvPr>
          <p:cNvGraphicFramePr>
            <a:graphicFrameLocks noGrp="1"/>
          </p:cNvGraphicFramePr>
          <p:nvPr>
            <p:extLst>
              <p:ext uri="{D42A27DB-BD31-4B8C-83A1-F6EECF244321}">
                <p14:modId xmlns:p14="http://schemas.microsoft.com/office/powerpoint/2010/main" val="1538113959"/>
              </p:ext>
            </p:extLst>
          </p:nvPr>
        </p:nvGraphicFramePr>
        <p:xfrm>
          <a:off x="684252" y="852217"/>
          <a:ext cx="7595591" cy="1955200"/>
        </p:xfrm>
        <a:graphic>
          <a:graphicData uri="http://schemas.openxmlformats.org/drawingml/2006/table">
            <a:tbl>
              <a:tblPr firstRow="1" firstCol="1" bandRow="1">
                <a:tableStyleId>{69012ECD-51FC-41F1-AA8D-1B2483CD663E}</a:tableStyleId>
              </a:tblPr>
              <a:tblGrid>
                <a:gridCol w="2768278">
                  <a:extLst>
                    <a:ext uri="{9D8B030D-6E8A-4147-A177-3AD203B41FA5}">
                      <a16:colId xmlns:a16="http://schemas.microsoft.com/office/drawing/2014/main" val="1428396383"/>
                    </a:ext>
                  </a:extLst>
                </a:gridCol>
                <a:gridCol w="1471867">
                  <a:extLst>
                    <a:ext uri="{9D8B030D-6E8A-4147-A177-3AD203B41FA5}">
                      <a16:colId xmlns:a16="http://schemas.microsoft.com/office/drawing/2014/main" val="1170318454"/>
                    </a:ext>
                  </a:extLst>
                </a:gridCol>
                <a:gridCol w="1193962">
                  <a:extLst>
                    <a:ext uri="{9D8B030D-6E8A-4147-A177-3AD203B41FA5}">
                      <a16:colId xmlns:a16="http://schemas.microsoft.com/office/drawing/2014/main" val="191976972"/>
                    </a:ext>
                  </a:extLst>
                </a:gridCol>
                <a:gridCol w="1070448">
                  <a:extLst>
                    <a:ext uri="{9D8B030D-6E8A-4147-A177-3AD203B41FA5}">
                      <a16:colId xmlns:a16="http://schemas.microsoft.com/office/drawing/2014/main" val="3076809100"/>
                    </a:ext>
                  </a:extLst>
                </a:gridCol>
                <a:gridCol w="1091036">
                  <a:extLst>
                    <a:ext uri="{9D8B030D-6E8A-4147-A177-3AD203B41FA5}">
                      <a16:colId xmlns:a16="http://schemas.microsoft.com/office/drawing/2014/main" val="537212854"/>
                    </a:ext>
                  </a:extLst>
                </a:gridCol>
              </a:tblGrid>
              <a:tr h="312096">
                <a:tc>
                  <a:txBody>
                    <a:bodyPr/>
                    <a:lstStyle/>
                    <a:p>
                      <a:pPr fontAlgn="auto">
                        <a:lnSpc>
                          <a:spcPct val="107000"/>
                        </a:lnSpc>
                        <a:spcAft>
                          <a:spcPts val="0"/>
                        </a:spcAft>
                      </a:pPr>
                      <a:r>
                        <a:rPr lang="es-DO" sz="1300" b="1" dirty="0">
                          <a:effectLst/>
                          <a:latin typeface="+mn-lt"/>
                        </a:rPr>
                        <a:t>Espacios escolares</a:t>
                      </a:r>
                      <a:endParaRPr lang="es-DO" sz="13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b="1" dirty="0">
                          <a:effectLst/>
                          <a:latin typeface="+mn-lt"/>
                        </a:rPr>
                        <a:t>Ene. 2013 / </a:t>
                      </a:r>
                      <a:r>
                        <a:rPr lang="es-DO" sz="1300" b="1" baseline="0" dirty="0">
                          <a:effectLst/>
                          <a:latin typeface="+mn-lt"/>
                        </a:rPr>
                        <a:t> </a:t>
                      </a:r>
                    </a:p>
                    <a:p>
                      <a:pPr algn="ctr" fontAlgn="auto">
                        <a:lnSpc>
                          <a:spcPct val="107000"/>
                        </a:lnSpc>
                        <a:spcAft>
                          <a:spcPts val="0"/>
                        </a:spcAft>
                      </a:pPr>
                      <a:r>
                        <a:rPr lang="es-DO" sz="1300" b="1" baseline="0" dirty="0">
                          <a:effectLst/>
                          <a:latin typeface="+mn-lt"/>
                        </a:rPr>
                        <a:t>Ago.</a:t>
                      </a:r>
                      <a:r>
                        <a:rPr lang="es-DO" sz="1300" b="1" dirty="0">
                          <a:effectLst/>
                          <a:latin typeface="+mn-lt"/>
                        </a:rPr>
                        <a:t> 2016</a:t>
                      </a:r>
                      <a:endParaRPr lang="es-DO" sz="13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b="1" dirty="0">
                          <a:effectLst/>
                          <a:latin typeface="+mn-lt"/>
                        </a:rPr>
                        <a:t>Sep. 2016 / </a:t>
                      </a:r>
                      <a:r>
                        <a:rPr lang="es-DO" sz="1300" b="1" baseline="0" dirty="0">
                          <a:effectLst/>
                          <a:latin typeface="+mn-lt"/>
                        </a:rPr>
                        <a:t> </a:t>
                      </a:r>
                    </a:p>
                    <a:p>
                      <a:pPr algn="ctr" fontAlgn="auto">
                        <a:lnSpc>
                          <a:spcPct val="107000"/>
                        </a:lnSpc>
                        <a:spcAft>
                          <a:spcPts val="0"/>
                        </a:spcAft>
                      </a:pPr>
                      <a:r>
                        <a:rPr lang="es-DO" sz="1300" b="1" dirty="0">
                          <a:effectLst/>
                          <a:latin typeface="+mn-lt"/>
                        </a:rPr>
                        <a:t>Dic. 2018</a:t>
                      </a:r>
                      <a:endParaRPr lang="es-DO" sz="13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ES" sz="1300" b="1" dirty="0">
                          <a:effectLst/>
                          <a:latin typeface="+mn-lt"/>
                          <a:ea typeface="Calibri" panose="020F0502020204030204" pitchFamily="34" charset="0"/>
                          <a:cs typeface="Times New Roman" panose="02020603050405020304" pitchFamily="18" charset="0"/>
                        </a:rPr>
                        <a:t>Ene. /May. 2019</a:t>
                      </a:r>
                      <a:endParaRPr lang="es-DO" sz="13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b="1" dirty="0">
                          <a:effectLst/>
                          <a:latin typeface="+mn-lt"/>
                        </a:rPr>
                        <a:t>Totales 2013-2019</a:t>
                      </a:r>
                      <a:endParaRPr lang="es-DO" sz="13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796800627"/>
                  </a:ext>
                </a:extLst>
              </a:tr>
              <a:tr h="220096">
                <a:tc>
                  <a:txBody>
                    <a:bodyPr/>
                    <a:lstStyle/>
                    <a:p>
                      <a:pPr algn="l" fontAlgn="auto">
                        <a:lnSpc>
                          <a:spcPct val="107000"/>
                        </a:lnSpc>
                        <a:spcAft>
                          <a:spcPts val="0"/>
                        </a:spcAft>
                      </a:pPr>
                      <a:r>
                        <a:rPr lang="es-DO" sz="1300" b="0" dirty="0">
                          <a:effectLst/>
                          <a:latin typeface="+mn-lt"/>
                        </a:rPr>
                        <a:t>Aulas nuevas</a:t>
                      </a:r>
                      <a:endParaRPr lang="es-DO" sz="13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dirty="0">
                          <a:effectLst/>
                          <a:latin typeface="+mn-lt"/>
                        </a:rPr>
                        <a:t>10,473</a:t>
                      </a:r>
                      <a:endParaRPr lang="es-DO" sz="13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rtl="0" fontAlgn="ctr"/>
                      <a:r>
                        <a:rPr lang="es-DO" sz="1300" b="0" i="0" u="none" strike="noStrike">
                          <a:solidFill>
                            <a:srgbClr val="000000"/>
                          </a:solidFill>
                          <a:effectLst/>
                          <a:latin typeface="+mn-lt"/>
                        </a:rPr>
                        <a:t>3,681</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942</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15,096</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06884503"/>
                  </a:ext>
                </a:extLst>
              </a:tr>
              <a:tr h="220096">
                <a:tc>
                  <a:txBody>
                    <a:bodyPr/>
                    <a:lstStyle/>
                    <a:p>
                      <a:pPr algn="l" fontAlgn="auto">
                        <a:lnSpc>
                          <a:spcPct val="107000"/>
                        </a:lnSpc>
                        <a:spcAft>
                          <a:spcPts val="0"/>
                        </a:spcAft>
                      </a:pPr>
                      <a:r>
                        <a:rPr lang="es-DO" sz="1300" b="0" dirty="0">
                          <a:effectLst/>
                          <a:latin typeface="+mn-lt"/>
                        </a:rPr>
                        <a:t>Aulas rehabilitadas</a:t>
                      </a:r>
                      <a:endParaRPr lang="es-DO" sz="13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dirty="0">
                          <a:effectLst/>
                          <a:latin typeface="+mn-lt"/>
                        </a:rPr>
                        <a:t>2,710</a:t>
                      </a:r>
                      <a:endParaRPr lang="es-DO" sz="13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rtl="0" fontAlgn="ctr"/>
                      <a:r>
                        <a:rPr lang="es-DO" sz="1300" b="0" i="0" u="none" strike="noStrike">
                          <a:solidFill>
                            <a:srgbClr val="000000"/>
                          </a:solidFill>
                          <a:effectLst/>
                          <a:latin typeface="+mn-lt"/>
                        </a:rPr>
                        <a:t>197</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37</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2,944</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26280252"/>
                  </a:ext>
                </a:extLst>
              </a:tr>
              <a:tr h="220096">
                <a:tc>
                  <a:txBody>
                    <a:bodyPr/>
                    <a:lstStyle/>
                    <a:p>
                      <a:pPr algn="l" fontAlgn="auto">
                        <a:lnSpc>
                          <a:spcPct val="107000"/>
                        </a:lnSpc>
                        <a:spcAft>
                          <a:spcPts val="0"/>
                        </a:spcAft>
                      </a:pPr>
                      <a:r>
                        <a:rPr lang="es-DO" sz="1300" b="0" dirty="0">
                          <a:effectLst/>
                          <a:latin typeface="+mn-lt"/>
                        </a:rPr>
                        <a:t>Laboratorios de Ciencias</a:t>
                      </a:r>
                      <a:endParaRPr lang="es-DO" sz="13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dirty="0">
                          <a:effectLst/>
                          <a:latin typeface="+mn-lt"/>
                        </a:rPr>
                        <a:t>263</a:t>
                      </a:r>
                      <a:endParaRPr lang="es-DO" sz="13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rtl="0" fontAlgn="ctr"/>
                      <a:r>
                        <a:rPr lang="es-DO" sz="1300" b="0" i="0" u="none" strike="noStrike">
                          <a:solidFill>
                            <a:srgbClr val="000000"/>
                          </a:solidFill>
                          <a:effectLst/>
                          <a:latin typeface="+mn-lt"/>
                        </a:rPr>
                        <a:t>81</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24</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368</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48991253"/>
                  </a:ext>
                </a:extLst>
              </a:tr>
              <a:tr h="220096">
                <a:tc>
                  <a:txBody>
                    <a:bodyPr/>
                    <a:lstStyle/>
                    <a:p>
                      <a:pPr algn="l" fontAlgn="auto">
                        <a:lnSpc>
                          <a:spcPct val="107000"/>
                        </a:lnSpc>
                        <a:spcAft>
                          <a:spcPts val="0"/>
                        </a:spcAft>
                      </a:pPr>
                      <a:r>
                        <a:rPr lang="es-DO" sz="1300" b="0" dirty="0">
                          <a:effectLst/>
                          <a:latin typeface="+mn-lt"/>
                        </a:rPr>
                        <a:t>Laboratorios de Informática</a:t>
                      </a:r>
                      <a:endParaRPr lang="es-DO" sz="13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a:effectLst/>
                          <a:latin typeface="+mn-lt"/>
                        </a:rPr>
                        <a:t>392</a:t>
                      </a:r>
                      <a:endParaRPr lang="es-DO" sz="130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rtl="0" fontAlgn="ctr"/>
                      <a:r>
                        <a:rPr lang="es-DO" sz="1300" b="0" i="0" u="none" strike="noStrike">
                          <a:solidFill>
                            <a:srgbClr val="000000"/>
                          </a:solidFill>
                          <a:effectLst/>
                          <a:latin typeface="+mn-lt"/>
                        </a:rPr>
                        <a:t>124</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28</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544</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32828219"/>
                  </a:ext>
                </a:extLst>
              </a:tr>
              <a:tr h="220096">
                <a:tc>
                  <a:txBody>
                    <a:bodyPr/>
                    <a:lstStyle/>
                    <a:p>
                      <a:pPr algn="l" fontAlgn="auto">
                        <a:lnSpc>
                          <a:spcPct val="107000"/>
                        </a:lnSpc>
                        <a:spcAft>
                          <a:spcPts val="0"/>
                        </a:spcAft>
                      </a:pPr>
                      <a:r>
                        <a:rPr lang="es-DO" sz="1300" b="0" dirty="0">
                          <a:effectLst/>
                          <a:latin typeface="+mn-lt"/>
                        </a:rPr>
                        <a:t>Bibliotecas</a:t>
                      </a:r>
                      <a:endParaRPr lang="es-DO" sz="13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a:effectLst/>
                          <a:latin typeface="+mn-lt"/>
                        </a:rPr>
                        <a:t>713</a:t>
                      </a:r>
                      <a:endParaRPr lang="es-DO" sz="130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rtl="0" fontAlgn="ctr"/>
                      <a:r>
                        <a:rPr lang="es-DO" sz="1300" b="0" i="0" u="none" strike="noStrike">
                          <a:solidFill>
                            <a:srgbClr val="000000"/>
                          </a:solidFill>
                          <a:effectLst/>
                          <a:latin typeface="+mn-lt"/>
                        </a:rPr>
                        <a:t>211</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47</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971</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5588009"/>
                  </a:ext>
                </a:extLst>
              </a:tr>
              <a:tr h="220096">
                <a:tc>
                  <a:txBody>
                    <a:bodyPr/>
                    <a:lstStyle/>
                    <a:p>
                      <a:pPr algn="l" fontAlgn="auto">
                        <a:lnSpc>
                          <a:spcPct val="107000"/>
                        </a:lnSpc>
                        <a:spcAft>
                          <a:spcPts val="0"/>
                        </a:spcAft>
                      </a:pPr>
                      <a:r>
                        <a:rPr lang="es-DO" sz="1300" b="0" dirty="0">
                          <a:effectLst/>
                          <a:latin typeface="+mn-lt"/>
                        </a:rPr>
                        <a:t>Talleres</a:t>
                      </a:r>
                      <a:endParaRPr lang="es-DO" sz="1300" b="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dirty="0">
                          <a:effectLst/>
                          <a:latin typeface="+mn-lt"/>
                        </a:rPr>
                        <a:t>40</a:t>
                      </a:r>
                      <a:endParaRPr lang="es-DO" sz="13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rtl="0" fontAlgn="ctr"/>
                      <a:r>
                        <a:rPr lang="es-DO" sz="1300" b="0" i="0" u="none" strike="noStrike">
                          <a:solidFill>
                            <a:srgbClr val="000000"/>
                          </a:solidFill>
                          <a:effectLst/>
                          <a:latin typeface="+mn-lt"/>
                        </a:rPr>
                        <a:t>17</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8</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0" i="0" u="none" strike="noStrike">
                          <a:solidFill>
                            <a:srgbClr val="000000"/>
                          </a:solidFill>
                          <a:effectLst/>
                          <a:latin typeface="+mn-lt"/>
                        </a:rPr>
                        <a:t>65</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35916494"/>
                  </a:ext>
                </a:extLst>
              </a:tr>
              <a:tr h="220096">
                <a:tc>
                  <a:txBody>
                    <a:bodyPr/>
                    <a:lstStyle/>
                    <a:p>
                      <a:pPr algn="ctr" fontAlgn="auto">
                        <a:lnSpc>
                          <a:spcPct val="107000"/>
                        </a:lnSpc>
                        <a:spcAft>
                          <a:spcPts val="0"/>
                        </a:spcAft>
                      </a:pPr>
                      <a:r>
                        <a:rPr lang="es-DO" sz="1300" b="1" dirty="0">
                          <a:effectLst/>
                          <a:latin typeface="+mn-lt"/>
                        </a:rPr>
                        <a:t>Total espacios escolares</a:t>
                      </a:r>
                      <a:endParaRPr lang="es-DO" sz="13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auto">
                        <a:lnSpc>
                          <a:spcPct val="107000"/>
                        </a:lnSpc>
                        <a:spcAft>
                          <a:spcPts val="0"/>
                        </a:spcAft>
                      </a:pPr>
                      <a:r>
                        <a:rPr lang="es-DO" sz="1300" b="1" dirty="0">
                          <a:effectLst/>
                          <a:latin typeface="+mn-lt"/>
                        </a:rPr>
                        <a:t>14,591</a:t>
                      </a:r>
                      <a:endParaRPr lang="es-DO" sz="1300" b="1"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rtl="0" fontAlgn="ctr"/>
                      <a:r>
                        <a:rPr lang="es-DO" sz="1300" b="1" i="0" u="none" strike="noStrike" dirty="0">
                          <a:solidFill>
                            <a:srgbClr val="000000"/>
                          </a:solidFill>
                          <a:effectLst/>
                          <a:latin typeface="+mn-lt"/>
                        </a:rPr>
                        <a:t>4,311</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1" i="0" u="none" strike="noStrike" dirty="0">
                          <a:solidFill>
                            <a:srgbClr val="000000"/>
                          </a:solidFill>
                          <a:effectLst/>
                          <a:latin typeface="+mn-lt"/>
                        </a:rPr>
                        <a:t>1,086</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tcPr>
                </a:tc>
                <a:tc>
                  <a:txBody>
                    <a:bodyPr/>
                    <a:lstStyle/>
                    <a:p>
                      <a:pPr algn="ctr" fontAlgn="ctr"/>
                      <a:r>
                        <a:rPr lang="es-DO" sz="1300" b="1" i="0" u="none" strike="noStrike" dirty="0">
                          <a:solidFill>
                            <a:srgbClr val="000000"/>
                          </a:solidFill>
                          <a:effectLst/>
                          <a:latin typeface="+mn-lt"/>
                        </a:rPr>
                        <a:t>19,988</a:t>
                      </a:r>
                    </a:p>
                  </a:txBody>
                  <a:tcPr marL="9525" marR="9525" marT="9525" marB="0" anchor="ctr">
                    <a:lnL w="3175" cap="flat" cmpd="sng" algn="ctr">
                      <a:solidFill>
                        <a:srgbClr val="0070C0"/>
                      </a:solidFill>
                      <a:prstDash val="solid"/>
                      <a:round/>
                      <a:headEnd type="none" w="med" len="med"/>
                      <a:tailEnd type="none" w="med" len="med"/>
                    </a:lnL>
                    <a:lnR w="3175" cap="flat" cmpd="sng" algn="ctr">
                      <a:solidFill>
                        <a:srgbClr val="0070C0"/>
                      </a:solidFill>
                      <a:prstDash val="solid"/>
                      <a:round/>
                      <a:headEnd type="none" w="med" len="med"/>
                      <a:tailEnd type="none" w="med" len="med"/>
                    </a:lnR>
                    <a:lnT w="3175" cap="flat" cmpd="sng" algn="ctr">
                      <a:solidFill>
                        <a:srgbClr val="0070C0"/>
                      </a:solidFill>
                      <a:prstDash val="solid"/>
                      <a:round/>
                      <a:headEnd type="none" w="med" len="med"/>
                      <a:tailEnd type="none" w="med" len="med"/>
                    </a:lnT>
                    <a:lnB w="3175" cap="flat" cmpd="sng" algn="ctr">
                      <a:solidFill>
                        <a:srgbClr val="0070C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891912310"/>
                  </a:ext>
                </a:extLst>
              </a:tr>
            </a:tbl>
          </a:graphicData>
        </a:graphic>
      </p:graphicFrame>
      <p:sp>
        <p:nvSpPr>
          <p:cNvPr id="8" name="Rectángulo 10">
            <a:extLst>
              <a:ext uri="{FF2B5EF4-FFF2-40B4-BE49-F238E27FC236}">
                <a16:creationId xmlns:a16="http://schemas.microsoft.com/office/drawing/2014/main" id="{A4E32255-21E8-4C21-8088-65C7FCDCACC2}"/>
              </a:ext>
            </a:extLst>
          </p:cNvPr>
          <p:cNvSpPr/>
          <p:nvPr/>
        </p:nvSpPr>
        <p:spPr>
          <a:xfrm>
            <a:off x="1400709" y="2995981"/>
            <a:ext cx="6879134" cy="1815882"/>
          </a:xfrm>
          <a:prstGeom prst="rect">
            <a:avLst/>
          </a:prstGeom>
        </p:spPr>
        <p:txBody>
          <a:bodyPr wrap="square">
            <a:spAutoFit/>
          </a:bodyPr>
          <a:lstStyle/>
          <a:p>
            <a:pPr marL="285750" indent="-285750" algn="just">
              <a:buFont typeface="Arial" panose="020B0604020202020204" pitchFamily="34" charset="0"/>
              <a:buChar char="•"/>
            </a:pPr>
            <a:r>
              <a:rPr lang="es-ES" sz="1400" b="1" dirty="0">
                <a:cs typeface="Arial" panose="020B0604020202020204" pitchFamily="34" charset="0"/>
              </a:rPr>
              <a:t>Continúa la construcción de escuelas:</a:t>
            </a:r>
          </a:p>
          <a:p>
            <a:pPr marL="742950" lvl="1" indent="-285750" algn="just">
              <a:buFont typeface="Arial" panose="020B0604020202020204" pitchFamily="34" charset="0"/>
              <a:buChar char="•"/>
            </a:pPr>
            <a:r>
              <a:rPr lang="es-ES" sz="1400" b="1" dirty="0">
                <a:solidFill>
                  <a:srgbClr val="FF0000"/>
                </a:solidFill>
                <a:cs typeface="Arial" panose="020B0604020202020204" pitchFamily="34" charset="0"/>
              </a:rPr>
              <a:t>Desde 2013: </a:t>
            </a:r>
            <a:r>
              <a:rPr lang="es-ES" sz="1400" dirty="0">
                <a:cs typeface="Arial" panose="020B0604020202020204" pitchFamily="34" charset="0"/>
              </a:rPr>
              <a:t>15,096 aulas nuevas y 2,944 rehabilitadas.</a:t>
            </a:r>
          </a:p>
          <a:p>
            <a:pPr marL="742950" lvl="1" indent="-285750" algn="just">
              <a:buFont typeface="Arial" panose="020B0604020202020204" pitchFamily="34" charset="0"/>
              <a:buChar char="•"/>
            </a:pPr>
            <a:endParaRPr lang="es-ES" sz="1400" dirty="0">
              <a:cs typeface="Arial" panose="020B0604020202020204" pitchFamily="34" charset="0"/>
            </a:endParaRPr>
          </a:p>
          <a:p>
            <a:pPr marL="285750" indent="-285750" algn="just">
              <a:buFont typeface="Arial" panose="020B0604020202020204" pitchFamily="34" charset="0"/>
              <a:buChar char="•"/>
            </a:pPr>
            <a:r>
              <a:rPr lang="es-ES" sz="1400" b="1" dirty="0">
                <a:cs typeface="Arial" panose="020B0604020202020204" pitchFamily="34" charset="0"/>
              </a:rPr>
              <a:t>Nivel de avance:</a:t>
            </a:r>
          </a:p>
          <a:p>
            <a:pPr marL="742950" lvl="1" indent="-285750" algn="just">
              <a:buFont typeface="Arial" panose="020B0604020202020204" pitchFamily="34" charset="0"/>
              <a:buChar char="•"/>
            </a:pPr>
            <a:r>
              <a:rPr lang="es-ES" sz="1400" b="1" dirty="0">
                <a:solidFill>
                  <a:srgbClr val="FF0000"/>
                </a:solidFill>
                <a:cs typeface="Arial" panose="020B0604020202020204" pitchFamily="34" charset="0"/>
              </a:rPr>
              <a:t>Período PEE 2017-2018: </a:t>
            </a:r>
            <a:r>
              <a:rPr lang="es-ES" sz="1400" dirty="0">
                <a:cs typeface="Arial" panose="020B0604020202020204" pitchFamily="34" charset="0"/>
              </a:rPr>
              <a:t>4,623 aulas construidas de las 15,187 aulas nuevas proyectadas hasta el 2020.</a:t>
            </a:r>
          </a:p>
          <a:p>
            <a:pPr marL="742950" lvl="1" indent="-285750" algn="just">
              <a:buFont typeface="Arial" panose="020B0604020202020204" pitchFamily="34" charset="0"/>
              <a:buChar char="•"/>
            </a:pPr>
            <a:r>
              <a:rPr lang="es-ES" sz="1400" b="1" dirty="0">
                <a:solidFill>
                  <a:srgbClr val="FF0000"/>
                </a:solidFill>
                <a:cs typeface="Arial" panose="020B0604020202020204" pitchFamily="34" charset="0"/>
              </a:rPr>
              <a:t>Ene. 2013 - Jun. 2019 </a:t>
            </a:r>
            <a:r>
              <a:rPr lang="es-ES" sz="1400" dirty="0">
                <a:cs typeface="Arial" panose="020B0604020202020204" pitchFamily="34" charset="0"/>
              </a:rPr>
              <a:t>se han inaugurado 67 CAIPI. </a:t>
            </a:r>
            <a:r>
              <a:rPr lang="es-DO" sz="1400" dirty="0">
                <a:cs typeface="Arial" panose="020B0604020202020204" pitchFamily="34" charset="0"/>
              </a:rPr>
              <a:t>Según la meta habría que concluir 184 centros más en los próximos dos años. </a:t>
            </a:r>
            <a:endParaRPr lang="es-ES" sz="1400" dirty="0">
              <a:cs typeface="Arial" panose="020B0604020202020204" pitchFamily="34" charset="0"/>
            </a:endParaRP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14" name="Picture 13" descr="shutterstock_270577898.jpg"/>
          <p:cNvPicPr>
            <a:picLocks noChangeAspect="1"/>
          </p:cNvPicPr>
          <p:nvPr/>
        </p:nvPicPr>
        <p:blipFill rotWithShape="1">
          <a:blip r:embed="rId4">
            <a:extLst>
              <a:ext uri="{28A0092B-C50C-407E-A947-70E740481C1C}">
                <a14:useLocalDpi xmlns:a14="http://schemas.microsoft.com/office/drawing/2010/main" val="0"/>
              </a:ext>
            </a:extLst>
          </a:blip>
          <a:srcRect l="33412" t="30712" r="48040" b="53931"/>
          <a:stretch/>
        </p:blipFill>
        <p:spPr>
          <a:xfrm>
            <a:off x="684251" y="2995981"/>
            <a:ext cx="788097" cy="652464"/>
          </a:xfrm>
          <a:prstGeom prst="rect">
            <a:avLst/>
          </a:prstGeom>
        </p:spPr>
      </p:pic>
      <p:sp>
        <p:nvSpPr>
          <p:cNvPr id="3" name="Marcador de número de diapositiva 2"/>
          <p:cNvSpPr>
            <a:spLocks noGrp="1"/>
          </p:cNvSpPr>
          <p:nvPr>
            <p:ph type="sldNum" sz="quarter" idx="12"/>
          </p:nvPr>
        </p:nvSpPr>
        <p:spPr/>
        <p:txBody>
          <a:bodyPr/>
          <a:lstStyle/>
          <a:p>
            <a:fld id="{A4124D19-2283-FC49-A358-736FA83B63DF}" type="slidenum">
              <a:rPr lang="en-US" smtClean="0"/>
              <a:t>50</a:t>
            </a:fld>
            <a:endParaRPr lang="en-US"/>
          </a:p>
        </p:txBody>
      </p:sp>
    </p:spTree>
    <p:extLst>
      <p:ext uri="{BB962C8B-B14F-4D97-AF65-F5344CB8AC3E}">
        <p14:creationId xmlns:p14="http://schemas.microsoft.com/office/powerpoint/2010/main" val="8544451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descr="TOP-06.jpg">
            <a:extLst>
              <a:ext uri="{FF2B5EF4-FFF2-40B4-BE49-F238E27FC236}">
                <a16:creationId xmlns:a16="http://schemas.microsoft.com/office/drawing/2014/main" id="{ECBF4A56-C6EC-4546-9B86-85013461B709}"/>
              </a:ext>
            </a:extLst>
          </p:cNvPr>
          <p:cNvPicPr>
            <a:picLocks noChangeAspect="1"/>
          </p:cNvPicPr>
          <p:nvPr/>
        </p:nvPicPr>
        <p:blipFill rotWithShape="1">
          <a:blip r:embed="rId2">
            <a:extLst>
              <a:ext uri="{28A0092B-C50C-407E-A947-70E740481C1C}">
                <a14:useLocalDpi xmlns:a14="http://schemas.microsoft.com/office/drawing/2010/main" val="0"/>
              </a:ext>
            </a:extLst>
          </a:blip>
          <a:srcRect b="79422"/>
          <a:stretch/>
        </p:blipFill>
        <p:spPr>
          <a:xfrm>
            <a:off x="0" y="1"/>
            <a:ext cx="9121927" cy="656446"/>
          </a:xfrm>
          <a:prstGeom prst="rect">
            <a:avLst/>
          </a:prstGeom>
        </p:spPr>
      </p:pic>
      <p:sp>
        <p:nvSpPr>
          <p:cNvPr id="13" name="TextBox 3">
            <a:extLst>
              <a:ext uri="{FF2B5EF4-FFF2-40B4-BE49-F238E27FC236}">
                <a16:creationId xmlns:a16="http://schemas.microsoft.com/office/drawing/2014/main" id="{76C45793-5BA3-4B27-8C75-D96E29512D5E}"/>
              </a:ext>
            </a:extLst>
          </p:cNvPr>
          <p:cNvSpPr txBox="1"/>
          <p:nvPr/>
        </p:nvSpPr>
        <p:spPr>
          <a:xfrm>
            <a:off x="665605" y="57683"/>
            <a:ext cx="398041" cy="523220"/>
          </a:xfrm>
          <a:prstGeom prst="rect">
            <a:avLst/>
          </a:prstGeom>
          <a:noFill/>
        </p:spPr>
        <p:txBody>
          <a:bodyPr wrap="none" rtlCol="0">
            <a:spAutoFit/>
          </a:bodyPr>
          <a:lstStyle/>
          <a:p>
            <a:r>
              <a:rPr lang="en-US" sz="2800" b="1" dirty="0">
                <a:solidFill>
                  <a:schemeClr val="bg1"/>
                </a:solidFill>
                <a:latin typeface="Gill Sans"/>
                <a:cs typeface="Gill Sans"/>
              </a:rPr>
              <a:t>7</a:t>
            </a:r>
          </a:p>
        </p:txBody>
      </p:sp>
      <p:sp>
        <p:nvSpPr>
          <p:cNvPr id="6" name="Rectángulo 6">
            <a:extLst>
              <a:ext uri="{FF2B5EF4-FFF2-40B4-BE49-F238E27FC236}">
                <a16:creationId xmlns:a16="http://schemas.microsoft.com/office/drawing/2014/main" id="{898A1D25-BF65-4344-8848-7E2D4A994634}"/>
              </a:ext>
            </a:extLst>
          </p:cNvPr>
          <p:cNvSpPr/>
          <p:nvPr/>
        </p:nvSpPr>
        <p:spPr>
          <a:xfrm rot="5400000">
            <a:off x="3183368" y="-1495831"/>
            <a:ext cx="299180" cy="4031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MANTENIMIENTO ESCOLAR</a:t>
            </a: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pic>
        <p:nvPicPr>
          <p:cNvPr id="12" name="Picture 2"/>
          <p:cNvPicPr>
            <a:picLocks noChangeAspect="1"/>
          </p:cNvPicPr>
          <p:nvPr/>
        </p:nvPicPr>
        <p:blipFill>
          <a:blip r:embed="rId4"/>
          <a:stretch>
            <a:fillRect/>
          </a:stretch>
        </p:blipFill>
        <p:spPr>
          <a:xfrm>
            <a:off x="7571799" y="3533029"/>
            <a:ext cx="1115001" cy="1115001"/>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51</a:t>
            </a:fld>
            <a:endParaRPr lang="en-US"/>
          </a:p>
        </p:txBody>
      </p:sp>
      <p:sp>
        <p:nvSpPr>
          <p:cNvPr id="10" name="Rectángulo 9">
            <a:extLst>
              <a:ext uri="{FF2B5EF4-FFF2-40B4-BE49-F238E27FC236}">
                <a16:creationId xmlns:a16="http://schemas.microsoft.com/office/drawing/2014/main" id="{F96EBABD-B1C0-4074-955A-BB1FC02DC3CD}"/>
              </a:ext>
            </a:extLst>
          </p:cNvPr>
          <p:cNvSpPr/>
          <p:nvPr/>
        </p:nvSpPr>
        <p:spPr>
          <a:xfrm>
            <a:off x="352540" y="828473"/>
            <a:ext cx="8438919" cy="2862322"/>
          </a:xfrm>
          <a:prstGeom prst="rect">
            <a:avLst/>
          </a:prstGeom>
        </p:spPr>
        <p:txBody>
          <a:bodyPr wrap="square">
            <a:spAutoFit/>
          </a:bodyPr>
          <a:lstStyle/>
          <a:p>
            <a:r>
              <a:rPr lang="es-ES" b="1" dirty="0">
                <a:solidFill>
                  <a:srgbClr val="7798DF"/>
                </a:solidFill>
              </a:rPr>
              <a:t>Avances en mantenimiento de infraestructura y mobiliario escolar</a:t>
            </a:r>
          </a:p>
          <a:p>
            <a:endParaRPr lang="es-ES" b="1" dirty="0">
              <a:solidFill>
                <a:srgbClr val="7798DF"/>
              </a:solidFill>
            </a:endParaRPr>
          </a:p>
          <a:p>
            <a:pPr marL="285750" indent="-285750" algn="just">
              <a:buFont typeface="Arial" panose="020B0604020202020204" pitchFamily="34" charset="0"/>
              <a:buChar char="•"/>
            </a:pPr>
            <a:r>
              <a:rPr lang="es-DO" dirty="0"/>
              <a:t>Más de 40 licitaciones publicadas en segundo semestre 2018 </a:t>
            </a:r>
            <a:r>
              <a:rPr lang="es-ES" dirty="0"/>
              <a:t>para rehabilitación y remodelación de centros </a:t>
            </a:r>
            <a:r>
              <a:rPr lang="es-DO" dirty="0"/>
              <a:t>por un importe de alrededor de 2,700 millones de pesos.</a:t>
            </a:r>
            <a:endParaRPr lang="es-ES" dirty="0"/>
          </a:p>
          <a:p>
            <a:pPr marL="285750" indent="-285750" fontAlgn="base">
              <a:buFont typeface="Arial" panose="020B0604020202020204" pitchFamily="34" charset="0"/>
              <a:buChar char="•"/>
            </a:pPr>
            <a:r>
              <a:rPr lang="es-DO" dirty="0"/>
              <a:t>Más de 20 licitaciones publicadas entre octubre y diciembre 2018, por un importe global de RD$15,000,000  para reparación de butacas.</a:t>
            </a:r>
          </a:p>
          <a:p>
            <a:pPr fontAlgn="base"/>
            <a:endParaRPr lang="es-DO" dirty="0"/>
          </a:p>
          <a:p>
            <a:pPr marL="285750" indent="-285750" fontAlgn="base">
              <a:buFont typeface="Arial" panose="020B0604020202020204" pitchFamily="34" charset="0"/>
              <a:buChar char="•"/>
            </a:pPr>
            <a:r>
              <a:rPr lang="es-DO" dirty="0"/>
              <a:t>A pesar de ello, a lo largo del semestre ha habido muchas denuncias en la prensa sobre el mal estado de planteles en varias provincias del país (</a:t>
            </a:r>
            <a:r>
              <a:rPr lang="es-ES" dirty="0"/>
              <a:t>filtraciones en techos, falta de butacas, persianas destruidas y baños en condiciones inservibles…</a:t>
            </a:r>
            <a:r>
              <a:rPr lang="es-DO" dirty="0"/>
              <a:t>)</a:t>
            </a:r>
          </a:p>
        </p:txBody>
      </p:sp>
    </p:spTree>
    <p:extLst>
      <p:ext uri="{BB962C8B-B14F-4D97-AF65-F5344CB8AC3E}">
        <p14:creationId xmlns:p14="http://schemas.microsoft.com/office/powerpoint/2010/main" val="28180595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578667" y="2051552"/>
            <a:ext cx="5778129" cy="1938992"/>
          </a:xfrm>
          <a:prstGeom prst="rect">
            <a:avLst/>
          </a:prstGeom>
        </p:spPr>
        <p:txBody>
          <a:bodyPr wrap="square">
            <a:spAutoFit/>
          </a:bodyPr>
          <a:lstStyle/>
          <a:p>
            <a:r>
              <a:rPr lang="en-US" sz="4000" b="1" dirty="0">
                <a:solidFill>
                  <a:schemeClr val="accent1">
                    <a:lumMod val="50000"/>
                  </a:schemeClr>
                </a:solidFill>
                <a:latin typeface="Arial Black"/>
                <a:cs typeface="Arial Black"/>
              </a:rPr>
              <a:t>FORMACIÓN Y CARRERA</a:t>
            </a:r>
            <a:r>
              <a:rPr lang="es-ES" sz="4000" b="1" dirty="0">
                <a:solidFill>
                  <a:schemeClr val="accent1">
                    <a:lumMod val="50000"/>
                  </a:schemeClr>
                </a:solidFill>
                <a:latin typeface="Arial Black"/>
                <a:cs typeface="Arial Black"/>
              </a:rPr>
              <a:t> DOCENTE</a:t>
            </a:r>
            <a:endParaRPr lang="en-US" sz="4000" b="1" dirty="0">
              <a:solidFill>
                <a:schemeClr val="accent1">
                  <a:lumMod val="50000"/>
                </a:schemeClr>
              </a:solidFill>
              <a:latin typeface="Arial Black"/>
              <a:cs typeface="Arial Black"/>
            </a:endParaRPr>
          </a:p>
        </p:txBody>
      </p:sp>
      <p:pic>
        <p:nvPicPr>
          <p:cNvPr id="2" name="Picture 1" descr="Screen Shot 2019-04-24 at 6.15.2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4343"/>
            <a:ext cx="1578667" cy="3015339"/>
          </a:xfrm>
          <a:prstGeom prst="rect">
            <a:avLst/>
          </a:prstGeom>
        </p:spPr>
      </p:pic>
      <p:sp>
        <p:nvSpPr>
          <p:cNvPr id="4" name="Marcador de número de diapositiva 3"/>
          <p:cNvSpPr>
            <a:spLocks noGrp="1"/>
          </p:cNvSpPr>
          <p:nvPr>
            <p:ph type="sldNum" sz="quarter" idx="12"/>
          </p:nvPr>
        </p:nvSpPr>
        <p:spPr/>
        <p:txBody>
          <a:bodyPr/>
          <a:lstStyle/>
          <a:p>
            <a:fld id="{A4124D19-2283-FC49-A358-736FA83B63DF}" type="slidenum">
              <a:rPr lang="en-US" smtClean="0"/>
              <a:t>52</a:t>
            </a:fld>
            <a:endParaRPr lang="en-US"/>
          </a:p>
        </p:txBody>
      </p:sp>
    </p:spTree>
    <p:extLst>
      <p:ext uri="{BB962C8B-B14F-4D97-AF65-F5344CB8AC3E}">
        <p14:creationId xmlns:p14="http://schemas.microsoft.com/office/powerpoint/2010/main" val="6965195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OP-07.jpg"/>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41226"/>
          </a:xfrm>
          <a:prstGeom prst="rect">
            <a:avLst/>
          </a:prstGeom>
        </p:spPr>
      </p:pic>
      <p:sp>
        <p:nvSpPr>
          <p:cNvPr id="6" name="TextBox 5"/>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graphicFrame>
        <p:nvGraphicFramePr>
          <p:cNvPr id="7" name="Tabla 2">
            <a:extLst>
              <a:ext uri="{FF2B5EF4-FFF2-40B4-BE49-F238E27FC236}">
                <a16:creationId xmlns:a16="http://schemas.microsoft.com/office/drawing/2014/main" id="{9B08FEDD-1309-4135-9654-0B70B6EABEE1}"/>
              </a:ext>
            </a:extLst>
          </p:cNvPr>
          <p:cNvGraphicFramePr>
            <a:graphicFrameLocks noGrp="1"/>
          </p:cNvGraphicFramePr>
          <p:nvPr>
            <p:extLst>
              <p:ext uri="{D42A27DB-BD31-4B8C-83A1-F6EECF244321}">
                <p14:modId xmlns:p14="http://schemas.microsoft.com/office/powerpoint/2010/main" val="838106613"/>
              </p:ext>
            </p:extLst>
          </p:nvPr>
        </p:nvGraphicFramePr>
        <p:xfrm>
          <a:off x="425303" y="814967"/>
          <a:ext cx="8261498" cy="3735527"/>
        </p:xfrm>
        <a:graphic>
          <a:graphicData uri="http://schemas.openxmlformats.org/drawingml/2006/table">
            <a:tbl>
              <a:tblPr firstRow="1" firstCol="1" bandRow="1">
                <a:tableStyleId>{69012ECD-51FC-41F1-AA8D-1B2483CD663E}</a:tableStyleId>
              </a:tblPr>
              <a:tblGrid>
                <a:gridCol w="1455766">
                  <a:extLst>
                    <a:ext uri="{9D8B030D-6E8A-4147-A177-3AD203B41FA5}">
                      <a16:colId xmlns:a16="http://schemas.microsoft.com/office/drawing/2014/main" val="1138127990"/>
                    </a:ext>
                  </a:extLst>
                </a:gridCol>
                <a:gridCol w="6805732">
                  <a:extLst>
                    <a:ext uri="{9D8B030D-6E8A-4147-A177-3AD203B41FA5}">
                      <a16:colId xmlns:a16="http://schemas.microsoft.com/office/drawing/2014/main" val="3237603029"/>
                    </a:ext>
                  </a:extLst>
                </a:gridCol>
              </a:tblGrid>
              <a:tr h="423367">
                <a:tc gridSpan="2">
                  <a:txBody>
                    <a:bodyPr/>
                    <a:lstStyle/>
                    <a:p>
                      <a:pPr algn="ctr"/>
                      <a:r>
                        <a:rPr lang="es-ES" sz="1400" dirty="0">
                          <a:latin typeface="+mn-lt"/>
                        </a:rPr>
                        <a:t>Programa de Formación de Docentes de Excelencia</a:t>
                      </a:r>
                      <a:endParaRPr lang="es-DO" sz="1400" dirty="0">
                        <a:latin typeface="+mn-lt"/>
                        <a:cs typeface="Arial" panose="020B0604020202020204" pitchFamily="34" charset="0"/>
                      </a:endParaRPr>
                    </a:p>
                  </a:txBody>
                  <a:tcPr anchor="ctr">
                    <a:lnB w="12700" cap="flat" cmpd="sng" algn="ctr">
                      <a:solidFill>
                        <a:schemeClr val="accent5">
                          <a:lumMod val="75000"/>
                        </a:schemeClr>
                      </a:solidFill>
                      <a:prstDash val="solid"/>
                      <a:round/>
                      <a:headEnd type="none" w="med" len="med"/>
                      <a:tailEnd type="none" w="med" len="med"/>
                    </a:lnB>
                    <a:solidFill>
                      <a:srgbClr val="7798DF"/>
                    </a:solidFill>
                  </a:tcPr>
                </a:tc>
                <a:tc hMerge="1">
                  <a:txBody>
                    <a:bodyPr/>
                    <a:lstStyle/>
                    <a:p>
                      <a:endParaRPr lang="es-DO" dirty="0"/>
                    </a:p>
                  </a:txBody>
                  <a:tcPr>
                    <a:solidFill>
                      <a:srgbClr val="8FAADC"/>
                    </a:solidFill>
                  </a:tcPr>
                </a:tc>
                <a:extLst>
                  <a:ext uri="{0D108BD9-81ED-4DB2-BD59-A6C34878D82A}">
                    <a16:rowId xmlns:a16="http://schemas.microsoft.com/office/drawing/2014/main" val="3449779487"/>
                  </a:ext>
                </a:extLst>
              </a:tr>
              <a:tr h="370840">
                <a:tc>
                  <a:txBody>
                    <a:bodyPr/>
                    <a:lstStyle/>
                    <a:p>
                      <a:pPr algn="ctr"/>
                      <a:r>
                        <a:rPr lang="es-ES" sz="1400" dirty="0">
                          <a:solidFill>
                            <a:schemeClr val="accent1">
                              <a:lumMod val="75000"/>
                            </a:schemeClr>
                          </a:solidFill>
                          <a:latin typeface="+mn-lt"/>
                        </a:rPr>
                        <a:t>Formación</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Normativa 09-15 para la Formación Docente de Calidad en República Dominicana.</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961633555"/>
                  </a:ext>
                </a:extLst>
              </a:tr>
              <a:tr h="370840">
                <a:tc>
                  <a:txBody>
                    <a:bodyPr/>
                    <a:lstStyle/>
                    <a:p>
                      <a:pPr algn="ctr"/>
                      <a:r>
                        <a:rPr lang="es-ES" sz="1400" dirty="0">
                          <a:solidFill>
                            <a:schemeClr val="accent1">
                              <a:lumMod val="75000"/>
                            </a:schemeClr>
                          </a:solidFill>
                          <a:latin typeface="+mn-lt"/>
                        </a:rPr>
                        <a:t>Centros de Formación</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ISFODOSU (12,000 docentes)</a:t>
                      </a:r>
                    </a:p>
                    <a:p>
                      <a:pPr rtl="0" fontAlgn="base">
                        <a:spcBef>
                          <a:spcPts val="0"/>
                        </a:spcBef>
                        <a:spcAft>
                          <a:spcPts val="0"/>
                        </a:spcAft>
                        <a:buFont typeface="Arial" panose="020B0604020202020204" pitchFamily="34" charset="0"/>
                        <a:buChar char="•"/>
                      </a:pPr>
                      <a:r>
                        <a:rPr lang="es-DO" sz="1400" u="none" strike="noStrike" dirty="0">
                          <a:effectLst/>
                          <a:latin typeface="+mn-lt"/>
                        </a:rPr>
                        <a:t>IES seleccionadas (8,000 docentes):</a:t>
                      </a:r>
                    </a:p>
                    <a:p>
                      <a:pPr marL="742950" lvl="1" indent="-285750" rtl="0" fontAlgn="base">
                        <a:spcBef>
                          <a:spcPts val="0"/>
                        </a:spcBef>
                        <a:spcAft>
                          <a:spcPts val="0"/>
                        </a:spcAft>
                        <a:buFont typeface="Arial" panose="020B0604020202020204" pitchFamily="34" charset="0"/>
                        <a:buChar char="•"/>
                      </a:pPr>
                      <a:r>
                        <a:rPr lang="es-DO" sz="1400" u="none" strike="noStrike" dirty="0">
                          <a:effectLst/>
                          <a:latin typeface="+mn-lt"/>
                        </a:rPr>
                        <a:t>Autorizadas por </a:t>
                      </a:r>
                      <a:r>
                        <a:rPr lang="es-DO" sz="1400" u="none" strike="noStrike" dirty="0" err="1">
                          <a:effectLst/>
                          <a:latin typeface="+mn-lt"/>
                        </a:rPr>
                        <a:t>MESCyT</a:t>
                      </a:r>
                      <a:r>
                        <a:rPr lang="es-DO" sz="1400" u="none" strike="noStrike" dirty="0">
                          <a:effectLst/>
                          <a:latin typeface="+mn-lt"/>
                        </a:rPr>
                        <a:t> y MINERD.</a:t>
                      </a:r>
                    </a:p>
                    <a:p>
                      <a:pPr marL="742950" lvl="1" indent="-285750" rtl="0" fontAlgn="base">
                        <a:spcBef>
                          <a:spcPts val="0"/>
                        </a:spcBef>
                        <a:spcAft>
                          <a:spcPts val="0"/>
                        </a:spcAft>
                        <a:buFont typeface="Arial" panose="020B0604020202020204" pitchFamily="34" charset="0"/>
                        <a:buChar char="•"/>
                      </a:pPr>
                      <a:r>
                        <a:rPr lang="es-DO" sz="1400" u="none" strike="noStrike" dirty="0">
                          <a:effectLst/>
                          <a:latin typeface="+mn-lt"/>
                        </a:rPr>
                        <a:t>Correspondencia de la oferta formativa con proyecciones de necesidades de docentes preuniversitarios para el período 2017-2024.</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377763265"/>
                  </a:ext>
                </a:extLst>
              </a:tr>
              <a:tr h="370840">
                <a:tc>
                  <a:txBody>
                    <a:bodyPr/>
                    <a:lstStyle/>
                    <a:p>
                      <a:pPr algn="ctr"/>
                      <a:r>
                        <a:rPr lang="es-ES" sz="1400" dirty="0">
                          <a:solidFill>
                            <a:schemeClr val="accent1">
                              <a:lumMod val="75000"/>
                            </a:schemeClr>
                          </a:solidFill>
                          <a:latin typeface="+mn-lt"/>
                        </a:rPr>
                        <a:t>Ayudas a IES</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Pago de matrícula por estudiante.</a:t>
                      </a:r>
                    </a:p>
                    <a:p>
                      <a:pPr rtl="0" fontAlgn="base">
                        <a:spcBef>
                          <a:spcPts val="0"/>
                        </a:spcBef>
                        <a:spcAft>
                          <a:spcPts val="0"/>
                        </a:spcAft>
                        <a:buFont typeface="Arial" panose="020B0604020202020204" pitchFamily="34" charset="0"/>
                        <a:buChar char="•"/>
                      </a:pPr>
                      <a:r>
                        <a:rPr lang="es-DO" sz="1400" u="none" strike="noStrike" dirty="0">
                          <a:effectLst/>
                          <a:latin typeface="+mn-lt"/>
                        </a:rPr>
                        <a:t>Cofinanciamiento para contratación de profesores de alta calificación.</a:t>
                      </a:r>
                    </a:p>
                    <a:p>
                      <a:pPr rtl="0" fontAlgn="base">
                        <a:spcBef>
                          <a:spcPts val="0"/>
                        </a:spcBef>
                        <a:spcAft>
                          <a:spcPts val="0"/>
                        </a:spcAft>
                        <a:buFont typeface="Arial" panose="020B0604020202020204" pitchFamily="34" charset="0"/>
                        <a:buChar char="•"/>
                      </a:pPr>
                      <a:r>
                        <a:rPr lang="es-DO" sz="1400" u="none" strike="noStrike" dirty="0">
                          <a:effectLst/>
                          <a:latin typeface="+mn-lt"/>
                        </a:rPr>
                        <a:t>Financiamiento de otros componentes del programa académico.</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3788426200"/>
                  </a:ext>
                </a:extLst>
              </a:tr>
              <a:tr h="370840">
                <a:tc>
                  <a:txBody>
                    <a:bodyPr/>
                    <a:lstStyle/>
                    <a:p>
                      <a:pPr algn="ctr"/>
                      <a:r>
                        <a:rPr lang="es-ES" sz="1400" dirty="0">
                          <a:solidFill>
                            <a:schemeClr val="accent1">
                              <a:lumMod val="75000"/>
                            </a:schemeClr>
                          </a:solidFill>
                          <a:latin typeface="+mn-lt"/>
                        </a:rPr>
                        <a:t>Estudiantes</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Obtener más de 450 puntos en la Prueba de Orientación y Medición Académica (POMA).</a:t>
                      </a:r>
                    </a:p>
                    <a:p>
                      <a:pPr rtl="0" fontAlgn="base">
                        <a:spcBef>
                          <a:spcPts val="0"/>
                        </a:spcBef>
                        <a:spcAft>
                          <a:spcPts val="0"/>
                        </a:spcAft>
                        <a:buFont typeface="Arial" panose="020B0604020202020204" pitchFamily="34" charset="0"/>
                        <a:buChar char="•"/>
                      </a:pPr>
                      <a:r>
                        <a:rPr lang="es-DO" sz="1400" u="none" strike="noStrike" dirty="0">
                          <a:effectLst/>
                          <a:latin typeface="+mn-lt"/>
                        </a:rPr>
                        <a:t>Superar la Prueba de Aptitud Académica (PAA).</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3320028682"/>
                  </a:ext>
                </a:extLst>
              </a:tr>
              <a:tr h="511731">
                <a:tc>
                  <a:txBody>
                    <a:bodyPr/>
                    <a:lstStyle/>
                    <a:p>
                      <a:pPr algn="ctr"/>
                      <a:r>
                        <a:rPr lang="es-ES" sz="1400" dirty="0">
                          <a:solidFill>
                            <a:schemeClr val="accent1">
                              <a:lumMod val="75000"/>
                            </a:schemeClr>
                          </a:solidFill>
                          <a:latin typeface="+mn-lt"/>
                        </a:rPr>
                        <a:t>Beneficios Estudiantes</a:t>
                      </a:r>
                      <a:endParaRPr lang="es-DO" sz="1400" b="1" dirty="0">
                        <a:solidFill>
                          <a:schemeClr val="accent1">
                            <a:lumMod val="75000"/>
                          </a:schemeClr>
                        </a:solidFill>
                        <a:latin typeface="+mn-lt"/>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B w="12700" cap="flat" cmpd="sng" algn="ctr">
                      <a:solidFill>
                        <a:schemeClr val="accent5">
                          <a:lumMod val="75000"/>
                        </a:schemeClr>
                      </a:solidFill>
                      <a:prstDash val="solid"/>
                      <a:round/>
                      <a:headEnd type="none" w="med" len="med"/>
                      <a:tailEnd type="none" w="med" len="med"/>
                    </a:lnB>
                  </a:tcPr>
                </a:tc>
                <a:tc>
                  <a:txBody>
                    <a:bodyPr/>
                    <a:lstStyle/>
                    <a:p>
                      <a:pPr rtl="0" fontAlgn="base">
                        <a:spcBef>
                          <a:spcPts val="0"/>
                        </a:spcBef>
                        <a:spcAft>
                          <a:spcPts val="0"/>
                        </a:spcAft>
                        <a:buFont typeface="Arial" panose="020B0604020202020204" pitchFamily="34" charset="0"/>
                        <a:buChar char="•"/>
                      </a:pPr>
                      <a:r>
                        <a:rPr lang="es-DO" sz="1400" u="none" strike="noStrike" dirty="0">
                          <a:effectLst/>
                          <a:latin typeface="+mn-lt"/>
                        </a:rPr>
                        <a:t>Pago total de la matrícula de la licenciatura magisterial de excelencia.</a:t>
                      </a:r>
                    </a:p>
                    <a:p>
                      <a:pPr rtl="0" fontAlgn="base">
                        <a:spcBef>
                          <a:spcPts val="0"/>
                        </a:spcBef>
                        <a:spcAft>
                          <a:spcPts val="0"/>
                        </a:spcAft>
                        <a:buFont typeface="Arial" panose="020B0604020202020204" pitchFamily="34" charset="0"/>
                        <a:buChar char="•"/>
                      </a:pPr>
                      <a:r>
                        <a:rPr lang="es-DO" sz="1400" u="none" strike="noStrike" dirty="0">
                          <a:effectLst/>
                          <a:latin typeface="+mn-lt"/>
                        </a:rPr>
                        <a:t>Estipendio mensual para que los aspirantes se dediquen a tiempo completo.</a:t>
                      </a:r>
                      <a:endParaRPr lang="es-DO" sz="1400" b="0" i="0" u="none" strike="noStrike" dirty="0">
                        <a:solidFill>
                          <a:srgbClr val="000000"/>
                        </a:solidFill>
                        <a:effectLst/>
                        <a:latin typeface="+mn-lt"/>
                        <a:cs typeface="Arial" panose="020B0604020202020204" pitchFamily="34" charset="0"/>
                      </a:endParaRPr>
                    </a:p>
                  </a:txBody>
                  <a:tcPr marL="95250" marR="95250" marT="47625" marB="47625">
                    <a:lnL w="12700" cap="flat" cmpd="sng" algn="ctr">
                      <a:solidFill>
                        <a:schemeClr val="accent5">
                          <a:lumMod val="75000"/>
                        </a:schemeClr>
                      </a:solidFill>
                      <a:prstDash val="solid"/>
                      <a:round/>
                      <a:headEnd type="none" w="med" len="med"/>
                      <a:tailEnd type="none" w="med" len="med"/>
                    </a:lnL>
                  </a:tcPr>
                </a:tc>
                <a:extLst>
                  <a:ext uri="{0D108BD9-81ED-4DB2-BD59-A6C34878D82A}">
                    <a16:rowId xmlns:a16="http://schemas.microsoft.com/office/drawing/2014/main" val="765316309"/>
                  </a:ext>
                </a:extLst>
              </a:tr>
            </a:tbl>
          </a:graphicData>
        </a:graphic>
      </p:graphicFrame>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0" name="Rectángulo 6">
            <a:extLst>
              <a:ext uri="{FF2B5EF4-FFF2-40B4-BE49-F238E27FC236}">
                <a16:creationId xmlns:a16="http://schemas.microsoft.com/office/drawing/2014/main" id="{19AE75EC-10C9-476F-9843-73779366715F}"/>
              </a:ext>
            </a:extLst>
          </p:cNvPr>
          <p:cNvSpPr/>
          <p:nvPr/>
        </p:nvSpPr>
        <p:spPr>
          <a:xfrm rot="5400000">
            <a:off x="2877808" y="-1218475"/>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FORMACIÓN INICIAL</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53</a:t>
            </a:fld>
            <a:endParaRPr lang="en-US"/>
          </a:p>
        </p:txBody>
      </p:sp>
    </p:spTree>
    <p:extLst>
      <p:ext uri="{BB962C8B-B14F-4D97-AF65-F5344CB8AC3E}">
        <p14:creationId xmlns:p14="http://schemas.microsoft.com/office/powerpoint/2010/main" val="8544451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TOP-07.jpg">
            <a:extLst>
              <a:ext uri="{FF2B5EF4-FFF2-40B4-BE49-F238E27FC236}">
                <a16:creationId xmlns:a16="http://schemas.microsoft.com/office/drawing/2014/main" id="{3A21F65A-398A-4DD0-AA72-7A71919C13F9}"/>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3" name="TextBox 5">
            <a:extLst>
              <a:ext uri="{FF2B5EF4-FFF2-40B4-BE49-F238E27FC236}">
                <a16:creationId xmlns:a16="http://schemas.microsoft.com/office/drawing/2014/main" id="{CFC43AF8-076E-4F23-AD7E-A49EDCF2486D}"/>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graphicFrame>
        <p:nvGraphicFramePr>
          <p:cNvPr id="9" name="Tabla 7">
            <a:extLst>
              <a:ext uri="{FF2B5EF4-FFF2-40B4-BE49-F238E27FC236}">
                <a16:creationId xmlns:a16="http://schemas.microsoft.com/office/drawing/2014/main" id="{F8ED2B00-D8B5-4F53-803F-590A038E4EFE}"/>
              </a:ext>
            </a:extLst>
          </p:cNvPr>
          <p:cNvGraphicFramePr>
            <a:graphicFrameLocks noGrp="1"/>
          </p:cNvGraphicFramePr>
          <p:nvPr>
            <p:extLst>
              <p:ext uri="{D42A27DB-BD31-4B8C-83A1-F6EECF244321}">
                <p14:modId xmlns:p14="http://schemas.microsoft.com/office/powerpoint/2010/main" val="1415869842"/>
              </p:ext>
            </p:extLst>
          </p:nvPr>
        </p:nvGraphicFramePr>
        <p:xfrm>
          <a:off x="430504" y="874948"/>
          <a:ext cx="5481197" cy="1576461"/>
        </p:xfrm>
        <a:graphic>
          <a:graphicData uri="http://schemas.openxmlformats.org/drawingml/2006/table">
            <a:tbl>
              <a:tblPr firstRow="1" firstCol="1" bandRow="1">
                <a:tableStyleId>{5A111915-BE36-4E01-A7E5-04B1672EAD32}</a:tableStyleId>
              </a:tblPr>
              <a:tblGrid>
                <a:gridCol w="1311696">
                  <a:extLst>
                    <a:ext uri="{9D8B030D-6E8A-4147-A177-3AD203B41FA5}">
                      <a16:colId xmlns:a16="http://schemas.microsoft.com/office/drawing/2014/main" val="43805020"/>
                    </a:ext>
                  </a:extLst>
                </a:gridCol>
                <a:gridCol w="1260969">
                  <a:extLst>
                    <a:ext uri="{9D8B030D-6E8A-4147-A177-3AD203B41FA5}">
                      <a16:colId xmlns:a16="http://schemas.microsoft.com/office/drawing/2014/main" val="720365065"/>
                    </a:ext>
                  </a:extLst>
                </a:gridCol>
                <a:gridCol w="1676408">
                  <a:extLst>
                    <a:ext uri="{9D8B030D-6E8A-4147-A177-3AD203B41FA5}">
                      <a16:colId xmlns:a16="http://schemas.microsoft.com/office/drawing/2014/main" val="2736631052"/>
                    </a:ext>
                  </a:extLst>
                </a:gridCol>
                <a:gridCol w="1232124">
                  <a:extLst>
                    <a:ext uri="{9D8B030D-6E8A-4147-A177-3AD203B41FA5}">
                      <a16:colId xmlns:a16="http://schemas.microsoft.com/office/drawing/2014/main" val="22514918"/>
                    </a:ext>
                  </a:extLst>
                </a:gridCol>
              </a:tblGrid>
              <a:tr h="347054">
                <a:tc gridSpan="2">
                  <a:txBody>
                    <a:bodyPr/>
                    <a:lstStyle/>
                    <a:p>
                      <a:pPr algn="ctr" fontAlgn="auto">
                        <a:lnSpc>
                          <a:spcPct val="107000"/>
                        </a:lnSpc>
                        <a:spcAft>
                          <a:spcPts val="0"/>
                        </a:spcAft>
                      </a:pPr>
                      <a:r>
                        <a:rPr lang="es-ES" sz="1600" dirty="0">
                          <a:effectLst/>
                        </a:rPr>
                        <a:t>Aspirantes a Educación</a:t>
                      </a:r>
                    </a:p>
                    <a:p>
                      <a:pPr algn="ctr" fontAlgn="auto">
                        <a:lnSpc>
                          <a:spcPct val="107000"/>
                        </a:lnSpc>
                        <a:spcAft>
                          <a:spcPts val="0"/>
                        </a:spcAft>
                      </a:pPr>
                      <a:r>
                        <a:rPr lang="es-ES" sz="1600" dirty="0">
                          <a:effectLst/>
                        </a:rPr>
                        <a:t>(Ago. 2016 / Jun 2019)</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hMerge="1">
                  <a:txBody>
                    <a:bodyPr/>
                    <a:lstStyle/>
                    <a:p>
                      <a:endParaRPr lang="es-DO"/>
                    </a:p>
                  </a:txBody>
                  <a:tcPr/>
                </a:tc>
                <a:tc>
                  <a:txBody>
                    <a:bodyPr/>
                    <a:lstStyle/>
                    <a:p>
                      <a:pPr algn="ctr" fontAlgn="auto">
                        <a:lnSpc>
                          <a:spcPct val="107000"/>
                        </a:lnSpc>
                        <a:spcAft>
                          <a:spcPts val="0"/>
                        </a:spcAft>
                      </a:pPr>
                      <a:r>
                        <a:rPr lang="es-ES" sz="1600" dirty="0">
                          <a:effectLst/>
                        </a:rPr>
                        <a:t>Cantidad</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ES" sz="1600" dirty="0">
                          <a:effectLst/>
                        </a:rPr>
                        <a:t>%</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extLst>
                  <a:ext uri="{0D108BD9-81ED-4DB2-BD59-A6C34878D82A}">
                    <a16:rowId xmlns:a16="http://schemas.microsoft.com/office/drawing/2014/main" val="3259404548"/>
                  </a:ext>
                </a:extLst>
              </a:tr>
              <a:tr h="283818">
                <a:tc rowSpan="2">
                  <a:txBody>
                    <a:bodyPr/>
                    <a:lstStyle/>
                    <a:p>
                      <a:pPr algn="just" fontAlgn="auto">
                        <a:lnSpc>
                          <a:spcPct val="107000"/>
                        </a:lnSpc>
                        <a:spcAft>
                          <a:spcPts val="0"/>
                        </a:spcAft>
                      </a:pPr>
                      <a:r>
                        <a:rPr lang="es-ES" sz="1600" dirty="0">
                          <a:effectLst/>
                        </a:rPr>
                        <a:t>POMA</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just" fontAlgn="auto">
                        <a:lnSpc>
                          <a:spcPct val="107000"/>
                        </a:lnSpc>
                        <a:spcAft>
                          <a:spcPts val="0"/>
                        </a:spcAft>
                      </a:pPr>
                      <a:r>
                        <a:rPr lang="es-ES" sz="1600" dirty="0">
                          <a:effectLst/>
                        </a:rPr>
                        <a:t>Evaluados</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88 405</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lnSpc>
                          <a:spcPct val="107000"/>
                        </a:lnSpc>
                        <a:spcAft>
                          <a:spcPts val="0"/>
                        </a:spcAft>
                      </a:pPr>
                      <a:r>
                        <a:rPr lang="es-ES" sz="1600">
                          <a:effectLst/>
                          <a:latin typeface="Calibri" panose="020F0502020204030204" pitchFamily="34" charset="0"/>
                          <a:ea typeface="Calibri" panose="020F0502020204030204" pitchFamily="34" charset="0"/>
                          <a:cs typeface="Calibri" panose="020F0502020204030204" pitchFamily="34" charset="0"/>
                        </a:rPr>
                        <a:t>100%</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86063620"/>
                  </a:ext>
                </a:extLst>
              </a:tr>
              <a:tr h="220966">
                <a:tc vMerge="1">
                  <a:txBody>
                    <a:bodyPr/>
                    <a:lstStyle/>
                    <a:p>
                      <a:endParaRPr lang="es-DO"/>
                    </a:p>
                  </a:txBody>
                  <a:tcPr/>
                </a:tc>
                <a:tc>
                  <a:txBody>
                    <a:bodyPr/>
                    <a:lstStyle/>
                    <a:p>
                      <a:pPr algn="just" fontAlgn="auto">
                        <a:lnSpc>
                          <a:spcPct val="107000"/>
                        </a:lnSpc>
                        <a:spcAft>
                          <a:spcPts val="0"/>
                        </a:spcAft>
                      </a:pPr>
                      <a:r>
                        <a:rPr lang="es-ES" sz="1600" dirty="0">
                          <a:effectLst/>
                        </a:rPr>
                        <a:t>Aprobados</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42 434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lnSpc>
                          <a:spcPct val="107000"/>
                        </a:lnSpc>
                        <a:spcAft>
                          <a:spcPts val="0"/>
                        </a:spcAft>
                      </a:pPr>
                      <a:r>
                        <a:rPr lang="es-ES" sz="1600" dirty="0">
                          <a:effectLst/>
                          <a:latin typeface="Calibri" panose="020F0502020204030204" pitchFamily="34" charset="0"/>
                          <a:ea typeface="Calibri" panose="020F0502020204030204" pitchFamily="34" charset="0"/>
                          <a:cs typeface="Calibri" panose="020F0502020204030204" pitchFamily="34" charset="0"/>
                        </a:rPr>
                        <a:t>48%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182652960"/>
                  </a:ext>
                </a:extLst>
              </a:tr>
              <a:tr h="283818">
                <a:tc rowSpan="2">
                  <a:txBody>
                    <a:bodyPr/>
                    <a:lstStyle/>
                    <a:p>
                      <a:pPr algn="just" fontAlgn="auto">
                        <a:lnSpc>
                          <a:spcPct val="107000"/>
                        </a:lnSpc>
                        <a:spcAft>
                          <a:spcPts val="0"/>
                        </a:spcAft>
                      </a:pPr>
                      <a:r>
                        <a:rPr lang="es-ES" sz="1600" dirty="0">
                          <a:effectLst/>
                        </a:rPr>
                        <a:t>PAA</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just" fontAlgn="auto">
                        <a:lnSpc>
                          <a:spcPct val="107000"/>
                        </a:lnSpc>
                        <a:spcAft>
                          <a:spcPts val="0"/>
                        </a:spcAft>
                      </a:pPr>
                      <a:r>
                        <a:rPr lang="es-ES" sz="1600" dirty="0">
                          <a:effectLst/>
                        </a:rPr>
                        <a:t>Evaluados</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25 733</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lnSpc>
                          <a:spcPct val="107000"/>
                        </a:lnSpc>
                        <a:spcAft>
                          <a:spcPts val="0"/>
                        </a:spcAft>
                      </a:pPr>
                      <a:r>
                        <a:rPr lang="es-ES" sz="1600">
                          <a:effectLst/>
                          <a:latin typeface="Calibri" panose="020F0502020204030204" pitchFamily="34" charset="0"/>
                          <a:ea typeface="Calibri" panose="020F0502020204030204" pitchFamily="34" charset="0"/>
                          <a:cs typeface="Calibri" panose="020F0502020204030204" pitchFamily="34" charset="0"/>
                        </a:rPr>
                        <a:t>60.64%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5746485"/>
                  </a:ext>
                </a:extLst>
              </a:tr>
              <a:tr h="196540">
                <a:tc vMerge="1">
                  <a:txBody>
                    <a:bodyPr/>
                    <a:lstStyle/>
                    <a:p>
                      <a:endParaRPr lang="es-DO"/>
                    </a:p>
                  </a:txBody>
                  <a:tcPr/>
                </a:tc>
                <a:tc>
                  <a:txBody>
                    <a:bodyPr/>
                    <a:lstStyle/>
                    <a:p>
                      <a:pPr algn="just" fontAlgn="auto">
                        <a:lnSpc>
                          <a:spcPct val="107000"/>
                        </a:lnSpc>
                        <a:spcAft>
                          <a:spcPts val="0"/>
                        </a:spcAft>
                      </a:pPr>
                      <a:r>
                        <a:rPr lang="es-ES" sz="1600" dirty="0">
                          <a:effectLst/>
                        </a:rPr>
                        <a:t>Aprobados</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8 204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lnSpc>
                          <a:spcPct val="107000"/>
                        </a:lnSpc>
                        <a:spcAft>
                          <a:spcPts val="0"/>
                        </a:spcAft>
                      </a:pPr>
                      <a:r>
                        <a:rPr lang="es-ES" sz="1600" dirty="0">
                          <a:effectLst/>
                          <a:latin typeface="Calibri" panose="020F0502020204030204" pitchFamily="34" charset="0"/>
                          <a:ea typeface="Calibri" panose="020F0502020204030204" pitchFamily="34" charset="0"/>
                          <a:cs typeface="Calibri" panose="020F0502020204030204" pitchFamily="34" charset="0"/>
                        </a:rPr>
                        <a:t>31.88%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479110617"/>
                  </a:ext>
                </a:extLst>
              </a:tr>
            </a:tbl>
          </a:graphicData>
        </a:graphic>
      </p:graphicFrame>
      <p:graphicFrame>
        <p:nvGraphicFramePr>
          <p:cNvPr id="10" name="Tabla 8">
            <a:extLst>
              <a:ext uri="{FF2B5EF4-FFF2-40B4-BE49-F238E27FC236}">
                <a16:creationId xmlns:a16="http://schemas.microsoft.com/office/drawing/2014/main" id="{136BEDB9-B59B-4BAB-A769-C657A19E3A1D}"/>
              </a:ext>
            </a:extLst>
          </p:cNvPr>
          <p:cNvGraphicFramePr>
            <a:graphicFrameLocks noGrp="1"/>
          </p:cNvGraphicFramePr>
          <p:nvPr>
            <p:extLst>
              <p:ext uri="{D42A27DB-BD31-4B8C-83A1-F6EECF244321}">
                <p14:modId xmlns:p14="http://schemas.microsoft.com/office/powerpoint/2010/main" val="2884226922"/>
              </p:ext>
            </p:extLst>
          </p:nvPr>
        </p:nvGraphicFramePr>
        <p:xfrm>
          <a:off x="407217" y="2688116"/>
          <a:ext cx="5504484" cy="1241267"/>
        </p:xfrm>
        <a:graphic>
          <a:graphicData uri="http://schemas.openxmlformats.org/drawingml/2006/table">
            <a:tbl>
              <a:tblPr firstRow="1" firstCol="1" bandRow="1">
                <a:tableStyleId>{5A111915-BE36-4E01-A7E5-04B1672EAD32}</a:tableStyleId>
              </a:tblPr>
              <a:tblGrid>
                <a:gridCol w="1709102">
                  <a:extLst>
                    <a:ext uri="{9D8B030D-6E8A-4147-A177-3AD203B41FA5}">
                      <a16:colId xmlns:a16="http://schemas.microsoft.com/office/drawing/2014/main" val="784931846"/>
                    </a:ext>
                  </a:extLst>
                </a:gridCol>
                <a:gridCol w="1025461">
                  <a:extLst>
                    <a:ext uri="{9D8B030D-6E8A-4147-A177-3AD203B41FA5}">
                      <a16:colId xmlns:a16="http://schemas.microsoft.com/office/drawing/2014/main" val="2358676810"/>
                    </a:ext>
                  </a:extLst>
                </a:gridCol>
                <a:gridCol w="966526">
                  <a:extLst>
                    <a:ext uri="{9D8B030D-6E8A-4147-A177-3AD203B41FA5}">
                      <a16:colId xmlns:a16="http://schemas.microsoft.com/office/drawing/2014/main" val="1732611667"/>
                    </a:ext>
                  </a:extLst>
                </a:gridCol>
                <a:gridCol w="966526">
                  <a:extLst>
                    <a:ext uri="{9D8B030D-6E8A-4147-A177-3AD203B41FA5}">
                      <a16:colId xmlns:a16="http://schemas.microsoft.com/office/drawing/2014/main" val="217592870"/>
                    </a:ext>
                  </a:extLst>
                </a:gridCol>
                <a:gridCol w="836869">
                  <a:extLst>
                    <a:ext uri="{9D8B030D-6E8A-4147-A177-3AD203B41FA5}">
                      <a16:colId xmlns:a16="http://schemas.microsoft.com/office/drawing/2014/main" val="52783726"/>
                    </a:ext>
                  </a:extLst>
                </a:gridCol>
              </a:tblGrid>
              <a:tr h="272453">
                <a:tc>
                  <a:txBody>
                    <a:bodyPr/>
                    <a:lstStyle/>
                    <a:p>
                      <a:pPr algn="l" fontAlgn="auto">
                        <a:lnSpc>
                          <a:spcPct val="107000"/>
                        </a:lnSpc>
                        <a:spcAft>
                          <a:spcPts val="0"/>
                        </a:spcAft>
                      </a:pPr>
                      <a:r>
                        <a:rPr lang="es-DO" sz="1600" dirty="0">
                          <a:effectLst/>
                        </a:rPr>
                        <a:t>Matriculados</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600" dirty="0">
                          <a:effectLst/>
                        </a:rPr>
                        <a:t>2017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600" dirty="0">
                          <a:effectLst/>
                        </a:rPr>
                        <a:t>2018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ES" sz="1600" dirty="0">
                          <a:effectLst/>
                          <a:latin typeface="Calibri" panose="020F0502020204030204" pitchFamily="34" charset="0"/>
                          <a:ea typeface="Calibri" panose="020F0502020204030204" pitchFamily="34" charset="0"/>
                          <a:cs typeface="Times New Roman" panose="02020603050405020304" pitchFamily="18" charset="0"/>
                        </a:rPr>
                        <a:t>2019</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600" dirty="0">
                          <a:effectLst/>
                        </a:rPr>
                        <a:t>Total</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solidFill>
                      <a:srgbClr val="7798DF"/>
                    </a:solidFill>
                  </a:tcPr>
                </a:tc>
                <a:extLst>
                  <a:ext uri="{0D108BD9-81ED-4DB2-BD59-A6C34878D82A}">
                    <a16:rowId xmlns:a16="http://schemas.microsoft.com/office/drawing/2014/main" val="2900269303"/>
                  </a:ext>
                </a:extLst>
              </a:tr>
              <a:tr h="332316">
                <a:tc>
                  <a:txBody>
                    <a:bodyPr/>
                    <a:lstStyle/>
                    <a:p>
                      <a:pPr algn="l" fontAlgn="auto">
                        <a:lnSpc>
                          <a:spcPct val="107000"/>
                        </a:lnSpc>
                        <a:spcAft>
                          <a:spcPts val="0"/>
                        </a:spcAft>
                      </a:pPr>
                      <a:r>
                        <a:rPr lang="es-DO" sz="1600" dirty="0">
                          <a:effectLst/>
                        </a:rPr>
                        <a:t>ISFODOSU</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1,518</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507</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marL="0" algn="ctr" defTabSz="457200" rtl="0" eaLnBrk="1" fontAlgn="auto" latinLnBrk="0" hangingPunct="1">
                        <a:lnSpc>
                          <a:spcPct val="107000"/>
                        </a:lnSpc>
                        <a:spcAft>
                          <a:spcPts val="0"/>
                        </a:spcAft>
                      </a:pPr>
                      <a:r>
                        <a:rPr lang="es-DO" sz="1600" kern="1200" dirty="0">
                          <a:solidFill>
                            <a:schemeClr val="tx1"/>
                          </a:solidFill>
                          <a:effectLst/>
                          <a:latin typeface="+mn-lt"/>
                          <a:ea typeface="+mn-ea"/>
                          <a:cs typeface="+mn-cs"/>
                        </a:rPr>
                        <a:t>900</a:t>
                      </a:r>
                    </a:p>
                  </a:txBody>
                  <a:tcPr marL="44450" marR="44450" marT="0" marB="0">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marL="0" algn="ctr" defTabSz="457200" rtl="0" eaLnBrk="1" fontAlgn="auto" latinLnBrk="0" hangingPunct="1">
                        <a:lnSpc>
                          <a:spcPct val="107000"/>
                        </a:lnSpc>
                        <a:spcAft>
                          <a:spcPts val="0"/>
                        </a:spcAft>
                      </a:pPr>
                      <a:r>
                        <a:rPr lang="es-DO" sz="1600" b="1" kern="1200" dirty="0">
                          <a:solidFill>
                            <a:schemeClr val="tx1"/>
                          </a:solidFill>
                          <a:effectLst/>
                          <a:latin typeface="+mn-lt"/>
                          <a:ea typeface="+mn-ea"/>
                          <a:cs typeface="+mn-cs"/>
                        </a:rPr>
                        <a:t>2,925</a:t>
                      </a:r>
                    </a:p>
                  </a:txBody>
                  <a:tcPr marL="44450" marR="44450" marT="0" marB="0">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569688440"/>
                  </a:ext>
                </a:extLst>
              </a:tr>
              <a:tr h="340541">
                <a:tc>
                  <a:txBody>
                    <a:bodyPr/>
                    <a:lstStyle/>
                    <a:p>
                      <a:pPr algn="l" fontAlgn="auto">
                        <a:lnSpc>
                          <a:spcPct val="107000"/>
                        </a:lnSpc>
                        <a:spcAft>
                          <a:spcPts val="0"/>
                        </a:spcAft>
                      </a:pPr>
                      <a:r>
                        <a:rPr lang="es-DO" sz="1600" dirty="0">
                          <a:effectLst/>
                        </a:rPr>
                        <a:t>IES (INAFOCAM)</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dirty="0">
                          <a:effectLst/>
                        </a:rPr>
                        <a:t>1,284</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marL="0" algn="ctr" defTabSz="457200" rtl="0" eaLnBrk="1" fontAlgn="auto" latinLnBrk="0" hangingPunct="1">
                        <a:lnSpc>
                          <a:spcPct val="107000"/>
                        </a:lnSpc>
                        <a:spcAft>
                          <a:spcPts val="0"/>
                        </a:spcAft>
                      </a:pPr>
                      <a:r>
                        <a:rPr lang="es-DO" sz="1600" kern="1200">
                          <a:solidFill>
                            <a:schemeClr val="tx1"/>
                          </a:solidFill>
                          <a:effectLst/>
                          <a:latin typeface="+mn-lt"/>
                          <a:ea typeface="+mn-ea"/>
                          <a:cs typeface="+mn-cs"/>
                        </a:rPr>
                        <a:t>651</a:t>
                      </a:r>
                    </a:p>
                  </a:txBody>
                  <a:tcPr marL="44450" marR="44450" marT="0" marB="0">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marL="0" algn="ctr" defTabSz="457200" rtl="0" eaLnBrk="1" fontAlgn="auto" latinLnBrk="0" hangingPunct="1">
                        <a:lnSpc>
                          <a:spcPct val="107000"/>
                        </a:lnSpc>
                        <a:spcAft>
                          <a:spcPts val="0"/>
                        </a:spcAft>
                      </a:pPr>
                      <a:r>
                        <a:rPr lang="es-DO" sz="1600" b="1" kern="1200" dirty="0">
                          <a:solidFill>
                            <a:schemeClr val="tx1"/>
                          </a:solidFill>
                          <a:effectLst/>
                          <a:latin typeface="+mn-lt"/>
                          <a:ea typeface="+mn-ea"/>
                          <a:cs typeface="+mn-cs"/>
                        </a:rPr>
                        <a:t>1,935</a:t>
                      </a:r>
                    </a:p>
                  </a:txBody>
                  <a:tcPr marL="44450" marR="44450" marT="0" marB="0">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08755993"/>
                  </a:ext>
                </a:extLst>
              </a:tr>
              <a:tr h="295957">
                <a:tc>
                  <a:txBody>
                    <a:bodyPr/>
                    <a:lstStyle/>
                    <a:p>
                      <a:pPr algn="l" fontAlgn="auto">
                        <a:lnSpc>
                          <a:spcPct val="107000"/>
                        </a:lnSpc>
                        <a:spcAft>
                          <a:spcPts val="0"/>
                        </a:spcAft>
                      </a:pPr>
                      <a:r>
                        <a:rPr lang="es-DO" sz="1600" dirty="0">
                          <a:effectLst/>
                        </a:rPr>
                        <a:t>Total</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DO" sz="1600" b="1" dirty="0">
                          <a:effectLst/>
                        </a:rPr>
                        <a:t>1,518</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fontAlgn="auto">
                        <a:lnSpc>
                          <a:spcPct val="107000"/>
                        </a:lnSpc>
                        <a:spcAft>
                          <a:spcPts val="0"/>
                        </a:spcAft>
                      </a:pPr>
                      <a:r>
                        <a:rPr lang="es-ES" sz="1600" b="1" dirty="0">
                          <a:effectLst/>
                        </a:rPr>
                        <a:t>1,791</a:t>
                      </a:r>
                      <a:endParaRPr lang="es-DO"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marL="0" algn="ctr" defTabSz="457200" rtl="0" eaLnBrk="1" fontAlgn="auto" latinLnBrk="0" hangingPunct="1">
                        <a:lnSpc>
                          <a:spcPct val="107000"/>
                        </a:lnSpc>
                        <a:spcAft>
                          <a:spcPts val="0"/>
                        </a:spcAft>
                      </a:pPr>
                      <a:r>
                        <a:rPr lang="es-DO" sz="1600" b="1" kern="1200" dirty="0">
                          <a:solidFill>
                            <a:schemeClr val="tx1"/>
                          </a:solidFill>
                          <a:effectLst/>
                          <a:latin typeface="+mn-lt"/>
                          <a:ea typeface="+mn-ea"/>
                          <a:cs typeface="+mn-cs"/>
                        </a:rPr>
                        <a:t>1,551</a:t>
                      </a:r>
                    </a:p>
                  </a:txBody>
                  <a:tcPr marL="44450" marR="44450" marT="0" marB="0">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marL="0" algn="ctr" defTabSz="457200" rtl="0" eaLnBrk="1" fontAlgn="auto" latinLnBrk="0" hangingPunct="1">
                        <a:lnSpc>
                          <a:spcPct val="107000"/>
                        </a:lnSpc>
                        <a:spcAft>
                          <a:spcPts val="0"/>
                        </a:spcAft>
                      </a:pPr>
                      <a:r>
                        <a:rPr lang="es-DO" sz="1600" b="1" kern="1200" dirty="0">
                          <a:solidFill>
                            <a:schemeClr val="tx1"/>
                          </a:solidFill>
                          <a:effectLst/>
                          <a:latin typeface="+mn-lt"/>
                          <a:ea typeface="+mn-ea"/>
                          <a:cs typeface="+mn-cs"/>
                        </a:rPr>
                        <a:t>4,860</a:t>
                      </a:r>
                    </a:p>
                  </a:txBody>
                  <a:tcPr marL="44450" marR="44450" marT="0" marB="0">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551768477"/>
                  </a:ext>
                </a:extLst>
              </a:tr>
            </a:tbl>
          </a:graphicData>
        </a:graphic>
      </p:graphicFrame>
      <p:pic>
        <p:nvPicPr>
          <p:cNvPr id="14"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Rectangle 1"/>
          <p:cNvSpPr/>
          <p:nvPr/>
        </p:nvSpPr>
        <p:spPr>
          <a:xfrm>
            <a:off x="6125757" y="2729054"/>
            <a:ext cx="2561043" cy="1200329"/>
          </a:xfrm>
          <a:prstGeom prst="rect">
            <a:avLst/>
          </a:prstGeom>
        </p:spPr>
        <p:txBody>
          <a:bodyPr wrap="square">
            <a:spAutoFit/>
          </a:bodyPr>
          <a:lstStyle/>
          <a:p>
            <a:pPr algn="ctr"/>
            <a:r>
              <a:rPr lang="es-ES_tradnl" dirty="0">
                <a:cs typeface="Arial"/>
              </a:rPr>
              <a:t>El número de estudiantes cursando la licenciatura supone un </a:t>
            </a:r>
            <a:r>
              <a:rPr lang="es-ES_tradnl" dirty="0">
                <a:cs typeface="Arial Black"/>
              </a:rPr>
              <a:t>24.3 %</a:t>
            </a:r>
            <a:r>
              <a:rPr lang="es-ES_tradnl" dirty="0">
                <a:cs typeface="Arial"/>
              </a:rPr>
              <a:t> de los </a:t>
            </a:r>
            <a:r>
              <a:rPr lang="es-ES_tradnl" dirty="0">
                <a:cs typeface="Arial Black"/>
              </a:rPr>
              <a:t>20,000</a:t>
            </a:r>
            <a:r>
              <a:rPr lang="es-ES_tradnl" dirty="0">
                <a:cs typeface="Arial"/>
              </a:rPr>
              <a:t> previstos.</a:t>
            </a:r>
          </a:p>
        </p:txBody>
      </p:sp>
      <p:sp>
        <p:nvSpPr>
          <p:cNvPr id="5" name="AutoShape 2" descr="Resultado de imagen para STUDENT ICON"/>
          <p:cNvSpPr>
            <a:spLocks noChangeAspect="1" noChangeArrowheads="1"/>
          </p:cNvSpPr>
          <p:nvPr/>
        </p:nvSpPr>
        <p:spPr bwMode="auto">
          <a:xfrm>
            <a:off x="155575" y="-1608138"/>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DO"/>
          </a:p>
        </p:txBody>
      </p:sp>
      <p:pic>
        <p:nvPicPr>
          <p:cNvPr id="1028" name="Picture 4" descr="Resultado de imagen para STUDENT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1180" y="1320705"/>
            <a:ext cx="1135967" cy="1135967"/>
          </a:xfrm>
          <a:prstGeom prst="rect">
            <a:avLst/>
          </a:prstGeom>
          <a:noFill/>
          <a:extLst>
            <a:ext uri="{909E8E84-426E-40DD-AFC4-6F175D3DCCD1}">
              <a14:hiddenFill xmlns:a14="http://schemas.microsoft.com/office/drawing/2010/main">
                <a:solidFill>
                  <a:srgbClr val="FFFFFF"/>
                </a:solidFill>
              </a14:hiddenFill>
            </a:ext>
          </a:extLst>
        </p:spPr>
      </p:pic>
      <p:sp>
        <p:nvSpPr>
          <p:cNvPr id="18" name="Rectángulo 6">
            <a:extLst>
              <a:ext uri="{FF2B5EF4-FFF2-40B4-BE49-F238E27FC236}">
                <a16:creationId xmlns:a16="http://schemas.microsoft.com/office/drawing/2014/main" id="{9C13B91F-D767-4CBE-A8ED-632363DCA8F1}"/>
              </a:ext>
            </a:extLst>
          </p:cNvPr>
          <p:cNvSpPr/>
          <p:nvPr/>
        </p:nvSpPr>
        <p:spPr>
          <a:xfrm rot="5400000">
            <a:off x="2888441" y="-1218475"/>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FORMACIÓN INICIAL</a:t>
            </a:r>
          </a:p>
        </p:txBody>
      </p:sp>
      <p:sp>
        <p:nvSpPr>
          <p:cNvPr id="3" name="Marcador de número de diapositiva 2"/>
          <p:cNvSpPr>
            <a:spLocks noGrp="1"/>
          </p:cNvSpPr>
          <p:nvPr>
            <p:ph type="sldNum" sz="quarter" idx="12"/>
          </p:nvPr>
        </p:nvSpPr>
        <p:spPr/>
        <p:txBody>
          <a:bodyPr/>
          <a:lstStyle/>
          <a:p>
            <a:fld id="{A4124D19-2283-FC49-A358-736FA83B63DF}" type="slidenum">
              <a:rPr lang="en-US" smtClean="0"/>
              <a:t>54</a:t>
            </a:fld>
            <a:endParaRPr lang="en-US"/>
          </a:p>
        </p:txBody>
      </p:sp>
    </p:spTree>
    <p:extLst>
      <p:ext uri="{BB962C8B-B14F-4D97-AF65-F5344CB8AC3E}">
        <p14:creationId xmlns:p14="http://schemas.microsoft.com/office/powerpoint/2010/main" val="19849738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OP-07.jpg">
            <a:extLst>
              <a:ext uri="{FF2B5EF4-FFF2-40B4-BE49-F238E27FC236}">
                <a16:creationId xmlns:a16="http://schemas.microsoft.com/office/drawing/2014/main" id="{E208DCB4-FF62-488A-A515-DCF1EF21D2A7}"/>
              </a:ext>
            </a:extLst>
          </p:cNvPr>
          <p:cNvPicPr>
            <a:picLocks noChangeAspect="1"/>
          </p:cNvPicPr>
          <p:nvPr/>
        </p:nvPicPr>
        <p:blipFill rotWithShape="1">
          <a:blip r:embed="rId3">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3" name="TextBox 5">
            <a:extLst>
              <a:ext uri="{FF2B5EF4-FFF2-40B4-BE49-F238E27FC236}">
                <a16:creationId xmlns:a16="http://schemas.microsoft.com/office/drawing/2014/main" id="{685D1549-4813-49C2-A582-A1DF44270C9A}"/>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pic>
        <p:nvPicPr>
          <p:cNvPr id="14" name="Imagen 5">
            <a:extLst>
              <a:ext uri="{FF2B5EF4-FFF2-40B4-BE49-F238E27FC236}">
                <a16:creationId xmlns:a16="http://schemas.microsoft.com/office/drawing/2014/main" id="{3FB9BD7C-45D6-45C1-B8FF-9630DE7099F8}"/>
              </a:ext>
            </a:extLst>
          </p:cNvPr>
          <p:cNvPicPr>
            <a:picLocks noChangeAspect="1"/>
          </p:cNvPicPr>
          <p:nvPr/>
        </p:nvPicPr>
        <p:blipFill>
          <a:blip r:embed="rId4"/>
          <a:stretch>
            <a:fillRect/>
          </a:stretch>
        </p:blipFill>
        <p:spPr>
          <a:xfrm>
            <a:off x="7937147" y="173741"/>
            <a:ext cx="1062424" cy="482705"/>
          </a:xfrm>
          <a:prstGeom prst="rect">
            <a:avLst/>
          </a:prstGeom>
          <a:noFill/>
          <a:ln cap="flat">
            <a:noFill/>
          </a:ln>
        </p:spPr>
      </p:pic>
      <p:sp>
        <p:nvSpPr>
          <p:cNvPr id="16" name="Rectángulo 6">
            <a:extLst>
              <a:ext uri="{FF2B5EF4-FFF2-40B4-BE49-F238E27FC236}">
                <a16:creationId xmlns:a16="http://schemas.microsoft.com/office/drawing/2014/main" id="{898A1D25-BF65-4344-8848-7E2D4A994634}"/>
              </a:ext>
            </a:extLst>
          </p:cNvPr>
          <p:cNvSpPr/>
          <p:nvPr/>
        </p:nvSpPr>
        <p:spPr>
          <a:xfrm rot="5400000">
            <a:off x="2888441" y="-1218475"/>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FORMACIÓN INICIAL</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55</a:t>
            </a:fld>
            <a:endParaRPr lang="en-US"/>
          </a:p>
        </p:txBody>
      </p:sp>
      <p:sp>
        <p:nvSpPr>
          <p:cNvPr id="3" name="Rectángulo 2">
            <a:extLst>
              <a:ext uri="{FF2B5EF4-FFF2-40B4-BE49-F238E27FC236}">
                <a16:creationId xmlns:a16="http://schemas.microsoft.com/office/drawing/2014/main" id="{58C99DC1-B787-41EF-A095-06E3CA2B5182}"/>
              </a:ext>
            </a:extLst>
          </p:cNvPr>
          <p:cNvSpPr/>
          <p:nvPr/>
        </p:nvSpPr>
        <p:spPr>
          <a:xfrm>
            <a:off x="803323" y="830186"/>
            <a:ext cx="8020123" cy="646331"/>
          </a:xfrm>
          <a:prstGeom prst="rect">
            <a:avLst/>
          </a:prstGeom>
          <a:solidFill>
            <a:srgbClr val="7798DF"/>
          </a:solidFill>
        </p:spPr>
        <p:txBody>
          <a:bodyPr wrap="square">
            <a:spAutoFit/>
          </a:bodyPr>
          <a:lstStyle/>
          <a:p>
            <a:r>
              <a:rPr lang="es-ES" b="1" dirty="0">
                <a:solidFill>
                  <a:schemeClr val="bg1"/>
                </a:solidFill>
                <a:latin typeface="Calibri" panose="020F0502020204030204" pitchFamily="34" charset="0"/>
                <a:ea typeface="Calibri" panose="020F0502020204030204" pitchFamily="34" charset="0"/>
              </a:rPr>
              <a:t>“</a:t>
            </a:r>
            <a:r>
              <a:rPr lang="es-ES" b="1" i="1" dirty="0">
                <a:solidFill>
                  <a:schemeClr val="bg1"/>
                </a:solidFill>
                <a:latin typeface="Calibri" panose="020F0502020204030204" pitchFamily="34" charset="0"/>
                <a:ea typeface="Calibri" panose="020F0502020204030204" pitchFamily="34" charset="0"/>
              </a:rPr>
              <a:t>El futuro del trabajo en América Latina y el Caribe. ¿Educación y salud: los sectores del futuro?”</a:t>
            </a:r>
            <a:r>
              <a:rPr lang="es-ES" b="1" dirty="0">
                <a:solidFill>
                  <a:schemeClr val="bg1"/>
                </a:solidFill>
                <a:latin typeface="Calibri" panose="020F0502020204030204" pitchFamily="34" charset="0"/>
                <a:ea typeface="Calibri" panose="020F0502020204030204" pitchFamily="34" charset="0"/>
              </a:rPr>
              <a:t> . BID.</a:t>
            </a:r>
            <a:endParaRPr lang="es-DO" b="1" dirty="0">
              <a:solidFill>
                <a:schemeClr val="bg1"/>
              </a:solidFill>
            </a:endParaRPr>
          </a:p>
        </p:txBody>
      </p:sp>
      <p:pic>
        <p:nvPicPr>
          <p:cNvPr id="17" name="Gráfico 16" descr="Aula">
            <a:extLst>
              <a:ext uri="{FF2B5EF4-FFF2-40B4-BE49-F238E27FC236}">
                <a16:creationId xmlns:a16="http://schemas.microsoft.com/office/drawing/2014/main" id="{58D89D51-7217-4706-8CB1-B182104155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843" y="803111"/>
            <a:ext cx="700480" cy="700480"/>
          </a:xfrm>
          <a:prstGeom prst="rect">
            <a:avLst/>
          </a:prstGeom>
        </p:spPr>
      </p:pic>
      <p:sp>
        <p:nvSpPr>
          <p:cNvPr id="5" name="Rectángulo 4">
            <a:extLst>
              <a:ext uri="{FF2B5EF4-FFF2-40B4-BE49-F238E27FC236}">
                <a16:creationId xmlns:a16="http://schemas.microsoft.com/office/drawing/2014/main" id="{AE66CC12-9487-4D46-9E84-812AF71FB96A}"/>
              </a:ext>
            </a:extLst>
          </p:cNvPr>
          <p:cNvSpPr/>
          <p:nvPr/>
        </p:nvSpPr>
        <p:spPr>
          <a:xfrm>
            <a:off x="453082" y="1576557"/>
            <a:ext cx="8370363" cy="1600438"/>
          </a:xfrm>
          <a:prstGeom prst="rect">
            <a:avLst/>
          </a:prstGeom>
        </p:spPr>
        <p:txBody>
          <a:bodyPr wrap="square">
            <a:spAutoFit/>
          </a:bodyPr>
          <a:lstStyle/>
          <a:p>
            <a:pPr marL="735330" indent="-285750" algn="just">
              <a:spcAft>
                <a:spcPts val="0"/>
              </a:spcAft>
              <a:buFont typeface="Arial" panose="020B0604020202020204" pitchFamily="34" charset="0"/>
              <a:buChar char="•"/>
            </a:pPr>
            <a:r>
              <a:rPr lang="es-ES" sz="1400" dirty="0">
                <a:latin typeface="Calibri" panose="020F0502020204030204" pitchFamily="34" charset="0"/>
                <a:ea typeface="Calibri" panose="020F0502020204030204" pitchFamily="34" charset="0"/>
                <a:cs typeface="Times New Roman" panose="02020603050405020304" pitchFamily="18" charset="0"/>
              </a:rPr>
              <a:t>“</a:t>
            </a:r>
            <a:r>
              <a:rPr lang="es-ES" sz="1400" dirty="0">
                <a:solidFill>
                  <a:srgbClr val="000000"/>
                </a:solidFill>
                <a:latin typeface="Calibri" panose="020F0502020204030204" pitchFamily="34" charset="0"/>
                <a:ea typeface="Calibri" panose="020F0502020204030204" pitchFamily="34" charset="0"/>
                <a:cs typeface="Calibri" panose="020F0502020204030204" pitchFamily="34" charset="0"/>
              </a:rPr>
              <a:t>El número de maestros en América Latina y el Caribe aumentará muy sustancialmente en las próximas décadas. En concreto, en 2040 la región necesitará 1,7 millones de maestros de preescolar (850.000 más de los que hay en 2018); 4,3 millones de maestros de primaria (1,6 millones más de los que hay en 2018); y 6,1 millones de maestros de secundaria (2,6 millones más de los que hay en 2018)”. </a:t>
            </a:r>
          </a:p>
          <a:p>
            <a:pPr marL="449580" algn="just">
              <a:spcAft>
                <a:spcPts val="0"/>
              </a:spcAft>
            </a:pPr>
            <a:endParaRPr lang="es-ES"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735330" indent="-285750" algn="just">
              <a:buFont typeface="Arial" panose="020B0604020202020204" pitchFamily="34" charset="0"/>
              <a:buChar char="•"/>
            </a:pPr>
            <a:r>
              <a:rPr lang="es-ES" sz="1400" b="1" dirty="0"/>
              <a:t>Para República Dominicana, el estudio prevé que se necesitarán unos 140,000 docentes nuevos entre el año 2018 y el año 2040, algo más de 6,000 docentes nuevos por año.</a:t>
            </a:r>
            <a:endParaRPr lang="es-DO" sz="1400" b="1" dirty="0"/>
          </a:p>
        </p:txBody>
      </p:sp>
    </p:spTree>
    <p:extLst>
      <p:ext uri="{BB962C8B-B14F-4D97-AF65-F5344CB8AC3E}">
        <p14:creationId xmlns:p14="http://schemas.microsoft.com/office/powerpoint/2010/main" val="21722138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OP-07.jpg">
            <a:extLst>
              <a:ext uri="{FF2B5EF4-FFF2-40B4-BE49-F238E27FC236}">
                <a16:creationId xmlns:a16="http://schemas.microsoft.com/office/drawing/2014/main" id="{E208DCB4-FF62-488A-A515-DCF1EF21D2A7}"/>
              </a:ext>
            </a:extLst>
          </p:cNvPr>
          <p:cNvPicPr>
            <a:picLocks noChangeAspect="1"/>
          </p:cNvPicPr>
          <p:nvPr/>
        </p:nvPicPr>
        <p:blipFill rotWithShape="1">
          <a:blip r:embed="rId3">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3" name="TextBox 5">
            <a:extLst>
              <a:ext uri="{FF2B5EF4-FFF2-40B4-BE49-F238E27FC236}">
                <a16:creationId xmlns:a16="http://schemas.microsoft.com/office/drawing/2014/main" id="{685D1549-4813-49C2-A582-A1DF44270C9A}"/>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pic>
        <p:nvPicPr>
          <p:cNvPr id="14" name="Imagen 5">
            <a:extLst>
              <a:ext uri="{FF2B5EF4-FFF2-40B4-BE49-F238E27FC236}">
                <a16:creationId xmlns:a16="http://schemas.microsoft.com/office/drawing/2014/main" id="{3FB9BD7C-45D6-45C1-B8FF-9630DE7099F8}"/>
              </a:ext>
            </a:extLst>
          </p:cNvPr>
          <p:cNvPicPr>
            <a:picLocks noChangeAspect="1"/>
          </p:cNvPicPr>
          <p:nvPr/>
        </p:nvPicPr>
        <p:blipFill>
          <a:blip r:embed="rId4"/>
          <a:stretch>
            <a:fillRect/>
          </a:stretch>
        </p:blipFill>
        <p:spPr>
          <a:xfrm>
            <a:off x="7937147" y="173741"/>
            <a:ext cx="1062424" cy="482705"/>
          </a:xfrm>
          <a:prstGeom prst="rect">
            <a:avLst/>
          </a:prstGeom>
          <a:noFill/>
          <a:ln cap="flat">
            <a:noFill/>
          </a:ln>
        </p:spPr>
      </p:pic>
      <p:sp>
        <p:nvSpPr>
          <p:cNvPr id="16" name="Rectángulo 6">
            <a:extLst>
              <a:ext uri="{FF2B5EF4-FFF2-40B4-BE49-F238E27FC236}">
                <a16:creationId xmlns:a16="http://schemas.microsoft.com/office/drawing/2014/main" id="{898A1D25-BF65-4344-8848-7E2D4A994634}"/>
              </a:ext>
            </a:extLst>
          </p:cNvPr>
          <p:cNvSpPr/>
          <p:nvPr/>
        </p:nvSpPr>
        <p:spPr>
          <a:xfrm rot="5400000">
            <a:off x="2888441" y="-1218475"/>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FORMACIÓN DE DIRECTORES</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56</a:t>
            </a:fld>
            <a:endParaRPr lang="en-US"/>
          </a:p>
        </p:txBody>
      </p:sp>
      <p:sp>
        <p:nvSpPr>
          <p:cNvPr id="3" name="Rectángulo 2">
            <a:extLst>
              <a:ext uri="{FF2B5EF4-FFF2-40B4-BE49-F238E27FC236}">
                <a16:creationId xmlns:a16="http://schemas.microsoft.com/office/drawing/2014/main" id="{58C99DC1-B787-41EF-A095-06E3CA2B5182}"/>
              </a:ext>
            </a:extLst>
          </p:cNvPr>
          <p:cNvSpPr/>
          <p:nvPr/>
        </p:nvSpPr>
        <p:spPr>
          <a:xfrm>
            <a:off x="803323" y="830186"/>
            <a:ext cx="8020123" cy="646331"/>
          </a:xfrm>
          <a:prstGeom prst="rect">
            <a:avLst/>
          </a:prstGeom>
          <a:solidFill>
            <a:srgbClr val="7798DF"/>
          </a:solidFill>
        </p:spPr>
        <p:txBody>
          <a:bodyPr wrap="square">
            <a:spAutoFit/>
          </a:bodyPr>
          <a:lstStyle/>
          <a:p>
            <a:r>
              <a:rPr lang="es-ES" b="1" dirty="0">
                <a:solidFill>
                  <a:schemeClr val="bg1"/>
                </a:solidFill>
                <a:latin typeface="Calibri" panose="020F0502020204030204" pitchFamily="34" charset="0"/>
                <a:ea typeface="Calibri" panose="020F0502020204030204" pitchFamily="34" charset="0"/>
              </a:rPr>
              <a:t>Puesto en marcha el Programa de Formación de Directores de Organizaciones Educativas</a:t>
            </a:r>
            <a:endParaRPr lang="es-DO" b="1" dirty="0">
              <a:solidFill>
                <a:schemeClr val="bg1"/>
              </a:solidFill>
            </a:endParaRPr>
          </a:p>
        </p:txBody>
      </p:sp>
      <p:sp>
        <p:nvSpPr>
          <p:cNvPr id="5" name="Rectángulo 4">
            <a:extLst>
              <a:ext uri="{FF2B5EF4-FFF2-40B4-BE49-F238E27FC236}">
                <a16:creationId xmlns:a16="http://schemas.microsoft.com/office/drawing/2014/main" id="{AE66CC12-9487-4D46-9E84-812AF71FB96A}"/>
              </a:ext>
            </a:extLst>
          </p:cNvPr>
          <p:cNvSpPr/>
          <p:nvPr/>
        </p:nvSpPr>
        <p:spPr>
          <a:xfrm>
            <a:off x="453082" y="1576557"/>
            <a:ext cx="8370363" cy="3108543"/>
          </a:xfrm>
          <a:prstGeom prst="rect">
            <a:avLst/>
          </a:prstGeom>
        </p:spPr>
        <p:txBody>
          <a:bodyPr wrap="square">
            <a:spAutoFit/>
          </a:bodyPr>
          <a:lstStyle/>
          <a:p>
            <a:pPr marL="449580" algn="just">
              <a:spcAft>
                <a:spcPts val="0"/>
              </a:spcAft>
            </a:pPr>
            <a:r>
              <a:rPr lang="es-ES" sz="1400" b="1" dirty="0">
                <a:latin typeface="Calibri" panose="020F0502020204030204" pitchFamily="34" charset="0"/>
                <a:ea typeface="Calibri" panose="020F0502020204030204" pitchFamily="34" charset="0"/>
                <a:cs typeface="Times New Roman" panose="02020603050405020304" pitchFamily="18" charset="0"/>
              </a:rPr>
              <a:t>Calendario</a:t>
            </a:r>
          </a:p>
          <a:p>
            <a:pPr marL="735330" indent="-285750" algn="just">
              <a:spcAft>
                <a:spcPts val="0"/>
              </a:spcAft>
              <a:buFont typeface="Arial" panose="020B0604020202020204" pitchFamily="34" charset="0"/>
              <a:buChar char="•"/>
            </a:pPr>
            <a:r>
              <a:rPr lang="es-ES" sz="1400" b="1" dirty="0">
                <a:latin typeface="Calibri" panose="020F0502020204030204" pitchFamily="34" charset="0"/>
                <a:ea typeface="Calibri" panose="020F0502020204030204" pitchFamily="34" charset="0"/>
                <a:cs typeface="Times New Roman" panose="02020603050405020304" pitchFamily="18" charset="0"/>
              </a:rPr>
              <a:t>Noviembre 2018: </a:t>
            </a:r>
            <a:r>
              <a:rPr lang="es-ES" sz="1400" dirty="0">
                <a:latin typeface="Calibri" panose="020F0502020204030204" pitchFamily="34" charset="0"/>
                <a:ea typeface="Calibri" panose="020F0502020204030204" pitchFamily="34" charset="0"/>
                <a:cs typeface="Times New Roman" panose="02020603050405020304" pitchFamily="18" charset="0"/>
              </a:rPr>
              <a:t>Publicación de los contenidos</a:t>
            </a:r>
          </a:p>
          <a:p>
            <a:pPr marL="735330" indent="-285750" algn="just">
              <a:spcAft>
                <a:spcPts val="0"/>
              </a:spcAft>
              <a:buFont typeface="Arial" panose="020B0604020202020204" pitchFamily="34" charset="0"/>
              <a:buChar char="•"/>
            </a:pPr>
            <a:r>
              <a:rPr lang="es-ES" sz="1400" b="1" dirty="0">
                <a:latin typeface="Calibri" panose="020F0502020204030204" pitchFamily="34" charset="0"/>
                <a:cs typeface="Times New Roman" panose="02020603050405020304" pitchFamily="18" charset="0"/>
              </a:rPr>
              <a:t>Enero 2019: </a:t>
            </a:r>
            <a:r>
              <a:rPr lang="es-ES" sz="1400" dirty="0">
                <a:latin typeface="Calibri" panose="020F0502020204030204" pitchFamily="34" charset="0"/>
                <a:cs typeface="Times New Roman" panose="02020603050405020304" pitchFamily="18" charset="0"/>
              </a:rPr>
              <a:t>Aprobación por el </a:t>
            </a:r>
            <a:r>
              <a:rPr lang="es-ES" sz="1400" dirty="0" err="1">
                <a:latin typeface="Calibri" panose="020F0502020204030204" pitchFamily="34" charset="0"/>
                <a:cs typeface="Times New Roman" panose="02020603050405020304" pitchFamily="18" charset="0"/>
              </a:rPr>
              <a:t>Mescyt</a:t>
            </a:r>
            <a:endParaRPr lang="es-ES" sz="1400" dirty="0">
              <a:latin typeface="Calibri" panose="020F0502020204030204" pitchFamily="34" charset="0"/>
              <a:cs typeface="Times New Roman" panose="02020603050405020304" pitchFamily="18" charset="0"/>
            </a:endParaRPr>
          </a:p>
          <a:p>
            <a:pPr marL="735330" indent="-285750" algn="just">
              <a:spcAft>
                <a:spcPts val="0"/>
              </a:spcAft>
              <a:buFont typeface="Arial" panose="020B0604020202020204" pitchFamily="34" charset="0"/>
              <a:buChar char="•"/>
            </a:pPr>
            <a:r>
              <a:rPr lang="es-ES" sz="1400" b="1" dirty="0">
                <a:latin typeface="Calibri" panose="020F0502020204030204" pitchFamily="34" charset="0"/>
                <a:cs typeface="Times New Roman" panose="02020603050405020304" pitchFamily="18" charset="0"/>
              </a:rPr>
              <a:t>Abril 2019: </a:t>
            </a:r>
            <a:r>
              <a:rPr lang="es-ES" sz="1400" dirty="0" err="1">
                <a:latin typeface="Calibri" panose="020F0502020204030204" pitchFamily="34" charset="0"/>
                <a:cs typeface="Times New Roman" panose="02020603050405020304" pitchFamily="18" charset="0"/>
              </a:rPr>
              <a:t>Isfodosu</a:t>
            </a:r>
            <a:r>
              <a:rPr lang="es-ES" sz="1400" dirty="0">
                <a:latin typeface="Calibri" panose="020F0502020204030204" pitchFamily="34" charset="0"/>
                <a:cs typeface="Times New Roman" panose="02020603050405020304" pitchFamily="18" charset="0"/>
              </a:rPr>
              <a:t> inicia el primer Módulo para </a:t>
            </a:r>
            <a:r>
              <a:rPr lang="es-ES" sz="1400" b="1" dirty="0">
                <a:latin typeface="Calibri" panose="020F0502020204030204" pitchFamily="34" charset="0"/>
                <a:cs typeface="Times New Roman" panose="02020603050405020304" pitchFamily="18" charset="0"/>
              </a:rPr>
              <a:t>215</a:t>
            </a:r>
            <a:r>
              <a:rPr lang="es-ES" sz="1400" dirty="0">
                <a:latin typeface="Calibri" panose="020F0502020204030204" pitchFamily="34" charset="0"/>
                <a:cs typeface="Times New Roman" panose="02020603050405020304" pitchFamily="18" charset="0"/>
              </a:rPr>
              <a:t> directores de centros, distritos y regionales</a:t>
            </a:r>
          </a:p>
          <a:p>
            <a:pPr marL="449580" algn="just">
              <a:spcAft>
                <a:spcPts val="0"/>
              </a:spcAft>
            </a:pPr>
            <a:endParaRPr lang="es-ES" sz="1400" b="1" dirty="0">
              <a:latin typeface="Calibri" panose="020F0502020204030204" pitchFamily="34" charset="0"/>
              <a:cs typeface="Times New Roman" panose="02020603050405020304" pitchFamily="18" charset="0"/>
            </a:endParaRPr>
          </a:p>
          <a:p>
            <a:pPr marL="449580" algn="just">
              <a:spcAft>
                <a:spcPts val="0"/>
              </a:spcAft>
            </a:pPr>
            <a:r>
              <a:rPr lang="es-ES" sz="1400" b="1" dirty="0">
                <a:latin typeface="Calibri" panose="020F0502020204030204" pitchFamily="34" charset="0"/>
                <a:cs typeface="Times New Roman" panose="02020603050405020304" pitchFamily="18" charset="0"/>
              </a:rPr>
              <a:t>Contenido</a:t>
            </a:r>
          </a:p>
          <a:p>
            <a:pPr marL="735330" indent="-285750" algn="just">
              <a:spcAft>
                <a:spcPts val="0"/>
              </a:spcAft>
              <a:buFont typeface="Arial" panose="020B0604020202020204" pitchFamily="34" charset="0"/>
              <a:buChar char="•"/>
            </a:pPr>
            <a:r>
              <a:rPr lang="es-ES" sz="1400" b="1" dirty="0"/>
              <a:t>Módulo I: </a:t>
            </a:r>
            <a:r>
              <a:rPr lang="es-ES" sz="1400" dirty="0"/>
              <a:t>La gestión pedagógica centrada en el aula</a:t>
            </a:r>
          </a:p>
          <a:p>
            <a:pPr marL="735330" indent="-285750" algn="just">
              <a:spcAft>
                <a:spcPts val="0"/>
              </a:spcAft>
              <a:buFont typeface="Arial" panose="020B0604020202020204" pitchFamily="34" charset="0"/>
              <a:buChar char="•"/>
            </a:pPr>
            <a:r>
              <a:rPr lang="es-ES" sz="1400" b="1" dirty="0"/>
              <a:t>Módulo II </a:t>
            </a:r>
            <a:r>
              <a:rPr lang="es-ES" sz="1400" dirty="0"/>
              <a:t>Las relaciones del contexto educativo</a:t>
            </a:r>
          </a:p>
          <a:p>
            <a:pPr marL="735330" indent="-285750" algn="just">
              <a:spcAft>
                <a:spcPts val="0"/>
              </a:spcAft>
              <a:buFont typeface="Arial" panose="020B0604020202020204" pitchFamily="34" charset="0"/>
              <a:buChar char="•"/>
            </a:pPr>
            <a:r>
              <a:rPr lang="es-ES" sz="1400" b="1" dirty="0"/>
              <a:t>Módulo III: </a:t>
            </a:r>
            <a:r>
              <a:rPr lang="es-ES" sz="1400" dirty="0"/>
              <a:t>La gestión de organizaciones centrada en los procesos </a:t>
            </a:r>
          </a:p>
          <a:p>
            <a:pPr marL="735330" indent="-285750" algn="just">
              <a:spcAft>
                <a:spcPts val="0"/>
              </a:spcAft>
              <a:buFont typeface="Arial" panose="020B0604020202020204" pitchFamily="34" charset="0"/>
              <a:buChar char="•"/>
            </a:pPr>
            <a:r>
              <a:rPr lang="es-ES" sz="1400" b="1" dirty="0"/>
              <a:t>Módulo IV: </a:t>
            </a:r>
            <a:r>
              <a:rPr lang="es-ES" sz="1400" dirty="0"/>
              <a:t>Desarrollo de habilidades directivas</a:t>
            </a:r>
          </a:p>
          <a:p>
            <a:pPr marL="449580" algn="just">
              <a:spcAft>
                <a:spcPts val="0"/>
              </a:spcAft>
            </a:pPr>
            <a:endParaRPr lang="es-ES" sz="1400" dirty="0"/>
          </a:p>
          <a:p>
            <a:pPr marL="449580" algn="just">
              <a:spcAft>
                <a:spcPts val="0"/>
              </a:spcAft>
            </a:pPr>
            <a:r>
              <a:rPr lang="es-ES" sz="1400" b="1" dirty="0"/>
              <a:t>Meta</a:t>
            </a:r>
          </a:p>
          <a:p>
            <a:pPr marL="735330" indent="-285750" algn="just">
              <a:spcAft>
                <a:spcPts val="0"/>
              </a:spcAft>
              <a:buFont typeface="Arial" panose="020B0604020202020204" pitchFamily="34" charset="0"/>
              <a:buChar char="•"/>
            </a:pPr>
            <a:r>
              <a:rPr lang="es-ES" sz="1400" dirty="0"/>
              <a:t>El PEE 2017-2020 tenía como meta poner en marcha un programa de formación para 4,000 directores de centros educativos bajo un modelo de buenas prácticas internacionales</a:t>
            </a:r>
            <a:endParaRPr lang="es-DO" sz="1400" dirty="0"/>
          </a:p>
        </p:txBody>
      </p:sp>
    </p:spTree>
    <p:extLst>
      <p:ext uri="{BB962C8B-B14F-4D97-AF65-F5344CB8AC3E}">
        <p14:creationId xmlns:p14="http://schemas.microsoft.com/office/powerpoint/2010/main" val="2718077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OP-07.jpg">
            <a:extLst>
              <a:ext uri="{FF2B5EF4-FFF2-40B4-BE49-F238E27FC236}">
                <a16:creationId xmlns:a16="http://schemas.microsoft.com/office/drawing/2014/main" id="{6AED43C8-DAC4-4901-A061-1A953450D9B3}"/>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2" name="TextBox 5">
            <a:extLst>
              <a:ext uri="{FF2B5EF4-FFF2-40B4-BE49-F238E27FC236}">
                <a16:creationId xmlns:a16="http://schemas.microsoft.com/office/drawing/2014/main" id="{7BDA00FF-2D95-4A6F-9395-34CB9BA6A275}"/>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graphicFrame>
        <p:nvGraphicFramePr>
          <p:cNvPr id="9" name="Tabla 11">
            <a:extLst>
              <a:ext uri="{FF2B5EF4-FFF2-40B4-BE49-F238E27FC236}">
                <a16:creationId xmlns:a16="http://schemas.microsoft.com/office/drawing/2014/main" id="{5D2360CA-4739-421D-8E2E-283955957D0B}"/>
              </a:ext>
            </a:extLst>
          </p:cNvPr>
          <p:cNvGraphicFramePr>
            <a:graphicFrameLocks noGrp="1"/>
          </p:cNvGraphicFramePr>
          <p:nvPr>
            <p:extLst>
              <p:ext uri="{D42A27DB-BD31-4B8C-83A1-F6EECF244321}">
                <p14:modId xmlns:p14="http://schemas.microsoft.com/office/powerpoint/2010/main" val="3603870662"/>
              </p:ext>
            </p:extLst>
          </p:nvPr>
        </p:nvGraphicFramePr>
        <p:xfrm>
          <a:off x="485175" y="847863"/>
          <a:ext cx="1270889" cy="3704039"/>
        </p:xfrm>
        <a:graphic>
          <a:graphicData uri="http://schemas.openxmlformats.org/drawingml/2006/table">
            <a:tbl>
              <a:tblPr firstCol="1" bandRow="1">
                <a:tableStyleId>{5C22544A-7EE6-4342-B048-85BDC9FD1C3A}</a:tableStyleId>
              </a:tblPr>
              <a:tblGrid>
                <a:gridCol w="1270889">
                  <a:extLst>
                    <a:ext uri="{9D8B030D-6E8A-4147-A177-3AD203B41FA5}">
                      <a16:colId xmlns:a16="http://schemas.microsoft.com/office/drawing/2014/main" val="1138127990"/>
                    </a:ext>
                  </a:extLst>
                </a:gridCol>
              </a:tblGrid>
              <a:tr h="3704039">
                <a:tc>
                  <a:txBody>
                    <a:bodyPr/>
                    <a:lstStyle/>
                    <a:p>
                      <a:r>
                        <a:rPr lang="es-ES" sz="1500" dirty="0"/>
                        <a:t>Concurso oposición</a:t>
                      </a:r>
                      <a:endParaRPr lang="es-DO" sz="1500" b="1" dirty="0">
                        <a:solidFill>
                          <a:schemeClr val="tx1"/>
                        </a:solidFill>
                      </a:endParaRPr>
                    </a:p>
                  </a:txBody>
                  <a:tcPr>
                    <a:solidFill>
                      <a:srgbClr val="7798DF"/>
                    </a:solidFill>
                  </a:tcPr>
                </a:tc>
                <a:extLst>
                  <a:ext uri="{0D108BD9-81ED-4DB2-BD59-A6C34878D82A}">
                    <a16:rowId xmlns:a16="http://schemas.microsoft.com/office/drawing/2014/main" val="961633555"/>
                  </a:ext>
                </a:extLst>
              </a:tr>
            </a:tbl>
          </a:graphicData>
        </a:graphic>
      </p:graphicFrame>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3" name="Rectángulo 6">
            <a:extLst>
              <a:ext uri="{FF2B5EF4-FFF2-40B4-BE49-F238E27FC236}">
                <a16:creationId xmlns:a16="http://schemas.microsoft.com/office/drawing/2014/main" id="{0613B057-8642-41BC-A442-28E17EAB9F2D}"/>
              </a:ext>
            </a:extLst>
          </p:cNvPr>
          <p:cNvSpPr/>
          <p:nvPr/>
        </p:nvSpPr>
        <p:spPr>
          <a:xfrm rot="5400000">
            <a:off x="2899311" y="-1222342"/>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CARRERA DOCENTE</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57</a:t>
            </a:fld>
            <a:endParaRPr lang="en-US"/>
          </a:p>
        </p:txBody>
      </p:sp>
      <p:sp>
        <p:nvSpPr>
          <p:cNvPr id="3" name="Rectángulo 2">
            <a:extLst>
              <a:ext uri="{FF2B5EF4-FFF2-40B4-BE49-F238E27FC236}">
                <a16:creationId xmlns:a16="http://schemas.microsoft.com/office/drawing/2014/main" id="{FDBD1436-EA5F-42D2-88C7-1B6697C4B3CB}"/>
              </a:ext>
            </a:extLst>
          </p:cNvPr>
          <p:cNvSpPr/>
          <p:nvPr/>
        </p:nvSpPr>
        <p:spPr>
          <a:xfrm>
            <a:off x="1756064" y="854085"/>
            <a:ext cx="6543874" cy="1815882"/>
          </a:xfrm>
          <a:prstGeom prst="rect">
            <a:avLst/>
          </a:prstGeom>
        </p:spPr>
        <p:txBody>
          <a:bodyPr wrap="square">
            <a:spAutoFit/>
          </a:bodyPr>
          <a:lstStyle/>
          <a:p>
            <a:r>
              <a:rPr lang="es-ES" sz="1600" b="1" dirty="0">
                <a:solidFill>
                  <a:schemeClr val="dk1"/>
                </a:solidFill>
              </a:rPr>
              <a:t>Nuevo concurso docente</a:t>
            </a:r>
          </a:p>
          <a:p>
            <a:pPr marL="342900" indent="-342900">
              <a:buFont typeface="Arial" panose="020B0604020202020204" pitchFamily="34" charset="0"/>
              <a:buChar char="•"/>
            </a:pPr>
            <a:r>
              <a:rPr lang="es-ES" sz="1600" dirty="0">
                <a:solidFill>
                  <a:schemeClr val="dk1"/>
                </a:solidFill>
              </a:rPr>
              <a:t>En el mes de abril se convocó un nuevo concurso docente</a:t>
            </a:r>
          </a:p>
          <a:p>
            <a:pPr marL="342900" lvl="0" indent="-342900">
              <a:buFont typeface="Arial" panose="020B0604020202020204" pitchFamily="34" charset="0"/>
              <a:buChar char="•"/>
              <a:defRPr/>
            </a:pPr>
            <a:r>
              <a:rPr lang="es-ES" sz="1600" dirty="0">
                <a:solidFill>
                  <a:schemeClr val="dk1"/>
                </a:solidFill>
              </a:rPr>
              <a:t>El sistema dispone de 10,738 plazas de las cuales alrededor de 6,000 están disponibles para docentes y 1,700 para directores de centros educativos, las demás vacantes son para orientadores.</a:t>
            </a:r>
            <a:endParaRPr lang="es-DO" sz="1600" dirty="0">
              <a:solidFill>
                <a:schemeClr val="dk1"/>
              </a:solidFill>
            </a:endParaRPr>
          </a:p>
          <a:p>
            <a:pPr marL="342900" lvl="0" indent="-342900">
              <a:buFont typeface="Arial" panose="020B0604020202020204" pitchFamily="34" charset="0"/>
              <a:buChar char="•"/>
            </a:pPr>
            <a:r>
              <a:rPr lang="es-ES" sz="1600" dirty="0"/>
              <a:t>El concurso se inició el 21 de junio con la participación récord de 54,483 postulantes.</a:t>
            </a:r>
          </a:p>
        </p:txBody>
      </p:sp>
      <p:graphicFrame>
        <p:nvGraphicFramePr>
          <p:cNvPr id="4" name="Tabla 3">
            <a:extLst>
              <a:ext uri="{FF2B5EF4-FFF2-40B4-BE49-F238E27FC236}">
                <a16:creationId xmlns:a16="http://schemas.microsoft.com/office/drawing/2014/main" id="{C454596D-DB9A-4123-81AB-84BABCC2E325}"/>
              </a:ext>
            </a:extLst>
          </p:cNvPr>
          <p:cNvGraphicFramePr>
            <a:graphicFrameLocks noGrp="1"/>
          </p:cNvGraphicFramePr>
          <p:nvPr>
            <p:extLst>
              <p:ext uri="{D42A27DB-BD31-4B8C-83A1-F6EECF244321}">
                <p14:modId xmlns:p14="http://schemas.microsoft.com/office/powerpoint/2010/main" val="2733506704"/>
              </p:ext>
            </p:extLst>
          </p:nvPr>
        </p:nvGraphicFramePr>
        <p:xfrm>
          <a:off x="1861439" y="2994456"/>
          <a:ext cx="6438499" cy="1527302"/>
        </p:xfrm>
        <a:graphic>
          <a:graphicData uri="http://schemas.openxmlformats.org/drawingml/2006/table">
            <a:tbl>
              <a:tblPr firstRow="1" firstCol="1" bandRow="1">
                <a:tableStyleId>{69012ECD-51FC-41F1-AA8D-1B2483CD663E}</a:tableStyleId>
              </a:tblPr>
              <a:tblGrid>
                <a:gridCol w="1128347">
                  <a:extLst>
                    <a:ext uri="{9D8B030D-6E8A-4147-A177-3AD203B41FA5}">
                      <a16:colId xmlns:a16="http://schemas.microsoft.com/office/drawing/2014/main" val="3667970149"/>
                    </a:ext>
                  </a:extLst>
                </a:gridCol>
                <a:gridCol w="1904186">
                  <a:extLst>
                    <a:ext uri="{9D8B030D-6E8A-4147-A177-3AD203B41FA5}">
                      <a16:colId xmlns:a16="http://schemas.microsoft.com/office/drawing/2014/main" val="1533053388"/>
                    </a:ext>
                  </a:extLst>
                </a:gridCol>
                <a:gridCol w="1794732">
                  <a:extLst>
                    <a:ext uri="{9D8B030D-6E8A-4147-A177-3AD203B41FA5}">
                      <a16:colId xmlns:a16="http://schemas.microsoft.com/office/drawing/2014/main" val="2185112337"/>
                    </a:ext>
                  </a:extLst>
                </a:gridCol>
                <a:gridCol w="1611234">
                  <a:extLst>
                    <a:ext uri="{9D8B030D-6E8A-4147-A177-3AD203B41FA5}">
                      <a16:colId xmlns:a16="http://schemas.microsoft.com/office/drawing/2014/main" val="1253843319"/>
                    </a:ext>
                  </a:extLst>
                </a:gridCol>
              </a:tblGrid>
              <a:tr h="190500">
                <a:tc>
                  <a:txBody>
                    <a:bodyPr/>
                    <a:lstStyle/>
                    <a:p>
                      <a:pPr algn="ctr" fontAlgn="auto">
                        <a:lnSpc>
                          <a:spcPct val="107000"/>
                        </a:lnSpc>
                        <a:spcAft>
                          <a:spcPts val="0"/>
                        </a:spcAft>
                      </a:pPr>
                      <a:r>
                        <a:rPr lang="es-DO" sz="1400" dirty="0">
                          <a:effectLst/>
                        </a:rPr>
                        <a:t>Año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Participantes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Aprobados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Porcentaje</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extLst>
                  <a:ext uri="{0D108BD9-81ED-4DB2-BD59-A6C34878D82A}">
                    <a16:rowId xmlns:a16="http://schemas.microsoft.com/office/drawing/2014/main" val="290042174"/>
                  </a:ext>
                </a:extLst>
              </a:tr>
              <a:tr h="190500">
                <a:tc>
                  <a:txBody>
                    <a:bodyPr/>
                    <a:lstStyle/>
                    <a:p>
                      <a:pPr algn="ctr" fontAlgn="auto">
                        <a:lnSpc>
                          <a:spcPct val="107000"/>
                        </a:lnSpc>
                        <a:spcAft>
                          <a:spcPts val="0"/>
                        </a:spcAft>
                      </a:pPr>
                      <a:r>
                        <a:rPr lang="es-DO" sz="1400">
                          <a:effectLst/>
                        </a:rPr>
                        <a:t>2012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14,501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9,766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67%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509522626"/>
                  </a:ext>
                </a:extLst>
              </a:tr>
              <a:tr h="190500">
                <a:tc>
                  <a:txBody>
                    <a:bodyPr/>
                    <a:lstStyle/>
                    <a:p>
                      <a:pPr algn="ctr" fontAlgn="auto">
                        <a:lnSpc>
                          <a:spcPct val="107000"/>
                        </a:lnSpc>
                        <a:spcAft>
                          <a:spcPts val="0"/>
                        </a:spcAft>
                      </a:pPr>
                      <a:r>
                        <a:rPr lang="es-DO" sz="1400">
                          <a:effectLst/>
                        </a:rPr>
                        <a:t>2013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effectLst/>
                        </a:rPr>
                        <a:t>20,378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4,212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21%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336342216"/>
                  </a:ext>
                </a:extLst>
              </a:tr>
              <a:tr h="190500">
                <a:tc>
                  <a:txBody>
                    <a:bodyPr/>
                    <a:lstStyle/>
                    <a:p>
                      <a:pPr algn="ctr" fontAlgn="auto">
                        <a:lnSpc>
                          <a:spcPct val="107000"/>
                        </a:lnSpc>
                        <a:spcAft>
                          <a:spcPts val="0"/>
                        </a:spcAft>
                      </a:pPr>
                      <a:r>
                        <a:rPr lang="es-DO" sz="1400">
                          <a:effectLst/>
                        </a:rPr>
                        <a:t>2014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17,226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8,913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effectLst/>
                        </a:rPr>
                        <a:t>52%</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23878325"/>
                  </a:ext>
                </a:extLst>
              </a:tr>
              <a:tr h="190500">
                <a:tc>
                  <a:txBody>
                    <a:bodyPr/>
                    <a:lstStyle/>
                    <a:p>
                      <a:pPr algn="ctr" fontAlgn="auto">
                        <a:lnSpc>
                          <a:spcPct val="107000"/>
                        </a:lnSpc>
                        <a:spcAft>
                          <a:spcPts val="0"/>
                        </a:spcAft>
                      </a:pPr>
                      <a:r>
                        <a:rPr lang="es-DO" sz="1400">
                          <a:effectLst/>
                        </a:rPr>
                        <a:t>2015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36,884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11,479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31%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761808537"/>
                  </a:ext>
                </a:extLst>
              </a:tr>
              <a:tr h="190500">
                <a:tc>
                  <a:txBody>
                    <a:bodyPr/>
                    <a:lstStyle/>
                    <a:p>
                      <a:pPr algn="ctr" fontAlgn="auto">
                        <a:lnSpc>
                          <a:spcPct val="107000"/>
                        </a:lnSpc>
                        <a:spcAft>
                          <a:spcPts val="0"/>
                        </a:spcAft>
                      </a:pPr>
                      <a:r>
                        <a:rPr lang="es-DO" sz="1400">
                          <a:effectLst/>
                        </a:rPr>
                        <a:t>2016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22,176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6,657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30%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991995518"/>
                  </a:ext>
                </a:extLst>
              </a:tr>
              <a:tr h="190500">
                <a:tc>
                  <a:txBody>
                    <a:bodyPr/>
                    <a:lstStyle/>
                    <a:p>
                      <a:pPr algn="ctr" fontAlgn="auto">
                        <a:lnSpc>
                          <a:spcPct val="107000"/>
                        </a:lnSpc>
                        <a:spcAft>
                          <a:spcPts val="0"/>
                        </a:spcAft>
                      </a:pPr>
                      <a:r>
                        <a:rPr lang="es-DO" sz="1400" dirty="0">
                          <a:effectLst/>
                        </a:rPr>
                        <a:t>2019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54,483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solidFill>
                            <a:srgbClr val="FF0000"/>
                          </a:solidFill>
                          <a:effectLst/>
                        </a:rPr>
                        <a:t> 6,957</a:t>
                      </a:r>
                      <a:endParaRPr lang="es-DO"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solidFill>
                            <a:srgbClr val="FF0000"/>
                          </a:solidFill>
                          <a:effectLst/>
                        </a:rPr>
                        <a:t> 12.7%</a:t>
                      </a:r>
                      <a:endParaRPr lang="es-DO"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58498098"/>
                  </a:ext>
                </a:extLst>
              </a:tr>
            </a:tbl>
          </a:graphicData>
        </a:graphic>
      </p:graphicFrame>
      <p:sp>
        <p:nvSpPr>
          <p:cNvPr id="5" name="Rectángulo 4">
            <a:extLst>
              <a:ext uri="{FF2B5EF4-FFF2-40B4-BE49-F238E27FC236}">
                <a16:creationId xmlns:a16="http://schemas.microsoft.com/office/drawing/2014/main" id="{AD67F0F7-ED16-4896-8F16-047273809CC0}"/>
              </a:ext>
            </a:extLst>
          </p:cNvPr>
          <p:cNvSpPr/>
          <p:nvPr/>
        </p:nvSpPr>
        <p:spPr>
          <a:xfrm>
            <a:off x="1779643" y="2625124"/>
            <a:ext cx="6438499" cy="338554"/>
          </a:xfrm>
          <a:prstGeom prst="rect">
            <a:avLst/>
          </a:prstGeom>
        </p:spPr>
        <p:txBody>
          <a:bodyPr wrap="square">
            <a:spAutoFit/>
          </a:bodyPr>
          <a:lstStyle/>
          <a:p>
            <a:r>
              <a:rPr lang="es-ES" sz="1600" b="1" dirty="0">
                <a:solidFill>
                  <a:schemeClr val="dk1"/>
                </a:solidFill>
              </a:rPr>
              <a:t>Historial de concursos docentes</a:t>
            </a:r>
          </a:p>
        </p:txBody>
      </p:sp>
    </p:spTree>
    <p:extLst>
      <p:ext uri="{BB962C8B-B14F-4D97-AF65-F5344CB8AC3E}">
        <p14:creationId xmlns:p14="http://schemas.microsoft.com/office/powerpoint/2010/main" val="11573551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OP-07.jpg">
            <a:extLst>
              <a:ext uri="{FF2B5EF4-FFF2-40B4-BE49-F238E27FC236}">
                <a16:creationId xmlns:a16="http://schemas.microsoft.com/office/drawing/2014/main" id="{CAA25D25-411C-49EB-AE4F-00AEB4DE3ABD}"/>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2" name="TextBox 5">
            <a:extLst>
              <a:ext uri="{FF2B5EF4-FFF2-40B4-BE49-F238E27FC236}">
                <a16:creationId xmlns:a16="http://schemas.microsoft.com/office/drawing/2014/main" id="{8A161025-43E8-444F-A4CE-B726AA146A79}"/>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sp>
        <p:nvSpPr>
          <p:cNvPr id="8" name="Rectángulo 6">
            <a:extLst>
              <a:ext uri="{FF2B5EF4-FFF2-40B4-BE49-F238E27FC236}">
                <a16:creationId xmlns:a16="http://schemas.microsoft.com/office/drawing/2014/main" id="{898A1D25-BF65-4344-8848-7E2D4A994634}"/>
              </a:ext>
            </a:extLst>
          </p:cNvPr>
          <p:cNvSpPr/>
          <p:nvPr/>
        </p:nvSpPr>
        <p:spPr>
          <a:xfrm rot="5400000">
            <a:off x="2899311" y="-1222342"/>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CARRERA DOCENTE</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58</a:t>
            </a:fld>
            <a:endParaRPr lang="en-US"/>
          </a:p>
        </p:txBody>
      </p:sp>
      <p:graphicFrame>
        <p:nvGraphicFramePr>
          <p:cNvPr id="3" name="Tabla 2">
            <a:extLst>
              <a:ext uri="{FF2B5EF4-FFF2-40B4-BE49-F238E27FC236}">
                <a16:creationId xmlns:a16="http://schemas.microsoft.com/office/drawing/2014/main" id="{B15053B9-A625-4CC1-9E49-60EFE64F08C5}"/>
              </a:ext>
            </a:extLst>
          </p:cNvPr>
          <p:cNvGraphicFramePr>
            <a:graphicFrameLocks noGrp="1"/>
          </p:cNvGraphicFramePr>
          <p:nvPr>
            <p:extLst>
              <p:ext uri="{D42A27DB-BD31-4B8C-83A1-F6EECF244321}">
                <p14:modId xmlns:p14="http://schemas.microsoft.com/office/powerpoint/2010/main" val="3848541704"/>
              </p:ext>
            </p:extLst>
          </p:nvPr>
        </p:nvGraphicFramePr>
        <p:xfrm>
          <a:off x="529855" y="952977"/>
          <a:ext cx="8156945" cy="3063240"/>
        </p:xfrm>
        <a:graphic>
          <a:graphicData uri="http://schemas.openxmlformats.org/drawingml/2006/table">
            <a:tbl>
              <a:tblPr firstCol="1" bandRow="1">
                <a:tableStyleId>{5C22544A-7EE6-4342-B048-85BDC9FD1C3A}</a:tableStyleId>
              </a:tblPr>
              <a:tblGrid>
                <a:gridCol w="1270889">
                  <a:extLst>
                    <a:ext uri="{9D8B030D-6E8A-4147-A177-3AD203B41FA5}">
                      <a16:colId xmlns:a16="http://schemas.microsoft.com/office/drawing/2014/main" val="1326758798"/>
                    </a:ext>
                  </a:extLst>
                </a:gridCol>
                <a:gridCol w="6886056">
                  <a:extLst>
                    <a:ext uri="{9D8B030D-6E8A-4147-A177-3AD203B41FA5}">
                      <a16:colId xmlns:a16="http://schemas.microsoft.com/office/drawing/2014/main" val="3119770705"/>
                    </a:ext>
                  </a:extLst>
                </a:gridCol>
              </a:tblGrid>
              <a:tr h="1137919">
                <a:tc>
                  <a:txBody>
                    <a:bodyPr/>
                    <a:lstStyle/>
                    <a:p>
                      <a:r>
                        <a:rPr lang="es-ES" sz="1500" dirty="0"/>
                        <a:t>Programa Nacional de Inducción</a:t>
                      </a:r>
                      <a:endParaRPr lang="es-DO" sz="1500" b="1" dirty="0">
                        <a:solidFill>
                          <a:schemeClr val="tx1"/>
                        </a:solidFill>
                      </a:endParaRPr>
                    </a:p>
                  </a:txBody>
                  <a:tcPr/>
                </a:tc>
                <a:tc>
                  <a:txBody>
                    <a:bodyPr/>
                    <a:lstStyle/>
                    <a:p>
                      <a:pPr marL="342900" indent="-342900" algn="l" defTabSz="457200" rtl="0" eaLnBrk="1" fontAlgn="base" latinLnBrk="0" hangingPunct="1">
                        <a:spcBef>
                          <a:spcPts val="0"/>
                        </a:spcBef>
                        <a:spcAft>
                          <a:spcPts val="0"/>
                        </a:spcAft>
                        <a:buFont typeface="Arial" panose="020B0604020202020204" pitchFamily="34" charset="0"/>
                        <a:buChar char="•"/>
                      </a:pPr>
                      <a:r>
                        <a:rPr lang="es-DO" sz="1500" kern="1200" dirty="0">
                          <a:solidFill>
                            <a:schemeClr val="dk1"/>
                          </a:solidFill>
                          <a:effectLst/>
                          <a:latin typeface="+mn-lt"/>
                          <a:ea typeface="+mn-ea"/>
                          <a:cs typeface="+mn-cs"/>
                        </a:rPr>
                        <a:t>14 de mayo de 2018, el MINERD aprobó la Resolución 01-2018, que pauta el inicio del Programa Nacional de Inducción para docentes de nuevo ingreso.</a:t>
                      </a:r>
                    </a:p>
                    <a:p>
                      <a:pPr marL="342900" indent="-342900" algn="l" defTabSz="457200" rtl="0" eaLnBrk="1" fontAlgn="base" latinLnBrk="0" hangingPunct="1">
                        <a:spcBef>
                          <a:spcPts val="0"/>
                        </a:spcBef>
                        <a:spcAft>
                          <a:spcPts val="0"/>
                        </a:spcAft>
                        <a:buFont typeface="Arial" panose="020B0604020202020204" pitchFamily="34" charset="0"/>
                        <a:buChar char="•"/>
                      </a:pPr>
                      <a:r>
                        <a:rPr lang="es-ES" sz="1500" kern="1200" dirty="0">
                          <a:solidFill>
                            <a:schemeClr val="dk1"/>
                          </a:solidFill>
                          <a:effectLst/>
                          <a:latin typeface="+mn-lt"/>
                          <a:ea typeface="+mn-ea"/>
                          <a:cs typeface="+mn-cs"/>
                        </a:rPr>
                        <a:t>En esta iniciativa participan en su primer año 5,672 docentes de las 18 regionales educativas del país (4,672 docentes de nuevo ingreso y 1,030 acompañantes), así como 40 tutores y 10 coordinadores virtuales</a:t>
                      </a:r>
                      <a:r>
                        <a:rPr lang="es-DO" sz="1500" kern="1200" dirty="0">
                          <a:solidFill>
                            <a:schemeClr val="dk1"/>
                          </a:solidFill>
                          <a:effectLst/>
                          <a:latin typeface="+mn-lt"/>
                          <a:ea typeface="+mn-ea"/>
                          <a:cs typeface="+mn-cs"/>
                        </a:rPr>
                        <a:t>.</a:t>
                      </a:r>
                    </a:p>
                    <a:p>
                      <a:pPr marL="342900" indent="-342900" algn="l" defTabSz="457200" rtl="0" eaLnBrk="1" fontAlgn="base" latinLnBrk="0" hangingPunct="1">
                        <a:spcBef>
                          <a:spcPts val="0"/>
                        </a:spcBef>
                        <a:spcAft>
                          <a:spcPts val="0"/>
                        </a:spcAft>
                        <a:buFont typeface="Arial" panose="020B0604020202020204" pitchFamily="34" charset="0"/>
                        <a:buChar char="•"/>
                      </a:pPr>
                      <a:r>
                        <a:rPr lang="es-ES" sz="1500" kern="1200" dirty="0">
                          <a:solidFill>
                            <a:schemeClr val="dk1"/>
                          </a:solidFill>
                          <a:effectLst/>
                          <a:latin typeface="+mn-lt"/>
                          <a:ea typeface="+mn-ea"/>
                          <a:cs typeface="+mn-cs"/>
                        </a:rPr>
                        <a:t>El programa se desarrolló a lo largo del último trimestre del pasado año y el primer semestre de 2019, con el apoyo académico del INTEC y el grupo IDEA de la Universidad de Sevilla. </a:t>
                      </a:r>
                    </a:p>
                    <a:p>
                      <a:pPr marL="342900" indent="-342900" algn="l" defTabSz="457200" rtl="0" eaLnBrk="1" fontAlgn="base" latinLnBrk="0" hangingPunct="1">
                        <a:spcBef>
                          <a:spcPts val="0"/>
                        </a:spcBef>
                        <a:spcAft>
                          <a:spcPts val="0"/>
                        </a:spcAft>
                        <a:buFont typeface="Arial" panose="020B0604020202020204" pitchFamily="34" charset="0"/>
                        <a:buChar char="•"/>
                      </a:pPr>
                      <a:r>
                        <a:rPr lang="es-DO" sz="1500" kern="1200" dirty="0">
                          <a:solidFill>
                            <a:schemeClr val="dk1"/>
                          </a:solidFill>
                          <a:effectLst/>
                          <a:latin typeface="+mn-lt"/>
                          <a:ea typeface="+mn-ea"/>
                          <a:cs typeface="+mn-cs"/>
                        </a:rPr>
                        <a:t>El Programa consta de varios elementos:</a:t>
                      </a:r>
                    </a:p>
                    <a:p>
                      <a:pPr marL="800100" lvl="1" indent="-342900" algn="l" defTabSz="457200" rtl="0" eaLnBrk="1" fontAlgn="base" latinLnBrk="0" hangingPunct="1">
                        <a:spcBef>
                          <a:spcPts val="0"/>
                        </a:spcBef>
                        <a:spcAft>
                          <a:spcPts val="0"/>
                        </a:spcAft>
                        <a:buFont typeface="Arial" panose="020B0604020202020204" pitchFamily="34" charset="0"/>
                        <a:buChar char="•"/>
                      </a:pPr>
                      <a:r>
                        <a:rPr lang="es-DO" sz="1500" kern="1200" dirty="0">
                          <a:solidFill>
                            <a:schemeClr val="dk1"/>
                          </a:solidFill>
                          <a:effectLst/>
                          <a:latin typeface="+mn-lt"/>
                          <a:ea typeface="+mn-ea"/>
                          <a:cs typeface="+mn-cs"/>
                        </a:rPr>
                        <a:t>La formación presencial</a:t>
                      </a:r>
                    </a:p>
                    <a:p>
                      <a:pPr marL="800100" lvl="1" indent="-342900" algn="l" defTabSz="457200" rtl="0" eaLnBrk="1" fontAlgn="base" latinLnBrk="0" hangingPunct="1">
                        <a:spcBef>
                          <a:spcPts val="0"/>
                        </a:spcBef>
                        <a:spcAft>
                          <a:spcPts val="0"/>
                        </a:spcAft>
                        <a:buFont typeface="Arial" panose="020B0604020202020204" pitchFamily="34" charset="0"/>
                        <a:buChar char="•"/>
                      </a:pPr>
                      <a:r>
                        <a:rPr lang="es-ES" sz="1500" kern="1200" dirty="0">
                          <a:solidFill>
                            <a:schemeClr val="dk1"/>
                          </a:solidFill>
                          <a:effectLst/>
                          <a:latin typeface="+mn-lt"/>
                          <a:ea typeface="+mn-ea"/>
                          <a:cs typeface="+mn-cs"/>
                        </a:rPr>
                        <a:t>Una plataforma digital que incluye los módulos de formación virtual tanto para los acompañantes como para los docentes de nuevo ingreso</a:t>
                      </a:r>
                    </a:p>
                    <a:p>
                      <a:pPr marL="800100" lvl="1" indent="-342900" algn="l" defTabSz="457200" rtl="0" eaLnBrk="1" fontAlgn="base" latinLnBrk="0" hangingPunct="1">
                        <a:spcBef>
                          <a:spcPts val="0"/>
                        </a:spcBef>
                        <a:spcAft>
                          <a:spcPts val="0"/>
                        </a:spcAft>
                        <a:buFont typeface="Arial" panose="020B0604020202020204" pitchFamily="34" charset="0"/>
                        <a:buChar char="•"/>
                      </a:pPr>
                      <a:r>
                        <a:rPr lang="es-ES" sz="1500" kern="1200" dirty="0">
                          <a:solidFill>
                            <a:schemeClr val="dk1"/>
                          </a:solidFill>
                          <a:effectLst/>
                          <a:latin typeface="+mn-lt"/>
                          <a:ea typeface="+mn-ea"/>
                          <a:cs typeface="+mn-cs"/>
                        </a:rPr>
                        <a:t>El acompañamiento de los nuevos docentes</a:t>
                      </a:r>
                      <a:endParaRPr lang="es-DO" sz="1500" kern="1200" dirty="0">
                        <a:solidFill>
                          <a:schemeClr val="dk1"/>
                        </a:solidFill>
                        <a:effectLst/>
                        <a:latin typeface="+mn-lt"/>
                        <a:ea typeface="+mn-ea"/>
                        <a:cs typeface="+mn-cs"/>
                      </a:endParaRPr>
                    </a:p>
                  </a:txBody>
                  <a:tcPr>
                    <a:noFill/>
                  </a:tcPr>
                </a:tc>
                <a:extLst>
                  <a:ext uri="{0D108BD9-81ED-4DB2-BD59-A6C34878D82A}">
                    <a16:rowId xmlns:a16="http://schemas.microsoft.com/office/drawing/2014/main" val="3094278503"/>
                  </a:ext>
                </a:extLst>
              </a:tr>
            </a:tbl>
          </a:graphicData>
        </a:graphic>
      </p:graphicFrame>
    </p:spTree>
    <p:extLst>
      <p:ext uri="{BB962C8B-B14F-4D97-AF65-F5344CB8AC3E}">
        <p14:creationId xmlns:p14="http://schemas.microsoft.com/office/powerpoint/2010/main" val="24507245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OP-07.jpg">
            <a:extLst>
              <a:ext uri="{FF2B5EF4-FFF2-40B4-BE49-F238E27FC236}">
                <a16:creationId xmlns:a16="http://schemas.microsoft.com/office/drawing/2014/main" id="{CAA25D25-411C-49EB-AE4F-00AEB4DE3ABD}"/>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2" name="TextBox 5">
            <a:extLst>
              <a:ext uri="{FF2B5EF4-FFF2-40B4-BE49-F238E27FC236}">
                <a16:creationId xmlns:a16="http://schemas.microsoft.com/office/drawing/2014/main" id="{8A161025-43E8-444F-A4CE-B726AA146A79}"/>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sp>
        <p:nvSpPr>
          <p:cNvPr id="8" name="Rectángulo 6">
            <a:extLst>
              <a:ext uri="{FF2B5EF4-FFF2-40B4-BE49-F238E27FC236}">
                <a16:creationId xmlns:a16="http://schemas.microsoft.com/office/drawing/2014/main" id="{898A1D25-BF65-4344-8848-7E2D4A994634}"/>
              </a:ext>
            </a:extLst>
          </p:cNvPr>
          <p:cNvSpPr/>
          <p:nvPr/>
        </p:nvSpPr>
        <p:spPr>
          <a:xfrm rot="5400000">
            <a:off x="2899311" y="-1222342"/>
            <a:ext cx="299180" cy="34840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CARRERA DOCENTE</a:t>
            </a:r>
          </a:p>
        </p:txBody>
      </p:sp>
      <p:graphicFrame>
        <p:nvGraphicFramePr>
          <p:cNvPr id="9" name="Tabla 11">
            <a:extLst>
              <a:ext uri="{FF2B5EF4-FFF2-40B4-BE49-F238E27FC236}">
                <a16:creationId xmlns:a16="http://schemas.microsoft.com/office/drawing/2014/main" id="{5D2360CA-4739-421D-8E2E-283955957D0B}"/>
              </a:ext>
            </a:extLst>
          </p:cNvPr>
          <p:cNvGraphicFramePr>
            <a:graphicFrameLocks noGrp="1"/>
          </p:cNvGraphicFramePr>
          <p:nvPr>
            <p:extLst>
              <p:ext uri="{D42A27DB-BD31-4B8C-83A1-F6EECF244321}">
                <p14:modId xmlns:p14="http://schemas.microsoft.com/office/powerpoint/2010/main" val="1229133307"/>
              </p:ext>
            </p:extLst>
          </p:nvPr>
        </p:nvGraphicFramePr>
        <p:xfrm>
          <a:off x="493527" y="851452"/>
          <a:ext cx="8156945" cy="3383280"/>
        </p:xfrm>
        <a:graphic>
          <a:graphicData uri="http://schemas.openxmlformats.org/drawingml/2006/table">
            <a:tbl>
              <a:tblPr firstCol="1" bandRow="1">
                <a:tableStyleId>{5C22544A-7EE6-4342-B048-85BDC9FD1C3A}</a:tableStyleId>
              </a:tblPr>
              <a:tblGrid>
                <a:gridCol w="1311728">
                  <a:extLst>
                    <a:ext uri="{9D8B030D-6E8A-4147-A177-3AD203B41FA5}">
                      <a16:colId xmlns:a16="http://schemas.microsoft.com/office/drawing/2014/main" val="1138127990"/>
                    </a:ext>
                  </a:extLst>
                </a:gridCol>
                <a:gridCol w="6845217">
                  <a:extLst>
                    <a:ext uri="{9D8B030D-6E8A-4147-A177-3AD203B41FA5}">
                      <a16:colId xmlns:a16="http://schemas.microsoft.com/office/drawing/2014/main" val="3237603029"/>
                    </a:ext>
                  </a:extLst>
                </a:gridCol>
              </a:tblGrid>
              <a:tr h="1424745">
                <a:tc>
                  <a:txBody>
                    <a:bodyPr/>
                    <a:lstStyle/>
                    <a:p>
                      <a:r>
                        <a:rPr lang="es-ES" sz="1600" dirty="0"/>
                        <a:t>Evaluación del desempeño</a:t>
                      </a:r>
                      <a:endParaRPr lang="es-DO" sz="1600" b="1" dirty="0">
                        <a:solidFill>
                          <a:schemeClr val="tx1"/>
                        </a:solidFill>
                      </a:endParaRPr>
                    </a:p>
                  </a:txBody>
                  <a:tcPr/>
                </a:tc>
                <a:tc>
                  <a:txBody>
                    <a:bodyPr/>
                    <a:lstStyle/>
                    <a:p>
                      <a:pPr marL="342900" indent="-342900">
                        <a:buFont typeface="Arial" panose="020B0604020202020204" pitchFamily="34" charset="0"/>
                        <a:buChar char="•"/>
                      </a:pPr>
                      <a:r>
                        <a:rPr lang="es-DO" sz="1400" kern="1200" dirty="0">
                          <a:effectLst/>
                        </a:rPr>
                        <a:t>A fines de 2017 se realizó la evaluación de 60,100 docentes con trabajo en aula, continuando en el 2018 con la evaluación del resto de personal docente.</a:t>
                      </a:r>
                    </a:p>
                    <a:p>
                      <a:pPr marL="342900" indent="-342900">
                        <a:buFont typeface="Arial" panose="020B0604020202020204" pitchFamily="34" charset="0"/>
                        <a:buChar char="•"/>
                      </a:pPr>
                      <a:r>
                        <a:rPr lang="es-DO" sz="1400" kern="1200" dirty="0">
                          <a:effectLst/>
                        </a:rPr>
                        <a:t>Un 2.9% obtuvo la calificación de destacado y un 23,9% competente. </a:t>
                      </a:r>
                    </a:p>
                    <a:p>
                      <a:pPr marL="342900" indent="-342900">
                        <a:buFont typeface="Arial" panose="020B0604020202020204" pitchFamily="34" charset="0"/>
                        <a:buChar char="•"/>
                      </a:pPr>
                      <a:r>
                        <a:rPr lang="es-DO" sz="1400" kern="1200" dirty="0">
                          <a:effectLst/>
                        </a:rPr>
                        <a:t>Un 63.2% de los docentes de aula tuvieron resultados básicos o insatisfactorios. La Planificación Docente fue la acción peor evaluada, con un 57.70% de los docentes en el nivel Insatisfactorio. El 100% de los docentes cobraron su complemento por desempeño</a:t>
                      </a:r>
                      <a:endParaRPr lang="es-DO" sz="1400" b="0" kern="1200" dirty="0">
                        <a:effectLst/>
                      </a:endParaRPr>
                    </a:p>
                  </a:txBody>
                  <a:tcPr>
                    <a:noFill/>
                  </a:tcPr>
                </a:tc>
                <a:extLst>
                  <a:ext uri="{0D108BD9-81ED-4DB2-BD59-A6C34878D82A}">
                    <a16:rowId xmlns:a16="http://schemas.microsoft.com/office/drawing/2014/main" val="3788426200"/>
                  </a:ext>
                </a:extLst>
              </a:tr>
              <a:tr h="1041162">
                <a:tc>
                  <a:txBody>
                    <a:bodyPr/>
                    <a:lstStyle/>
                    <a:p>
                      <a:r>
                        <a:rPr lang="es-DO" sz="1600" b="1" kern="1200" dirty="0">
                          <a:solidFill>
                            <a:schemeClr val="lt1"/>
                          </a:solidFill>
                          <a:latin typeface="+mn-lt"/>
                          <a:ea typeface="+mn-ea"/>
                          <a:cs typeface="+mn-cs"/>
                        </a:rPr>
                        <a:t>Certificación</a:t>
                      </a:r>
                    </a:p>
                  </a:txBody>
                  <a:tcPr/>
                </a:tc>
                <a:tc>
                  <a:txBody>
                    <a:bodyPr/>
                    <a:lstStyle/>
                    <a:p>
                      <a:pPr marL="342900" indent="-342900">
                        <a:buFont typeface="Arial" panose="020B0604020202020204" pitchFamily="34" charset="0"/>
                        <a:buChar char="•"/>
                      </a:pPr>
                      <a:r>
                        <a:rPr lang="es-ES" sz="1400" b="0" kern="1200" dirty="0">
                          <a:effectLst/>
                        </a:rPr>
                        <a:t>En mayo de 2019 el Ministerio de Educación anunció, que el viceministerio de Acreditación y Certificación Docente trabaja, en cooperación con la Organización de Estados Iberoamericanos (OEI), en la elaboración del Programa Nacional de Certificación Docente para elevar la calidad de la enseñanza- aprendizaje, así como para beneficiar a los educadores por sus resultados</a:t>
                      </a:r>
                      <a:r>
                        <a:rPr lang="es-DO" sz="1400" b="0" kern="1200" dirty="0">
                          <a:effectLst/>
                        </a:rPr>
                        <a:t>. </a:t>
                      </a:r>
                    </a:p>
                    <a:p>
                      <a:pPr marL="342900" indent="-342900">
                        <a:buFont typeface="Arial" panose="020B0604020202020204" pitchFamily="34" charset="0"/>
                        <a:buChar char="•"/>
                      </a:pPr>
                      <a:r>
                        <a:rPr lang="es-ES" sz="1400" b="0" kern="1200" dirty="0">
                          <a:effectLst/>
                        </a:rPr>
                        <a:t>El MINERD precisó que este proyecto forma parte de las metas presidenciales que impulsa el presidente Danilo Medina, con el objetivo de certificar alrededor de 10,000 docentes para el año 2020</a:t>
                      </a:r>
                      <a:endParaRPr lang="es-DO" sz="1400" b="0" kern="1200" dirty="0">
                        <a:effectLst/>
                      </a:endParaRPr>
                    </a:p>
                  </a:txBody>
                  <a:tcPr>
                    <a:noFill/>
                  </a:tcPr>
                </a:tc>
                <a:extLst>
                  <a:ext uri="{0D108BD9-81ED-4DB2-BD59-A6C34878D82A}">
                    <a16:rowId xmlns:a16="http://schemas.microsoft.com/office/drawing/2014/main" val="883616667"/>
                  </a:ext>
                </a:extLst>
              </a:tr>
            </a:tbl>
          </a:graphicData>
        </a:graphic>
      </p:graphicFrame>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59</a:t>
            </a:fld>
            <a:endParaRPr lang="en-US"/>
          </a:p>
        </p:txBody>
      </p:sp>
    </p:spTree>
    <p:extLst>
      <p:ext uri="{BB962C8B-B14F-4D97-AF65-F5344CB8AC3E}">
        <p14:creationId xmlns:p14="http://schemas.microsoft.com/office/powerpoint/2010/main" val="1140011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2B4544DC-DF77-48E9-AC07-3920F82F6357}"/>
              </a:ext>
            </a:extLst>
          </p:cNvPr>
          <p:cNvGrpSpPr/>
          <p:nvPr/>
        </p:nvGrpSpPr>
        <p:grpSpPr>
          <a:xfrm>
            <a:off x="0" y="0"/>
            <a:ext cx="9144000" cy="741600"/>
            <a:chOff x="0" y="0"/>
            <a:chExt cx="9144000" cy="859844"/>
          </a:xfrm>
        </p:grpSpPr>
        <p:pic>
          <p:nvPicPr>
            <p:cNvPr id="16" name="Picture 1" descr="TOP-01.jpg">
              <a:extLst>
                <a:ext uri="{FF2B5EF4-FFF2-40B4-BE49-F238E27FC236}">
                  <a16:creationId xmlns:a16="http://schemas.microsoft.com/office/drawing/2014/main" id="{A996B395-D0AA-4EDC-BDB5-AB6DAFEF5536}"/>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FBBC7B35-170E-4E48-83DF-0A5BDC76268A}"/>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24" name="Rectángulo 6">
            <a:extLst>
              <a:ext uri="{FF2B5EF4-FFF2-40B4-BE49-F238E27FC236}">
                <a16:creationId xmlns:a16="http://schemas.microsoft.com/office/drawing/2014/main" id="{5DCA6ADF-1590-4958-8973-C26109D99063}"/>
              </a:ext>
            </a:extLst>
          </p:cNvPr>
          <p:cNvSpPr/>
          <p:nvPr/>
        </p:nvSpPr>
        <p:spPr>
          <a:xfrm>
            <a:off x="1219450" y="368179"/>
            <a:ext cx="2301592"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COBERTURA Y ACCESO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6</a:t>
            </a:fld>
            <a:endParaRPr lang="en-US"/>
          </a:p>
        </p:txBody>
      </p:sp>
      <p:graphicFrame>
        <p:nvGraphicFramePr>
          <p:cNvPr id="5" name="Tabla 4">
            <a:extLst>
              <a:ext uri="{FF2B5EF4-FFF2-40B4-BE49-F238E27FC236}">
                <a16:creationId xmlns:a16="http://schemas.microsoft.com/office/drawing/2014/main" id="{F867C4FC-EC8B-4E4C-8E71-B8858CB41152}"/>
              </a:ext>
            </a:extLst>
          </p:cNvPr>
          <p:cNvGraphicFramePr>
            <a:graphicFrameLocks noGrp="1"/>
          </p:cNvGraphicFramePr>
          <p:nvPr>
            <p:extLst>
              <p:ext uri="{D42A27DB-BD31-4B8C-83A1-F6EECF244321}">
                <p14:modId xmlns:p14="http://schemas.microsoft.com/office/powerpoint/2010/main" val="1418818587"/>
              </p:ext>
            </p:extLst>
          </p:nvPr>
        </p:nvGraphicFramePr>
        <p:xfrm>
          <a:off x="457200" y="838142"/>
          <a:ext cx="8229600" cy="1443355"/>
        </p:xfrm>
        <a:graphic>
          <a:graphicData uri="http://schemas.openxmlformats.org/drawingml/2006/table">
            <a:tbl>
              <a:tblPr firstRow="1" firstCol="1" bandRow="1">
                <a:tableStyleId>{912C8C85-51F0-491E-9774-3900AFEF0FD7}</a:tableStyleId>
              </a:tblPr>
              <a:tblGrid>
                <a:gridCol w="1550457">
                  <a:extLst>
                    <a:ext uri="{9D8B030D-6E8A-4147-A177-3AD203B41FA5}">
                      <a16:colId xmlns:a16="http://schemas.microsoft.com/office/drawing/2014/main" val="2790346025"/>
                    </a:ext>
                  </a:extLst>
                </a:gridCol>
                <a:gridCol w="1422075">
                  <a:extLst>
                    <a:ext uri="{9D8B030D-6E8A-4147-A177-3AD203B41FA5}">
                      <a16:colId xmlns:a16="http://schemas.microsoft.com/office/drawing/2014/main" val="3330892815"/>
                    </a:ext>
                  </a:extLst>
                </a:gridCol>
                <a:gridCol w="1293693">
                  <a:extLst>
                    <a:ext uri="{9D8B030D-6E8A-4147-A177-3AD203B41FA5}">
                      <a16:colId xmlns:a16="http://schemas.microsoft.com/office/drawing/2014/main" val="298208961"/>
                    </a:ext>
                  </a:extLst>
                </a:gridCol>
                <a:gridCol w="1296985">
                  <a:extLst>
                    <a:ext uri="{9D8B030D-6E8A-4147-A177-3AD203B41FA5}">
                      <a16:colId xmlns:a16="http://schemas.microsoft.com/office/drawing/2014/main" val="3788531564"/>
                    </a:ext>
                  </a:extLst>
                </a:gridCol>
                <a:gridCol w="1374343">
                  <a:extLst>
                    <a:ext uri="{9D8B030D-6E8A-4147-A177-3AD203B41FA5}">
                      <a16:colId xmlns:a16="http://schemas.microsoft.com/office/drawing/2014/main" val="69663934"/>
                    </a:ext>
                  </a:extLst>
                </a:gridCol>
                <a:gridCol w="1292047">
                  <a:extLst>
                    <a:ext uri="{9D8B030D-6E8A-4147-A177-3AD203B41FA5}">
                      <a16:colId xmlns:a16="http://schemas.microsoft.com/office/drawing/2014/main" val="664211293"/>
                    </a:ext>
                  </a:extLst>
                </a:gridCol>
              </a:tblGrid>
              <a:tr h="352425">
                <a:tc rowSpan="2">
                  <a:txBody>
                    <a:bodyPr/>
                    <a:lstStyle/>
                    <a:p>
                      <a:pPr fontAlgn="auto">
                        <a:lnSpc>
                          <a:spcPct val="107000"/>
                        </a:lnSpc>
                        <a:spcAft>
                          <a:spcPts val="0"/>
                        </a:spcAft>
                      </a:pPr>
                      <a:r>
                        <a:rPr lang="es-DO" sz="1400" b="1" dirty="0">
                          <a:effectLst/>
                        </a:rPr>
                        <a:t>Grupos de edad</a:t>
                      </a:r>
                    </a:p>
                    <a:p>
                      <a:pPr>
                        <a:lnSpc>
                          <a:spcPct val="107000"/>
                        </a:lnSpc>
                        <a:spcAft>
                          <a:spcPts val="0"/>
                        </a:spcAft>
                      </a:pPr>
                      <a:r>
                        <a:rPr lang="es-DO" sz="1400" b="1" dirty="0">
                          <a:effectLst/>
                        </a:rPr>
                        <a:t> </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5">
                  <a:txBody>
                    <a:bodyPr/>
                    <a:lstStyle/>
                    <a:p>
                      <a:pPr algn="ctr" fontAlgn="auto">
                        <a:lnSpc>
                          <a:spcPct val="107000"/>
                        </a:lnSpc>
                        <a:spcAft>
                          <a:spcPts val="0"/>
                        </a:spcAft>
                      </a:pPr>
                      <a:r>
                        <a:rPr lang="es-DO" sz="1400" b="1" dirty="0">
                          <a:effectLst/>
                        </a:rPr>
                        <a:t>% Inasistencia escolar</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s-DO"/>
                    </a:p>
                  </a:txBody>
                  <a:tcPr/>
                </a:tc>
                <a:tc hMerge="1">
                  <a:txBody>
                    <a:bodyPr/>
                    <a:lstStyle/>
                    <a:p>
                      <a:endParaRPr lang="es-DO"/>
                    </a:p>
                  </a:txBody>
                  <a:tcPr/>
                </a:tc>
                <a:tc hMerge="1">
                  <a:txBody>
                    <a:bodyPr/>
                    <a:lstStyle/>
                    <a:p>
                      <a:endParaRPr lang="es-DO"/>
                    </a:p>
                  </a:txBody>
                  <a:tcPr/>
                </a:tc>
                <a:tc hMerge="1">
                  <a:txBody>
                    <a:bodyPr/>
                    <a:lstStyle/>
                    <a:p>
                      <a:endParaRPr lang="es-DO"/>
                    </a:p>
                  </a:txBody>
                  <a:tcPr/>
                </a:tc>
                <a:extLst>
                  <a:ext uri="{0D108BD9-81ED-4DB2-BD59-A6C34878D82A}">
                    <a16:rowId xmlns:a16="http://schemas.microsoft.com/office/drawing/2014/main" val="3358232672"/>
                  </a:ext>
                </a:extLst>
              </a:tr>
              <a:tr h="190500">
                <a:tc vMerge="1">
                  <a:txBody>
                    <a:bodyPr/>
                    <a:lstStyle/>
                    <a:p>
                      <a:endParaRPr lang="es-DO"/>
                    </a:p>
                  </a:txBody>
                  <a:tcPr/>
                </a:tc>
                <a:tc>
                  <a:txBody>
                    <a:bodyPr/>
                    <a:lstStyle/>
                    <a:p>
                      <a:pPr algn="ctr" fontAlgn="auto">
                        <a:lnSpc>
                          <a:spcPct val="107000"/>
                        </a:lnSpc>
                        <a:spcAft>
                          <a:spcPts val="0"/>
                        </a:spcAft>
                      </a:pPr>
                      <a:r>
                        <a:rPr lang="es-DO" sz="1400" b="1" dirty="0">
                          <a:solidFill>
                            <a:schemeClr val="bg1"/>
                          </a:solidFill>
                          <a:effectLst/>
                        </a:rPr>
                        <a:t>2013-14</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tc>
                  <a:txBody>
                    <a:bodyPr/>
                    <a:lstStyle/>
                    <a:p>
                      <a:pPr algn="ctr" fontAlgn="auto">
                        <a:lnSpc>
                          <a:spcPct val="107000"/>
                        </a:lnSpc>
                        <a:spcAft>
                          <a:spcPts val="0"/>
                        </a:spcAft>
                      </a:pPr>
                      <a:r>
                        <a:rPr lang="es-DO" sz="1400" b="1" dirty="0">
                          <a:solidFill>
                            <a:schemeClr val="bg1"/>
                          </a:solidFill>
                          <a:effectLst/>
                        </a:rPr>
                        <a:t>2014-15</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tc>
                  <a:txBody>
                    <a:bodyPr/>
                    <a:lstStyle/>
                    <a:p>
                      <a:pPr algn="ctr" fontAlgn="auto">
                        <a:lnSpc>
                          <a:spcPct val="107000"/>
                        </a:lnSpc>
                        <a:spcAft>
                          <a:spcPts val="0"/>
                        </a:spcAft>
                      </a:pPr>
                      <a:r>
                        <a:rPr lang="es-DO" sz="1400" b="1" dirty="0">
                          <a:solidFill>
                            <a:schemeClr val="bg1"/>
                          </a:solidFill>
                          <a:effectLst/>
                        </a:rPr>
                        <a:t>2015-16</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tc>
                  <a:txBody>
                    <a:bodyPr/>
                    <a:lstStyle/>
                    <a:p>
                      <a:pPr algn="ctr" fontAlgn="auto">
                        <a:lnSpc>
                          <a:spcPct val="107000"/>
                        </a:lnSpc>
                        <a:spcAft>
                          <a:spcPts val="0"/>
                        </a:spcAft>
                      </a:pPr>
                      <a:r>
                        <a:rPr lang="es-DO" sz="1400" b="1" dirty="0">
                          <a:solidFill>
                            <a:schemeClr val="bg1"/>
                          </a:solidFill>
                          <a:effectLst/>
                        </a:rPr>
                        <a:t>2016-17</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tc>
                  <a:txBody>
                    <a:bodyPr/>
                    <a:lstStyle/>
                    <a:p>
                      <a:pPr algn="ctr" fontAlgn="auto">
                        <a:lnSpc>
                          <a:spcPct val="107000"/>
                        </a:lnSpc>
                        <a:spcAft>
                          <a:spcPts val="0"/>
                        </a:spcAft>
                      </a:pPr>
                      <a:r>
                        <a:rPr lang="es-DO" sz="1400" b="1" dirty="0">
                          <a:solidFill>
                            <a:schemeClr val="bg1"/>
                          </a:solidFill>
                          <a:effectLst/>
                        </a:rPr>
                        <a:t>2017-18</a:t>
                      </a:r>
                      <a:endParaRPr lang="es-D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79646"/>
                    </a:solidFill>
                  </a:tcPr>
                </a:tc>
                <a:extLst>
                  <a:ext uri="{0D108BD9-81ED-4DB2-BD59-A6C34878D82A}">
                    <a16:rowId xmlns:a16="http://schemas.microsoft.com/office/drawing/2014/main" val="1232310349"/>
                  </a:ext>
                </a:extLst>
              </a:tr>
              <a:tr h="190500">
                <a:tc>
                  <a:txBody>
                    <a:bodyPr/>
                    <a:lstStyle/>
                    <a:p>
                      <a:pPr algn="ctr" fontAlgn="auto">
                        <a:lnSpc>
                          <a:spcPct val="107000"/>
                        </a:lnSpc>
                        <a:spcAft>
                          <a:spcPts val="0"/>
                        </a:spcAft>
                      </a:pPr>
                      <a:r>
                        <a:rPr lang="es-DO" sz="1400" dirty="0">
                          <a:effectLst/>
                        </a:rPr>
                        <a:t>5 años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300">
                          <a:effectLst/>
                        </a:rPr>
                        <a:t>19.43%</a:t>
                      </a:r>
                      <a:endParaRPr lang="es-DO" sz="13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300" dirty="0">
                          <a:effectLst/>
                        </a:rPr>
                        <a:t>15.64%</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300">
                          <a:effectLst/>
                        </a:rPr>
                        <a:t>15.10%</a:t>
                      </a:r>
                      <a:endParaRPr lang="es-DO" sz="13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300">
                          <a:effectLst/>
                        </a:rPr>
                        <a:t>12.87%</a:t>
                      </a:r>
                      <a:endParaRPr lang="es-DO" sz="13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300" dirty="0">
                          <a:effectLst/>
                        </a:rPr>
                        <a:t>12.4%</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682691956"/>
                  </a:ext>
                </a:extLst>
              </a:tr>
              <a:tr h="190500">
                <a:tc>
                  <a:txBody>
                    <a:bodyPr/>
                    <a:lstStyle/>
                    <a:p>
                      <a:pPr algn="ctr" fontAlgn="auto">
                        <a:lnSpc>
                          <a:spcPct val="107000"/>
                        </a:lnSpc>
                        <a:spcAft>
                          <a:spcPts val="0"/>
                        </a:spcAft>
                      </a:pPr>
                      <a:r>
                        <a:rPr lang="es-DO" sz="1400" dirty="0">
                          <a:effectLst/>
                        </a:rPr>
                        <a:t>6 a 11 años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5.97%</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4.48%</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4.50%</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5.22%</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5.9%</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77417518"/>
                  </a:ext>
                </a:extLst>
              </a:tr>
              <a:tr h="204739">
                <a:tc>
                  <a:txBody>
                    <a:bodyPr/>
                    <a:lstStyle/>
                    <a:p>
                      <a:pPr algn="ctr" fontAlgn="auto">
                        <a:lnSpc>
                          <a:spcPct val="107000"/>
                        </a:lnSpc>
                        <a:spcAft>
                          <a:spcPts val="0"/>
                        </a:spcAft>
                      </a:pPr>
                      <a:r>
                        <a:rPr lang="es-DO" sz="1400" dirty="0">
                          <a:effectLst/>
                        </a:rPr>
                        <a:t>12 a 14 años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2.47%</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2.20%</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4.50%</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6.59%</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9.4%</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1398854"/>
                  </a:ext>
                </a:extLst>
              </a:tr>
              <a:tr h="190500">
                <a:tc>
                  <a:txBody>
                    <a:bodyPr/>
                    <a:lstStyle/>
                    <a:p>
                      <a:pPr algn="ctr" fontAlgn="auto">
                        <a:lnSpc>
                          <a:spcPct val="107000"/>
                        </a:lnSpc>
                        <a:spcAft>
                          <a:spcPts val="0"/>
                        </a:spcAft>
                      </a:pPr>
                      <a:r>
                        <a:rPr lang="es-DO" sz="1400" dirty="0">
                          <a:effectLst/>
                        </a:rPr>
                        <a:t>15 a 17 años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21.41%</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19.71%</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17.10%</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15.85%</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300" dirty="0">
                          <a:effectLst/>
                        </a:rPr>
                        <a:t>14.8%</a:t>
                      </a:r>
                      <a:endParaRPr lang="es-D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170750950"/>
                  </a:ext>
                </a:extLst>
              </a:tr>
            </a:tbl>
          </a:graphicData>
        </a:graphic>
      </p:graphicFrame>
      <p:graphicFrame>
        <p:nvGraphicFramePr>
          <p:cNvPr id="17" name="Gráfico 16">
            <a:extLst>
              <a:ext uri="{FF2B5EF4-FFF2-40B4-BE49-F238E27FC236}">
                <a16:creationId xmlns:a16="http://schemas.microsoft.com/office/drawing/2014/main" id="{8DD8A82E-AAD8-4667-B285-475B412F239E}"/>
              </a:ext>
            </a:extLst>
          </p:cNvPr>
          <p:cNvGraphicFramePr/>
          <p:nvPr>
            <p:extLst>
              <p:ext uri="{D42A27DB-BD31-4B8C-83A1-F6EECF244321}">
                <p14:modId xmlns:p14="http://schemas.microsoft.com/office/powerpoint/2010/main" val="1825682244"/>
              </p:ext>
            </p:extLst>
          </p:nvPr>
        </p:nvGraphicFramePr>
        <p:xfrm>
          <a:off x="457200" y="2553364"/>
          <a:ext cx="8229599" cy="234543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745668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OP-07.jpg">
            <a:extLst>
              <a:ext uri="{FF2B5EF4-FFF2-40B4-BE49-F238E27FC236}">
                <a16:creationId xmlns:a16="http://schemas.microsoft.com/office/drawing/2014/main" id="{27ACEB11-C125-4D9D-BF3E-AB663F7BF205}"/>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4" name="TextBox 5">
            <a:extLst>
              <a:ext uri="{FF2B5EF4-FFF2-40B4-BE49-F238E27FC236}">
                <a16:creationId xmlns:a16="http://schemas.microsoft.com/office/drawing/2014/main" id="{9A33E1F0-9FDB-4FA6-8720-F2663644329B}"/>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sp>
        <p:nvSpPr>
          <p:cNvPr id="8" name="Rectángulo 6">
            <a:extLst>
              <a:ext uri="{FF2B5EF4-FFF2-40B4-BE49-F238E27FC236}">
                <a16:creationId xmlns:a16="http://schemas.microsoft.com/office/drawing/2014/main" id="{898A1D25-BF65-4344-8848-7E2D4A994634}"/>
              </a:ext>
            </a:extLst>
          </p:cNvPr>
          <p:cNvSpPr/>
          <p:nvPr/>
        </p:nvSpPr>
        <p:spPr>
          <a:xfrm rot="5400000">
            <a:off x="4096733" y="-2407829"/>
            <a:ext cx="299180" cy="58651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MEJORA DE LAS CONDICIONES LABORALES</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60</a:t>
            </a:fld>
            <a:endParaRPr lang="en-US"/>
          </a:p>
        </p:txBody>
      </p:sp>
      <p:graphicFrame>
        <p:nvGraphicFramePr>
          <p:cNvPr id="3" name="Tabla 2">
            <a:extLst>
              <a:ext uri="{FF2B5EF4-FFF2-40B4-BE49-F238E27FC236}">
                <a16:creationId xmlns:a16="http://schemas.microsoft.com/office/drawing/2014/main" id="{8BB7E4D3-D454-42E8-86C5-7D1C00E6A82D}"/>
              </a:ext>
            </a:extLst>
          </p:cNvPr>
          <p:cNvGraphicFramePr>
            <a:graphicFrameLocks noGrp="1"/>
          </p:cNvGraphicFramePr>
          <p:nvPr>
            <p:extLst>
              <p:ext uri="{D42A27DB-BD31-4B8C-83A1-F6EECF244321}">
                <p14:modId xmlns:p14="http://schemas.microsoft.com/office/powerpoint/2010/main" val="3171667962"/>
              </p:ext>
            </p:extLst>
          </p:nvPr>
        </p:nvGraphicFramePr>
        <p:xfrm>
          <a:off x="803322" y="1107399"/>
          <a:ext cx="7882930" cy="1537399"/>
        </p:xfrm>
        <a:graphic>
          <a:graphicData uri="http://schemas.openxmlformats.org/drawingml/2006/table">
            <a:tbl>
              <a:tblPr firstRow="1" firstCol="1" bandRow="1">
                <a:tableStyleId>{69012ECD-51FC-41F1-AA8D-1B2483CD663E}</a:tableStyleId>
              </a:tblPr>
              <a:tblGrid>
                <a:gridCol w="1789046">
                  <a:extLst>
                    <a:ext uri="{9D8B030D-6E8A-4147-A177-3AD203B41FA5}">
                      <a16:colId xmlns:a16="http://schemas.microsoft.com/office/drawing/2014/main" val="3292969746"/>
                    </a:ext>
                  </a:extLst>
                </a:gridCol>
                <a:gridCol w="836349">
                  <a:extLst>
                    <a:ext uri="{9D8B030D-6E8A-4147-A177-3AD203B41FA5}">
                      <a16:colId xmlns:a16="http://schemas.microsoft.com/office/drawing/2014/main" val="4293992451"/>
                    </a:ext>
                  </a:extLst>
                </a:gridCol>
                <a:gridCol w="836349">
                  <a:extLst>
                    <a:ext uri="{9D8B030D-6E8A-4147-A177-3AD203B41FA5}">
                      <a16:colId xmlns:a16="http://schemas.microsoft.com/office/drawing/2014/main" val="2147642933"/>
                    </a:ext>
                  </a:extLst>
                </a:gridCol>
                <a:gridCol w="961127">
                  <a:extLst>
                    <a:ext uri="{9D8B030D-6E8A-4147-A177-3AD203B41FA5}">
                      <a16:colId xmlns:a16="http://schemas.microsoft.com/office/drawing/2014/main" val="2862388411"/>
                    </a:ext>
                  </a:extLst>
                </a:gridCol>
                <a:gridCol w="972088">
                  <a:extLst>
                    <a:ext uri="{9D8B030D-6E8A-4147-A177-3AD203B41FA5}">
                      <a16:colId xmlns:a16="http://schemas.microsoft.com/office/drawing/2014/main" val="336731323"/>
                    </a:ext>
                  </a:extLst>
                </a:gridCol>
                <a:gridCol w="863328">
                  <a:extLst>
                    <a:ext uri="{9D8B030D-6E8A-4147-A177-3AD203B41FA5}">
                      <a16:colId xmlns:a16="http://schemas.microsoft.com/office/drawing/2014/main" val="2369267233"/>
                    </a:ext>
                  </a:extLst>
                </a:gridCol>
                <a:gridCol w="848153">
                  <a:extLst>
                    <a:ext uri="{9D8B030D-6E8A-4147-A177-3AD203B41FA5}">
                      <a16:colId xmlns:a16="http://schemas.microsoft.com/office/drawing/2014/main" val="470352677"/>
                    </a:ext>
                  </a:extLst>
                </a:gridCol>
                <a:gridCol w="776490">
                  <a:extLst>
                    <a:ext uri="{9D8B030D-6E8A-4147-A177-3AD203B41FA5}">
                      <a16:colId xmlns:a16="http://schemas.microsoft.com/office/drawing/2014/main" val="1340583631"/>
                    </a:ext>
                  </a:extLst>
                </a:gridCol>
              </a:tblGrid>
              <a:tr h="190500">
                <a:tc>
                  <a:txBody>
                    <a:bodyPr/>
                    <a:lstStyle/>
                    <a:p>
                      <a:pPr fontAlgn="auto">
                        <a:lnSpc>
                          <a:spcPct val="107000"/>
                        </a:lnSpc>
                        <a:spcAft>
                          <a:spcPts val="0"/>
                        </a:spcAft>
                      </a:pPr>
                      <a:r>
                        <a:rPr lang="es-DO" sz="1400" dirty="0">
                          <a:effectLst/>
                        </a:rPr>
                        <a:t>Docente</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Salario 2012</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Salario 2013</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Salario 2014</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Salario 2015</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Salario 2016</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Salario 2017</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tc>
                  <a:txBody>
                    <a:bodyPr/>
                    <a:lstStyle/>
                    <a:p>
                      <a:pPr algn="ctr" fontAlgn="auto">
                        <a:lnSpc>
                          <a:spcPct val="107000"/>
                        </a:lnSpc>
                        <a:spcAft>
                          <a:spcPts val="0"/>
                        </a:spcAft>
                      </a:pPr>
                      <a:r>
                        <a:rPr lang="es-DO" sz="1400" dirty="0">
                          <a:effectLst/>
                        </a:rPr>
                        <a:t>Salario 2018</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798DF"/>
                    </a:solidFill>
                  </a:tcPr>
                </a:tc>
                <a:extLst>
                  <a:ext uri="{0D108BD9-81ED-4DB2-BD59-A6C34878D82A}">
                    <a16:rowId xmlns:a16="http://schemas.microsoft.com/office/drawing/2014/main" val="2350573131"/>
                  </a:ext>
                </a:extLst>
              </a:tr>
              <a:tr h="190500">
                <a:tc>
                  <a:txBody>
                    <a:bodyPr/>
                    <a:lstStyle/>
                    <a:p>
                      <a:pPr fontAlgn="auto">
                        <a:lnSpc>
                          <a:spcPct val="107000"/>
                        </a:lnSpc>
                        <a:spcAft>
                          <a:spcPts val="0"/>
                        </a:spcAft>
                      </a:pPr>
                      <a:r>
                        <a:rPr lang="es-DO" sz="1400">
                          <a:effectLst/>
                        </a:rPr>
                        <a:t>Educación básica</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26,259</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32,847</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35,633</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39,909</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44,957</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a:effectLst/>
                        </a:rPr>
                        <a:t>49,453</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tc>
                  <a:txBody>
                    <a:bodyPr/>
                    <a:lstStyle/>
                    <a:p>
                      <a:pPr algn="ctr" fontAlgn="auto">
                        <a:lnSpc>
                          <a:spcPct val="107000"/>
                        </a:lnSpc>
                        <a:spcAft>
                          <a:spcPts val="0"/>
                        </a:spcAft>
                      </a:pPr>
                      <a:r>
                        <a:rPr lang="es-DO" sz="1400" dirty="0">
                          <a:effectLst/>
                        </a:rPr>
                        <a:t>51,713</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791213486"/>
                  </a:ext>
                </a:extLst>
              </a:tr>
              <a:tr h="190500">
                <a:tc>
                  <a:txBody>
                    <a:bodyPr/>
                    <a:lstStyle/>
                    <a:p>
                      <a:pPr fontAlgn="auto">
                        <a:lnSpc>
                          <a:spcPct val="107000"/>
                        </a:lnSpc>
                        <a:spcAft>
                          <a:spcPts val="0"/>
                        </a:spcAft>
                      </a:pPr>
                      <a:r>
                        <a:rPr lang="es-DO" sz="1400">
                          <a:effectLst/>
                        </a:rPr>
                        <a:t>Educación media</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29,390</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37,668</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41,096</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46,028</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52,720</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57,992</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effectLst/>
                        </a:rPr>
                        <a:t>59,541</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0343890"/>
                  </a:ext>
                </a:extLst>
              </a:tr>
              <a:tr h="190500">
                <a:tc>
                  <a:txBody>
                    <a:bodyPr/>
                    <a:lstStyle/>
                    <a:p>
                      <a:pPr fontAlgn="auto">
                        <a:lnSpc>
                          <a:spcPct val="107000"/>
                        </a:lnSpc>
                        <a:spcAft>
                          <a:spcPts val="0"/>
                        </a:spcAft>
                      </a:pPr>
                      <a:r>
                        <a:rPr lang="es-DO" sz="1400">
                          <a:effectLst/>
                        </a:rPr>
                        <a:t>Educación de adultos</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27,512</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32,847</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36,584</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40,974</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45,800</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50,380</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pPr>
                      <a:endParaRPr lang="es-DO" sz="1400" dirty="0">
                        <a:effectLst/>
                        <a:latin typeface="+mj-lt"/>
                        <a:cs typeface="Arial" panose="020B0604020202020204" pitchFamily="34" charset="0"/>
                      </a:endParaRPr>
                    </a:p>
                  </a:txBody>
                  <a:tcPr marL="44450" marR="44450" marT="0" marB="0" anchor="b"/>
                </a:tc>
                <a:extLst>
                  <a:ext uri="{0D108BD9-81ED-4DB2-BD59-A6C34878D82A}">
                    <a16:rowId xmlns:a16="http://schemas.microsoft.com/office/drawing/2014/main" val="2029914273"/>
                  </a:ext>
                </a:extLst>
              </a:tr>
              <a:tr h="190500">
                <a:tc>
                  <a:txBody>
                    <a:bodyPr/>
                    <a:lstStyle/>
                    <a:p>
                      <a:pPr fontAlgn="auto">
                        <a:lnSpc>
                          <a:spcPct val="107000"/>
                        </a:lnSpc>
                        <a:spcAft>
                          <a:spcPts val="0"/>
                        </a:spcAft>
                      </a:pPr>
                      <a:r>
                        <a:rPr lang="es-DO" sz="1400">
                          <a:effectLst/>
                        </a:rPr>
                        <a:t>Promedio</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27,720</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34,454</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37,771</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42,304</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47,826</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a:effectLst/>
                        </a:rPr>
                        <a:t>52,608</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dirty="0">
                          <a:effectLst/>
                        </a:rPr>
                        <a:t>55,627</a:t>
                      </a:r>
                      <a:endParaRPr lang="es-DO" sz="1400" dirty="0">
                        <a:effectLst/>
                        <a:latin typeface="+mj-lt"/>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82469247"/>
                  </a:ext>
                </a:extLst>
              </a:tr>
              <a:tr h="190500">
                <a:tc>
                  <a:txBody>
                    <a:bodyPr/>
                    <a:lstStyle/>
                    <a:p>
                      <a:pPr fontAlgn="auto">
                        <a:lnSpc>
                          <a:spcPct val="107000"/>
                        </a:lnSpc>
                        <a:spcAft>
                          <a:spcPts val="0"/>
                        </a:spcAft>
                      </a:pPr>
                      <a:r>
                        <a:rPr lang="es-DO" sz="1400">
                          <a:effectLst/>
                        </a:rPr>
                        <a:t>Aumento</a:t>
                      </a:r>
                      <a:endParaRPr lang="es-DO" sz="140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effectLst/>
                        </a:rPr>
                        <a:t>100</a:t>
                      </a:r>
                      <a:endParaRPr lang="es-DO" sz="1400" b="1"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effectLst/>
                        </a:rPr>
                        <a:t>124%</a:t>
                      </a:r>
                      <a:endParaRPr lang="es-DO" sz="1400" b="1"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effectLst/>
                        </a:rPr>
                        <a:t>136%</a:t>
                      </a:r>
                      <a:endParaRPr lang="es-DO" sz="1400" b="1"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effectLst/>
                        </a:rPr>
                        <a:t>153%</a:t>
                      </a:r>
                      <a:endParaRPr lang="es-DO" sz="1400" b="1"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effectLst/>
                        </a:rPr>
                        <a:t>173%</a:t>
                      </a:r>
                      <a:endParaRPr lang="es-DO" sz="1400" b="1"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effectLst/>
                        </a:rPr>
                        <a:t>190%</a:t>
                      </a:r>
                      <a:endParaRPr lang="es-DO" sz="1400" b="1"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ct val="107000"/>
                        </a:lnSpc>
                        <a:spcAft>
                          <a:spcPts val="0"/>
                        </a:spcAft>
                      </a:pPr>
                      <a:r>
                        <a:rPr lang="es-DO" sz="1400" b="1" dirty="0">
                          <a:effectLst/>
                        </a:rPr>
                        <a:t>201%</a:t>
                      </a:r>
                      <a:endParaRPr lang="es-DO" sz="1400" b="1" dirty="0">
                        <a:effectLst/>
                        <a:latin typeface="+mj-lt"/>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23467049"/>
                  </a:ext>
                </a:extLst>
              </a:tr>
            </a:tbl>
          </a:graphicData>
        </a:graphic>
      </p:graphicFrame>
      <p:sp>
        <p:nvSpPr>
          <p:cNvPr id="10" name="Rectángulo 9">
            <a:extLst>
              <a:ext uri="{FF2B5EF4-FFF2-40B4-BE49-F238E27FC236}">
                <a16:creationId xmlns:a16="http://schemas.microsoft.com/office/drawing/2014/main" id="{7917CD79-EC94-432B-9D62-EA9EE8CE3F9E}"/>
              </a:ext>
            </a:extLst>
          </p:cNvPr>
          <p:cNvSpPr/>
          <p:nvPr/>
        </p:nvSpPr>
        <p:spPr>
          <a:xfrm>
            <a:off x="750294" y="755939"/>
            <a:ext cx="7936507" cy="338554"/>
          </a:xfrm>
          <a:prstGeom prst="rect">
            <a:avLst/>
          </a:prstGeom>
        </p:spPr>
        <p:txBody>
          <a:bodyPr wrap="square">
            <a:spAutoFit/>
          </a:bodyPr>
          <a:lstStyle/>
          <a:p>
            <a:r>
              <a:rPr lang="es-ES" sz="1600" b="1" dirty="0">
                <a:latin typeface="Calibri" panose="020F0502020204030204" pitchFamily="34" charset="0"/>
                <a:ea typeface="Calibri" panose="020F0502020204030204" pitchFamily="34" charset="0"/>
                <a:cs typeface="Times New Roman" panose="02020603050405020304" pitchFamily="18" charset="0"/>
              </a:rPr>
              <a:t>Mejoras salariales</a:t>
            </a:r>
            <a:endParaRPr lang="es-DO" sz="1600" b="1" dirty="0"/>
          </a:p>
        </p:txBody>
      </p:sp>
    </p:spTree>
    <p:extLst>
      <p:ext uri="{BB962C8B-B14F-4D97-AF65-F5344CB8AC3E}">
        <p14:creationId xmlns:p14="http://schemas.microsoft.com/office/powerpoint/2010/main" val="9504385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OP-07.jpg">
            <a:extLst>
              <a:ext uri="{FF2B5EF4-FFF2-40B4-BE49-F238E27FC236}">
                <a16:creationId xmlns:a16="http://schemas.microsoft.com/office/drawing/2014/main" id="{27ACEB11-C125-4D9D-BF3E-AB663F7BF205}"/>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4" name="TextBox 5">
            <a:extLst>
              <a:ext uri="{FF2B5EF4-FFF2-40B4-BE49-F238E27FC236}">
                <a16:creationId xmlns:a16="http://schemas.microsoft.com/office/drawing/2014/main" id="{9A33E1F0-9FDB-4FA6-8720-F2663644329B}"/>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sp>
        <p:nvSpPr>
          <p:cNvPr id="8" name="Rectángulo 6">
            <a:extLst>
              <a:ext uri="{FF2B5EF4-FFF2-40B4-BE49-F238E27FC236}">
                <a16:creationId xmlns:a16="http://schemas.microsoft.com/office/drawing/2014/main" id="{898A1D25-BF65-4344-8848-7E2D4A994634}"/>
              </a:ext>
            </a:extLst>
          </p:cNvPr>
          <p:cNvSpPr/>
          <p:nvPr/>
        </p:nvSpPr>
        <p:spPr>
          <a:xfrm rot="5400000">
            <a:off x="4096733" y="-2407829"/>
            <a:ext cx="299180" cy="58651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MEJORA DE LAS CONDICIONES LABORALES</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61</a:t>
            </a:fld>
            <a:endParaRPr lang="en-US"/>
          </a:p>
        </p:txBody>
      </p:sp>
      <p:sp>
        <p:nvSpPr>
          <p:cNvPr id="4" name="Rectángulo 3">
            <a:extLst>
              <a:ext uri="{FF2B5EF4-FFF2-40B4-BE49-F238E27FC236}">
                <a16:creationId xmlns:a16="http://schemas.microsoft.com/office/drawing/2014/main" id="{42BAB353-FDB1-45C7-8FDF-E588C0A2FA5E}"/>
              </a:ext>
            </a:extLst>
          </p:cNvPr>
          <p:cNvSpPr/>
          <p:nvPr/>
        </p:nvSpPr>
        <p:spPr>
          <a:xfrm>
            <a:off x="750294" y="1182104"/>
            <a:ext cx="7988985" cy="3539430"/>
          </a:xfrm>
          <a:prstGeom prst="rect">
            <a:avLst/>
          </a:prstGeom>
        </p:spPr>
        <p:txBody>
          <a:bodyPr wrap="square">
            <a:spAutoFit/>
          </a:bodyPr>
          <a:lstStyle/>
          <a:p>
            <a:pPr marL="285750" indent="-285750">
              <a:buFont typeface="Arial" panose="020B0604020202020204" pitchFamily="34" charset="0"/>
              <a:buChar char="•"/>
            </a:pPr>
            <a:r>
              <a:rPr lang="es-ES" sz="1400" dirty="0">
                <a:ea typeface="Calibri" panose="020F0502020204030204" pitchFamily="34" charset="0"/>
                <a:cs typeface="Times New Roman" panose="02020603050405020304" pitchFamily="18" charset="0"/>
              </a:rPr>
              <a:t>En enero de 2019, la recientemente electa </a:t>
            </a:r>
            <a:r>
              <a:rPr lang="es-ES" sz="1400" b="1" dirty="0">
                <a:ea typeface="Calibri" panose="020F0502020204030204" pitchFamily="34" charset="0"/>
                <a:cs typeface="Times New Roman" panose="02020603050405020304" pitchFamily="18" charset="0"/>
              </a:rPr>
              <a:t>presidenta de la ADP </a:t>
            </a:r>
            <a:r>
              <a:rPr lang="es-ES" sz="1400" dirty="0">
                <a:ea typeface="Calibri" panose="020F0502020204030204" pitchFamily="34" charset="0"/>
                <a:cs typeface="Times New Roman" panose="02020603050405020304" pitchFamily="18" charset="0"/>
              </a:rPr>
              <a:t>manifestaba: “</a:t>
            </a:r>
            <a:r>
              <a:rPr lang="es-ES" sz="1400" dirty="0"/>
              <a:t>Es hora de que las autoridades educativas contraten a los talleristas para la enseñanza de artes y otras disciplinas que contribuyan a la formación integral de los estudiantes y que posibilite que en </a:t>
            </a:r>
            <a:r>
              <a:rPr lang="es-ES" sz="1400" b="1" dirty="0"/>
              <a:t>horas de la tarde los profesores puedan repensar su práctica docente, planificar sus clases</a:t>
            </a:r>
            <a:r>
              <a:rPr lang="es-ES" sz="1400" dirty="0"/>
              <a:t>, e incluso, tener un espacio para almorzar con tranquilidad”.</a:t>
            </a:r>
          </a:p>
          <a:p>
            <a:pPr marL="285750" indent="-285750">
              <a:buFont typeface="Arial" panose="020B0604020202020204" pitchFamily="34" charset="0"/>
              <a:buChar char="•"/>
            </a:pPr>
            <a:r>
              <a:rPr lang="es-ES" sz="1400" dirty="0"/>
              <a:t>En mayo de 2019 el director de Currículo en Nota de Prensa del MINERD afirmaba:</a:t>
            </a:r>
            <a:endParaRPr lang="es-DO" sz="1400" dirty="0"/>
          </a:p>
          <a:p>
            <a:pPr marL="742950" lvl="1" indent="-285750">
              <a:buFont typeface="Arial" panose="020B0604020202020204" pitchFamily="34" charset="0"/>
              <a:buChar char="•"/>
            </a:pPr>
            <a:r>
              <a:rPr lang="es-ES" sz="1400" dirty="0">
                <a:ea typeface="Calibri" panose="020F0502020204030204" pitchFamily="34" charset="0"/>
                <a:cs typeface="Times New Roman" panose="02020603050405020304" pitchFamily="18" charset="0"/>
              </a:rPr>
              <a:t>Con la ampliación del horario escolar a 8 horas diarias, se garantizan 6 horas de docencia y dos horas dedicadas al servicio de los alimentos, recreos y acto de la bandera</a:t>
            </a:r>
            <a:r>
              <a:rPr lang="es-ES" sz="1400" b="1" dirty="0">
                <a:ea typeface="Calibri" panose="020F0502020204030204" pitchFamily="34" charset="0"/>
                <a:cs typeface="Times New Roman" panose="02020603050405020304" pitchFamily="18" charset="0"/>
              </a:rPr>
              <a:t>, “razón por la cual no hay tiempo vacío en la escuela de jornada extendida”.</a:t>
            </a:r>
          </a:p>
          <a:p>
            <a:pPr marL="742950" lvl="1" indent="-285750">
              <a:buFont typeface="Arial" panose="020B0604020202020204" pitchFamily="34" charset="0"/>
              <a:buChar char="•"/>
            </a:pPr>
            <a:r>
              <a:rPr lang="es-ES" sz="1400" b="1" dirty="0"/>
              <a:t>No todas las áreas cuentan con profesores en las aulas, como son los casos de lenguas extranjeras, educación artística y educación física escolar, </a:t>
            </a:r>
            <a:r>
              <a:rPr lang="es-ES" sz="1400" dirty="0"/>
              <a:t>lo que atribuyó la imposibilidad de las universidades en suplir esos profesionales al sistema educativo.</a:t>
            </a:r>
          </a:p>
          <a:p>
            <a:pPr marL="742950" lvl="1" indent="-285750">
              <a:buFont typeface="Arial" panose="020B0604020202020204" pitchFamily="34" charset="0"/>
              <a:buChar char="•"/>
            </a:pPr>
            <a:r>
              <a:rPr lang="es-ES" sz="1400" b="1" dirty="0"/>
              <a:t>En la medida en que el Minerd pueda contar con los docentes </a:t>
            </a:r>
            <a:r>
              <a:rPr lang="es-ES" sz="1400" dirty="0"/>
              <a:t>que necesita la escuela en distintas áreas de los aprendizajes, “</a:t>
            </a:r>
            <a:r>
              <a:rPr lang="es-ES" sz="1400" b="1" dirty="0"/>
              <a:t>iremos garantizando el tiempo que necesita cada uno de los docentes para hacer su planificación, trabajar el registro y, sobre todo, autoevaluarse en el proceso pedagógico</a:t>
            </a:r>
            <a:r>
              <a:rPr lang="es-ES" sz="1400" dirty="0"/>
              <a:t>”.</a:t>
            </a:r>
            <a:endParaRPr lang="es-DO" sz="1400" dirty="0"/>
          </a:p>
        </p:txBody>
      </p:sp>
      <p:sp>
        <p:nvSpPr>
          <p:cNvPr id="12" name="Rectángulo 11">
            <a:extLst>
              <a:ext uri="{FF2B5EF4-FFF2-40B4-BE49-F238E27FC236}">
                <a16:creationId xmlns:a16="http://schemas.microsoft.com/office/drawing/2014/main" id="{86A6B1FB-855D-4E65-BA4B-FB9791A6DC48}"/>
              </a:ext>
            </a:extLst>
          </p:cNvPr>
          <p:cNvSpPr/>
          <p:nvPr/>
        </p:nvSpPr>
        <p:spPr>
          <a:xfrm>
            <a:off x="749745" y="761930"/>
            <a:ext cx="7936507" cy="338554"/>
          </a:xfrm>
          <a:prstGeom prst="rect">
            <a:avLst/>
          </a:prstGeom>
        </p:spPr>
        <p:txBody>
          <a:bodyPr wrap="square">
            <a:spAutoFit/>
          </a:bodyPr>
          <a:lstStyle/>
          <a:p>
            <a:r>
              <a:rPr lang="es-ES" sz="1600" b="1" dirty="0">
                <a:latin typeface="Calibri" panose="020F0502020204030204" pitchFamily="34" charset="0"/>
                <a:ea typeface="Calibri" panose="020F0502020204030204" pitchFamily="34" charset="0"/>
                <a:cs typeface="Times New Roman" panose="02020603050405020304" pitchFamily="18" charset="0"/>
              </a:rPr>
              <a:t>Mejoras en condiciones laborales</a:t>
            </a:r>
            <a:endParaRPr lang="es-DO" sz="1600" b="1" dirty="0"/>
          </a:p>
        </p:txBody>
      </p:sp>
    </p:spTree>
    <p:extLst>
      <p:ext uri="{BB962C8B-B14F-4D97-AF65-F5344CB8AC3E}">
        <p14:creationId xmlns:p14="http://schemas.microsoft.com/office/powerpoint/2010/main" val="42087017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OP-07.jpg">
            <a:extLst>
              <a:ext uri="{FF2B5EF4-FFF2-40B4-BE49-F238E27FC236}">
                <a16:creationId xmlns:a16="http://schemas.microsoft.com/office/drawing/2014/main" id="{27ACEB11-C125-4D9D-BF3E-AB663F7BF205}"/>
              </a:ext>
            </a:extLst>
          </p:cNvPr>
          <p:cNvPicPr>
            <a:picLocks noChangeAspect="1"/>
          </p:cNvPicPr>
          <p:nvPr/>
        </p:nvPicPr>
        <p:blipFill rotWithShape="1">
          <a:blip r:embed="rId2">
            <a:extLst>
              <a:ext uri="{28A0092B-C50C-407E-A947-70E740481C1C}">
                <a14:useLocalDpi xmlns:a14="http://schemas.microsoft.com/office/drawing/2010/main" val="0"/>
              </a:ext>
            </a:extLst>
          </a:blip>
          <a:srcRect b="79739"/>
          <a:stretch/>
        </p:blipFill>
        <p:spPr>
          <a:xfrm>
            <a:off x="0" y="1"/>
            <a:ext cx="9127296" cy="656446"/>
          </a:xfrm>
          <a:prstGeom prst="rect">
            <a:avLst/>
          </a:prstGeom>
        </p:spPr>
      </p:pic>
      <p:sp>
        <p:nvSpPr>
          <p:cNvPr id="14" name="TextBox 5">
            <a:extLst>
              <a:ext uri="{FF2B5EF4-FFF2-40B4-BE49-F238E27FC236}">
                <a16:creationId xmlns:a16="http://schemas.microsoft.com/office/drawing/2014/main" id="{9A33E1F0-9FDB-4FA6-8720-F2663644329B}"/>
              </a:ext>
            </a:extLst>
          </p:cNvPr>
          <p:cNvSpPr txBox="1"/>
          <p:nvPr/>
        </p:nvSpPr>
        <p:spPr>
          <a:xfrm>
            <a:off x="604303" y="80436"/>
            <a:ext cx="398041" cy="523220"/>
          </a:xfrm>
          <a:prstGeom prst="rect">
            <a:avLst/>
          </a:prstGeom>
          <a:noFill/>
        </p:spPr>
        <p:txBody>
          <a:bodyPr wrap="none" rtlCol="0">
            <a:spAutoFit/>
          </a:bodyPr>
          <a:lstStyle/>
          <a:p>
            <a:r>
              <a:rPr lang="en-US" sz="2800" b="1" dirty="0">
                <a:solidFill>
                  <a:schemeClr val="bg1"/>
                </a:solidFill>
                <a:latin typeface="Gill Sans"/>
                <a:cs typeface="Gill Sans"/>
              </a:rPr>
              <a:t>8</a:t>
            </a:r>
          </a:p>
        </p:txBody>
      </p:sp>
      <p:sp>
        <p:nvSpPr>
          <p:cNvPr id="8" name="Rectángulo 6">
            <a:extLst>
              <a:ext uri="{FF2B5EF4-FFF2-40B4-BE49-F238E27FC236}">
                <a16:creationId xmlns:a16="http://schemas.microsoft.com/office/drawing/2014/main" id="{898A1D25-BF65-4344-8848-7E2D4A994634}"/>
              </a:ext>
            </a:extLst>
          </p:cNvPr>
          <p:cNvSpPr/>
          <p:nvPr/>
        </p:nvSpPr>
        <p:spPr>
          <a:xfrm rot="5400000">
            <a:off x="4096733" y="-2407829"/>
            <a:ext cx="299180" cy="58651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DO" sz="1400" b="1" dirty="0">
                <a:solidFill>
                  <a:schemeClr val="tx1">
                    <a:lumMod val="50000"/>
                    <a:lumOff val="50000"/>
                  </a:schemeClr>
                </a:solidFill>
                <a:latin typeface="Arial" panose="020B0604020202020204" pitchFamily="34" charset="0"/>
                <a:cs typeface="Arial" panose="020B0604020202020204" pitchFamily="34" charset="0"/>
              </a:rPr>
              <a:t>MEJORA DE LAS CONDICIONES LABORALES</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a:xfrm>
            <a:off x="6553200" y="4485920"/>
            <a:ext cx="2133600" cy="273844"/>
          </a:xfrm>
        </p:spPr>
        <p:txBody>
          <a:bodyPr/>
          <a:lstStyle/>
          <a:p>
            <a:fld id="{A4124D19-2283-FC49-A358-736FA83B63DF}" type="slidenum">
              <a:rPr lang="en-US" smtClean="0"/>
              <a:t>62</a:t>
            </a:fld>
            <a:endParaRPr lang="en-US"/>
          </a:p>
        </p:txBody>
      </p:sp>
      <p:sp>
        <p:nvSpPr>
          <p:cNvPr id="16" name="Rectángulo 15">
            <a:extLst>
              <a:ext uri="{FF2B5EF4-FFF2-40B4-BE49-F238E27FC236}">
                <a16:creationId xmlns:a16="http://schemas.microsoft.com/office/drawing/2014/main" id="{30C69323-7275-41EC-A64C-9FEE9CBF0D3D}"/>
              </a:ext>
            </a:extLst>
          </p:cNvPr>
          <p:cNvSpPr/>
          <p:nvPr/>
        </p:nvSpPr>
        <p:spPr>
          <a:xfrm>
            <a:off x="803321" y="914471"/>
            <a:ext cx="8020123" cy="646331"/>
          </a:xfrm>
          <a:prstGeom prst="rect">
            <a:avLst/>
          </a:prstGeom>
          <a:solidFill>
            <a:srgbClr val="7798DF"/>
          </a:solidFill>
        </p:spPr>
        <p:txBody>
          <a:bodyPr wrap="square">
            <a:spAutoFit/>
          </a:bodyPr>
          <a:lstStyle/>
          <a:p>
            <a:r>
              <a:rPr lang="es-ES" b="1" i="1" dirty="0">
                <a:solidFill>
                  <a:schemeClr val="bg1"/>
                </a:solidFill>
                <a:latin typeface="Calibri" panose="020F0502020204030204" pitchFamily="34" charset="0"/>
                <a:ea typeface="Calibri" panose="020F0502020204030204" pitchFamily="34" charset="0"/>
              </a:rPr>
              <a:t>Evaluación del programa especial de pensiones y jubilaciones del magisterio: recomendaciones de política</a:t>
            </a:r>
            <a:r>
              <a:rPr lang="es-ES" b="1" dirty="0">
                <a:solidFill>
                  <a:schemeClr val="bg1"/>
                </a:solidFill>
                <a:latin typeface="Calibri" panose="020F0502020204030204" pitchFamily="34" charset="0"/>
                <a:ea typeface="Calibri" panose="020F0502020204030204" pitchFamily="34" charset="0"/>
              </a:rPr>
              <a:t>. EDUCA.</a:t>
            </a:r>
            <a:endParaRPr lang="es-DO" b="1" dirty="0">
              <a:solidFill>
                <a:schemeClr val="bg1"/>
              </a:solidFill>
            </a:endParaRPr>
          </a:p>
        </p:txBody>
      </p:sp>
      <p:pic>
        <p:nvPicPr>
          <p:cNvPr id="17" name="Gráfico 16" descr="Aula">
            <a:extLst>
              <a:ext uri="{FF2B5EF4-FFF2-40B4-BE49-F238E27FC236}">
                <a16:creationId xmlns:a16="http://schemas.microsoft.com/office/drawing/2014/main" id="{5CA9E0FD-0AD1-482C-95BA-A42382AC62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748" y="912074"/>
            <a:ext cx="700480" cy="700480"/>
          </a:xfrm>
          <a:prstGeom prst="rect">
            <a:avLst/>
          </a:prstGeom>
        </p:spPr>
      </p:pic>
      <p:sp>
        <p:nvSpPr>
          <p:cNvPr id="4" name="Rectángulo 3">
            <a:extLst>
              <a:ext uri="{FF2B5EF4-FFF2-40B4-BE49-F238E27FC236}">
                <a16:creationId xmlns:a16="http://schemas.microsoft.com/office/drawing/2014/main" id="{6D0D963D-F7C3-4EA4-9524-4934F3F19F55}"/>
              </a:ext>
            </a:extLst>
          </p:cNvPr>
          <p:cNvSpPr/>
          <p:nvPr/>
        </p:nvSpPr>
        <p:spPr>
          <a:xfrm>
            <a:off x="803321" y="1612628"/>
            <a:ext cx="8020122" cy="3323987"/>
          </a:xfrm>
          <a:prstGeom prst="rect">
            <a:avLst/>
          </a:prstGeom>
        </p:spPr>
        <p:txBody>
          <a:bodyPr wrap="square">
            <a:spAutoFit/>
          </a:bodyPr>
          <a:lstStyle/>
          <a:p>
            <a:pPr algn="just"/>
            <a:r>
              <a:rPr lang="es-DO" sz="1400" b="1" dirty="0"/>
              <a:t>Posible situación de insostenibilidad financiera</a:t>
            </a:r>
          </a:p>
          <a:p>
            <a:pPr marL="285750" indent="-285750" algn="just">
              <a:buFont typeface="Arial" panose="020B0604020202020204" pitchFamily="34" charset="0"/>
              <a:buChar char="•"/>
            </a:pPr>
            <a:r>
              <a:rPr lang="es-DO" sz="1400" dirty="0"/>
              <a:t>En el año 2018, el gasto en prestaciones y aportes a la seguridad social representó 10% del presupuesto total del MINERD. El gasto podría representar un 12% del presupuesto total en el año 2030, y un 17% en el año 2050</a:t>
            </a:r>
            <a:endParaRPr lang="es-DO" sz="1400" dirty="0">
              <a:latin typeface="Calibri" panose="020F0502020204030204" pitchFamily="34" charset="0"/>
              <a:ea typeface="Calibri" panose="020F0502020204030204" pitchFamily="34" charset="0"/>
              <a:cs typeface="Calibri" panose="020F0502020204030204" pitchFamily="34" charset="0"/>
            </a:endParaRPr>
          </a:p>
          <a:p>
            <a:pPr algn="just"/>
            <a:r>
              <a:rPr lang="es-DO" sz="1400" b="1" dirty="0">
                <a:latin typeface="Calibri" panose="020F0502020204030204" pitchFamily="34" charset="0"/>
                <a:ea typeface="Calibri" panose="020F0502020204030204" pitchFamily="34" charset="0"/>
                <a:cs typeface="Calibri" panose="020F0502020204030204" pitchFamily="34" charset="0"/>
              </a:rPr>
              <a:t>Factores que amenazan la sostenibilidad </a:t>
            </a:r>
          </a:p>
          <a:p>
            <a:pPr lvl="1" indent="-285750" algn="just">
              <a:buFont typeface="Arial" panose="020B0604020202020204" pitchFamily="34" charset="0"/>
              <a:buChar char="•"/>
            </a:pPr>
            <a:r>
              <a:rPr lang="es-DO" sz="1400" dirty="0">
                <a:latin typeface="Calibri" panose="020F0502020204030204" pitchFamily="34" charset="0"/>
                <a:ea typeface="Calibri" panose="020F0502020204030204" pitchFamily="34" charset="0"/>
                <a:cs typeface="Calibri" panose="020F0502020204030204" pitchFamily="34" charset="0"/>
              </a:rPr>
              <a:t>Los aumentos salariales constantes desde el año 2013 a personal docente activo. </a:t>
            </a:r>
          </a:p>
          <a:p>
            <a:pPr lvl="1" indent="-285750" algn="just">
              <a:buFont typeface="Arial" panose="020B0604020202020204" pitchFamily="34" charset="0"/>
              <a:buChar char="•"/>
            </a:pPr>
            <a:r>
              <a:rPr lang="es-DO" sz="1400" dirty="0">
                <a:latin typeface="Calibri" panose="020F0502020204030204" pitchFamily="34" charset="0"/>
                <a:ea typeface="Calibri" panose="020F0502020204030204" pitchFamily="34" charset="0"/>
                <a:cs typeface="Calibri" panose="020F0502020204030204" pitchFamily="34" charset="0"/>
              </a:rPr>
              <a:t>Aumentos en el monto de las pensiones de docentes ya retirados de sus funciones. </a:t>
            </a:r>
          </a:p>
          <a:p>
            <a:pPr lvl="1" indent="-285750" algn="just">
              <a:buFont typeface="Arial" panose="020B0604020202020204" pitchFamily="34" charset="0"/>
              <a:buChar char="•"/>
            </a:pPr>
            <a:r>
              <a:rPr lang="es-DO" sz="1400" dirty="0">
                <a:latin typeface="Calibri" panose="020F0502020204030204" pitchFamily="34" charset="0"/>
                <a:ea typeface="Calibri" panose="020F0502020204030204" pitchFamily="34" charset="0"/>
                <a:cs typeface="Calibri" panose="020F0502020204030204" pitchFamily="34" charset="0"/>
              </a:rPr>
              <a:t>El aumento en la esperanza de vida poblacional, </a:t>
            </a:r>
          </a:p>
          <a:p>
            <a:pPr lvl="1" indent="-285750" algn="just">
              <a:buFont typeface="Arial" panose="020B0604020202020204" pitchFamily="34" charset="0"/>
              <a:buChar char="•"/>
            </a:pPr>
            <a:r>
              <a:rPr lang="es-DO" sz="1400" dirty="0">
                <a:latin typeface="Calibri" panose="020F0502020204030204" pitchFamily="34" charset="0"/>
                <a:ea typeface="Calibri" panose="020F0502020204030204" pitchFamily="34" charset="0"/>
                <a:cs typeface="Calibri" panose="020F0502020204030204" pitchFamily="34" charset="0"/>
              </a:rPr>
              <a:t>La disminución de la edad promedio de los nuevos docentes del magisterio, y </a:t>
            </a:r>
          </a:p>
          <a:p>
            <a:pPr lvl="1" indent="-285750" algn="just">
              <a:buFont typeface="Arial" panose="020B0604020202020204" pitchFamily="34" charset="0"/>
              <a:buChar char="•"/>
            </a:pPr>
            <a:r>
              <a:rPr lang="es-DO" sz="1400" dirty="0">
                <a:latin typeface="Calibri" panose="020F0502020204030204" pitchFamily="34" charset="0"/>
                <a:ea typeface="Calibri" panose="020F0502020204030204" pitchFamily="34" charset="0"/>
                <a:cs typeface="Calibri" panose="020F0502020204030204" pitchFamily="34" charset="0"/>
              </a:rPr>
              <a:t>Una normativa de jubilación que prioriza los años de servicio docente sobre la edad del afiliado. </a:t>
            </a:r>
          </a:p>
          <a:p>
            <a:pPr algn="just"/>
            <a:r>
              <a:rPr lang="es-DO" sz="1400" b="1" dirty="0"/>
              <a:t>Acciones para lograr la sostenibilidad financiera del Fondo:</a:t>
            </a:r>
          </a:p>
          <a:p>
            <a:pPr lvl="1" indent="-285750" algn="just">
              <a:buFont typeface="Arial" panose="020B0604020202020204" pitchFamily="34" charset="0"/>
              <a:buChar char="•"/>
            </a:pPr>
            <a:r>
              <a:rPr lang="es-DO" sz="1400" dirty="0">
                <a:latin typeface="Calibri" panose="020F0502020204030204" pitchFamily="34" charset="0"/>
                <a:cs typeface="Calibri" panose="020F0502020204030204" pitchFamily="34" charset="0"/>
              </a:rPr>
              <a:t>Incrementar la edad de retiro de los docentes</a:t>
            </a:r>
          </a:p>
          <a:p>
            <a:pPr lvl="1" indent="-285750" algn="just">
              <a:buFont typeface="Arial" panose="020B0604020202020204" pitchFamily="34" charset="0"/>
              <a:buChar char="•"/>
            </a:pPr>
            <a:r>
              <a:rPr lang="es-DO" sz="1400" dirty="0">
                <a:latin typeface="Calibri" panose="020F0502020204030204" pitchFamily="34" charset="0"/>
                <a:cs typeface="Calibri" panose="020F0502020204030204" pitchFamily="34" charset="0"/>
              </a:rPr>
              <a:t>Expandir el período de tiempo sobre el cual se calculan los montos de las pensiones </a:t>
            </a:r>
          </a:p>
          <a:p>
            <a:pPr lvl="1" indent="-285750" algn="just">
              <a:buFont typeface="Arial" panose="020B0604020202020204" pitchFamily="34" charset="0"/>
              <a:buChar char="•"/>
            </a:pPr>
            <a:r>
              <a:rPr lang="es-DO" sz="1400" dirty="0">
                <a:latin typeface="Calibri" panose="020F0502020204030204" pitchFamily="34" charset="0"/>
                <a:cs typeface="Calibri" panose="020F0502020204030204" pitchFamily="34" charset="0"/>
              </a:rPr>
              <a:t>Ajustar el monto de la pensión a recibir a la expectativa de vida del docente al momento de su retiro</a:t>
            </a:r>
          </a:p>
          <a:p>
            <a:pPr lvl="1" indent="-285750" algn="just">
              <a:buFont typeface="Arial" panose="020B0604020202020204" pitchFamily="34" charset="0"/>
              <a:buChar char="•"/>
            </a:pPr>
            <a:r>
              <a:rPr lang="es-DO" sz="1400" dirty="0">
                <a:latin typeface="Calibri" panose="020F0502020204030204" pitchFamily="34" charset="0"/>
                <a:cs typeface="Calibri" panose="020F0502020204030204" pitchFamily="34" charset="0"/>
              </a:rPr>
              <a:t>Diversificar las inversiones realizadas o incrementar los porcentajes de contribuciones al Fondo</a:t>
            </a:r>
          </a:p>
        </p:txBody>
      </p:sp>
    </p:spTree>
    <p:extLst>
      <p:ext uri="{BB962C8B-B14F-4D97-AF65-F5344CB8AC3E}">
        <p14:creationId xmlns:p14="http://schemas.microsoft.com/office/powerpoint/2010/main" val="2181248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578667" y="2026705"/>
            <a:ext cx="5349445" cy="1938992"/>
          </a:xfrm>
          <a:prstGeom prst="rect">
            <a:avLst/>
          </a:prstGeom>
        </p:spPr>
        <p:txBody>
          <a:bodyPr wrap="square">
            <a:spAutoFit/>
          </a:bodyPr>
          <a:lstStyle/>
          <a:p>
            <a:r>
              <a:rPr lang="en-US" sz="4000" b="1" dirty="0">
                <a:solidFill>
                  <a:schemeClr val="accent1">
                    <a:lumMod val="50000"/>
                  </a:schemeClr>
                </a:solidFill>
                <a:latin typeface="Arial Black"/>
                <a:cs typeface="Arial Black"/>
              </a:rPr>
              <a:t>REFORMA Y MODERNIZACIÓN </a:t>
            </a:r>
          </a:p>
          <a:p>
            <a:r>
              <a:rPr lang="en-US" sz="4000" b="1" dirty="0">
                <a:solidFill>
                  <a:schemeClr val="accent1">
                    <a:lumMod val="50000"/>
                  </a:schemeClr>
                </a:solidFill>
                <a:latin typeface="Arial Black"/>
                <a:cs typeface="Arial Black"/>
              </a:rPr>
              <a:t>INSTITUCIONAL</a:t>
            </a:r>
          </a:p>
        </p:txBody>
      </p:sp>
      <p:pic>
        <p:nvPicPr>
          <p:cNvPr id="4" name="Picture 3" descr="Screen Shot 2019-04-24 at 6.17.2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9732"/>
            <a:ext cx="1578667" cy="3029949"/>
          </a:xfrm>
          <a:prstGeom prst="rect">
            <a:avLst/>
          </a:prstGeom>
        </p:spPr>
      </p:pic>
      <p:sp>
        <p:nvSpPr>
          <p:cNvPr id="2" name="Marcador de número de diapositiva 1"/>
          <p:cNvSpPr>
            <a:spLocks noGrp="1"/>
          </p:cNvSpPr>
          <p:nvPr>
            <p:ph type="sldNum" sz="quarter" idx="12"/>
          </p:nvPr>
        </p:nvSpPr>
        <p:spPr/>
        <p:txBody>
          <a:bodyPr/>
          <a:lstStyle/>
          <a:p>
            <a:fld id="{A4124D19-2283-FC49-A358-736FA83B63DF}" type="slidenum">
              <a:rPr lang="en-US" smtClean="0"/>
              <a:t>63</a:t>
            </a:fld>
            <a:endParaRPr lang="en-US"/>
          </a:p>
        </p:txBody>
      </p:sp>
    </p:spTree>
    <p:extLst>
      <p:ext uri="{BB962C8B-B14F-4D97-AF65-F5344CB8AC3E}">
        <p14:creationId xmlns:p14="http://schemas.microsoft.com/office/powerpoint/2010/main" val="25220250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8" descr="Screen Shot 2019-04-24 at 5.53.40 PM.png">
            <a:extLst>
              <a:ext uri="{FF2B5EF4-FFF2-40B4-BE49-F238E27FC236}">
                <a16:creationId xmlns:a16="http://schemas.microsoft.com/office/drawing/2014/main" id="{99E5AA99-229F-4B6D-AFC1-7C286D6C2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56446"/>
          </a:xfrm>
          <a:prstGeom prst="rect">
            <a:avLst/>
          </a:prstGeom>
        </p:spPr>
      </p:pic>
      <p:sp>
        <p:nvSpPr>
          <p:cNvPr id="6" name="Rectángulo 6">
            <a:extLst>
              <a:ext uri="{FF2B5EF4-FFF2-40B4-BE49-F238E27FC236}">
                <a16:creationId xmlns:a16="http://schemas.microsoft.com/office/drawing/2014/main" id="{898A1D25-BF65-4344-8848-7E2D4A994634}"/>
              </a:ext>
            </a:extLst>
          </p:cNvPr>
          <p:cNvSpPr/>
          <p:nvPr/>
        </p:nvSpPr>
        <p:spPr>
          <a:xfrm rot="5400000">
            <a:off x="4109724" y="-2482728"/>
            <a:ext cx="413168" cy="6014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DESCENTRALIZACIÓN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9" name="Rectángulo 2">
            <a:extLst>
              <a:ext uri="{FF2B5EF4-FFF2-40B4-BE49-F238E27FC236}">
                <a16:creationId xmlns:a16="http://schemas.microsoft.com/office/drawing/2014/main" id="{901F440E-CE59-4E6E-B90A-8C35E6457119}"/>
              </a:ext>
            </a:extLst>
          </p:cNvPr>
          <p:cNvSpPr/>
          <p:nvPr/>
        </p:nvSpPr>
        <p:spPr>
          <a:xfrm>
            <a:off x="5472892" y="840613"/>
            <a:ext cx="3352173" cy="2800767"/>
          </a:xfrm>
          <a:prstGeom prst="rect">
            <a:avLst/>
          </a:prstGeom>
        </p:spPr>
        <p:txBody>
          <a:bodyPr wrap="square">
            <a:spAutoFit/>
          </a:bodyPr>
          <a:lstStyle/>
          <a:p>
            <a:pPr marL="285750" indent="-285750">
              <a:buFont typeface="Arial" panose="020B0604020202020204" pitchFamily="34" charset="0"/>
              <a:buChar char="•"/>
            </a:pPr>
            <a:r>
              <a:rPr lang="es-ES" sz="1600" dirty="0"/>
              <a:t>Para el año 2019 el presupuesto asciende a 3,839.9 millones de pesos (un 2.25 % del total). </a:t>
            </a:r>
          </a:p>
          <a:p>
            <a:pPr marL="285750" indent="-285750">
              <a:buFont typeface="Arial" panose="020B0604020202020204" pitchFamily="34" charset="0"/>
              <a:buChar char="•"/>
            </a:pPr>
            <a:r>
              <a:rPr lang="es-ES" sz="1600" dirty="0"/>
              <a:t>En junio 2019 ya se habían sido transferido (devengado) 1,416,2 millones.</a:t>
            </a:r>
          </a:p>
          <a:p>
            <a:pPr marL="285750" indent="-285750">
              <a:buFont typeface="Arial" panose="020B0604020202020204" pitchFamily="34" charset="0"/>
              <a:buChar char="•"/>
            </a:pPr>
            <a:r>
              <a:rPr lang="es-ES" sz="1600" dirty="0">
                <a:cs typeface="Arial"/>
              </a:rPr>
              <a:t>De cumplirse las previsiones, en el 2019 podría comenzar a revertirse la tendencia a reducir el monto de las transferencias a las Juntas observada en años anteriores.</a:t>
            </a:r>
            <a:endParaRPr lang="es-DO" sz="1600" dirty="0">
              <a:cs typeface="Arial"/>
            </a:endParaRP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6" name="TextBox 3">
            <a:extLst>
              <a:ext uri="{FF2B5EF4-FFF2-40B4-BE49-F238E27FC236}">
                <a16:creationId xmlns:a16="http://schemas.microsoft.com/office/drawing/2014/main" id="{DDCA8772-F0F6-4F91-AB5E-10959D4A79BE}"/>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4" name="Marcador de número de diapositiva 3"/>
          <p:cNvSpPr>
            <a:spLocks noGrp="1"/>
          </p:cNvSpPr>
          <p:nvPr>
            <p:ph type="sldNum" sz="quarter" idx="12"/>
          </p:nvPr>
        </p:nvSpPr>
        <p:spPr/>
        <p:txBody>
          <a:bodyPr/>
          <a:lstStyle/>
          <a:p>
            <a:fld id="{A4124D19-2283-FC49-A358-736FA83B63DF}" type="slidenum">
              <a:rPr lang="en-US" smtClean="0"/>
              <a:t>64</a:t>
            </a:fld>
            <a:endParaRPr lang="en-US"/>
          </a:p>
        </p:txBody>
      </p:sp>
      <p:graphicFrame>
        <p:nvGraphicFramePr>
          <p:cNvPr id="19" name="Gráfico 18">
            <a:extLst>
              <a:ext uri="{FF2B5EF4-FFF2-40B4-BE49-F238E27FC236}">
                <a16:creationId xmlns:a16="http://schemas.microsoft.com/office/drawing/2014/main" id="{013B54C8-8C59-4832-98FA-665616837A4D}"/>
              </a:ext>
            </a:extLst>
          </p:cNvPr>
          <p:cNvGraphicFramePr>
            <a:graphicFrameLocks/>
          </p:cNvGraphicFramePr>
          <p:nvPr>
            <p:extLst>
              <p:ext uri="{D42A27DB-BD31-4B8C-83A1-F6EECF244321}">
                <p14:modId xmlns:p14="http://schemas.microsoft.com/office/powerpoint/2010/main" val="3729640528"/>
              </p:ext>
            </p:extLst>
          </p:nvPr>
        </p:nvGraphicFramePr>
        <p:xfrm>
          <a:off x="595464" y="840613"/>
          <a:ext cx="4754815" cy="2676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08138768-6ACC-415B-BFF0-5F92D6A41589}"/>
              </a:ext>
            </a:extLst>
          </p:cNvPr>
          <p:cNvGraphicFramePr>
            <a:graphicFrameLocks noGrp="1"/>
          </p:cNvGraphicFramePr>
          <p:nvPr>
            <p:extLst>
              <p:ext uri="{D42A27DB-BD31-4B8C-83A1-F6EECF244321}">
                <p14:modId xmlns:p14="http://schemas.microsoft.com/office/powerpoint/2010/main" val="1543398831"/>
              </p:ext>
            </p:extLst>
          </p:nvPr>
        </p:nvGraphicFramePr>
        <p:xfrm>
          <a:off x="595464" y="3681095"/>
          <a:ext cx="8229601" cy="1015493"/>
        </p:xfrm>
        <a:graphic>
          <a:graphicData uri="http://schemas.openxmlformats.org/drawingml/2006/table">
            <a:tbl>
              <a:tblPr firstRow="1" firstCol="1" bandRow="1">
                <a:tableStyleId>{69012ECD-51FC-41F1-AA8D-1B2483CD663E}</a:tableStyleId>
              </a:tblPr>
              <a:tblGrid>
                <a:gridCol w="2911411">
                  <a:extLst>
                    <a:ext uri="{9D8B030D-6E8A-4147-A177-3AD203B41FA5}">
                      <a16:colId xmlns:a16="http://schemas.microsoft.com/office/drawing/2014/main" val="3630442628"/>
                    </a:ext>
                  </a:extLst>
                </a:gridCol>
                <a:gridCol w="723481">
                  <a:extLst>
                    <a:ext uri="{9D8B030D-6E8A-4147-A177-3AD203B41FA5}">
                      <a16:colId xmlns:a16="http://schemas.microsoft.com/office/drawing/2014/main" val="3681504816"/>
                    </a:ext>
                  </a:extLst>
                </a:gridCol>
                <a:gridCol w="753626">
                  <a:extLst>
                    <a:ext uri="{9D8B030D-6E8A-4147-A177-3AD203B41FA5}">
                      <a16:colId xmlns:a16="http://schemas.microsoft.com/office/drawing/2014/main" val="271183432"/>
                    </a:ext>
                  </a:extLst>
                </a:gridCol>
                <a:gridCol w="763675">
                  <a:extLst>
                    <a:ext uri="{9D8B030D-6E8A-4147-A177-3AD203B41FA5}">
                      <a16:colId xmlns:a16="http://schemas.microsoft.com/office/drawing/2014/main" val="4117529703"/>
                    </a:ext>
                  </a:extLst>
                </a:gridCol>
                <a:gridCol w="753627">
                  <a:extLst>
                    <a:ext uri="{9D8B030D-6E8A-4147-A177-3AD203B41FA5}">
                      <a16:colId xmlns:a16="http://schemas.microsoft.com/office/drawing/2014/main" val="48452765"/>
                    </a:ext>
                  </a:extLst>
                </a:gridCol>
                <a:gridCol w="773723">
                  <a:extLst>
                    <a:ext uri="{9D8B030D-6E8A-4147-A177-3AD203B41FA5}">
                      <a16:colId xmlns:a16="http://schemas.microsoft.com/office/drawing/2014/main" val="3400460546"/>
                    </a:ext>
                  </a:extLst>
                </a:gridCol>
                <a:gridCol w="750141">
                  <a:extLst>
                    <a:ext uri="{9D8B030D-6E8A-4147-A177-3AD203B41FA5}">
                      <a16:colId xmlns:a16="http://schemas.microsoft.com/office/drawing/2014/main" val="2026386586"/>
                    </a:ext>
                  </a:extLst>
                </a:gridCol>
                <a:gridCol w="799917">
                  <a:extLst>
                    <a:ext uri="{9D8B030D-6E8A-4147-A177-3AD203B41FA5}">
                      <a16:colId xmlns:a16="http://schemas.microsoft.com/office/drawing/2014/main" val="2207918929"/>
                    </a:ext>
                  </a:extLst>
                </a:gridCol>
              </a:tblGrid>
              <a:tr h="350838">
                <a:tc>
                  <a:txBody>
                    <a:bodyPr/>
                    <a:lstStyle/>
                    <a:p>
                      <a:pPr fontAlgn="auto">
                        <a:lnSpc>
                          <a:spcPct val="107000"/>
                        </a:lnSpc>
                        <a:spcAft>
                          <a:spcPts val="0"/>
                        </a:spcAft>
                      </a:pPr>
                      <a:r>
                        <a:rPr lang="es-DO" sz="1400" dirty="0">
                          <a:effectLst/>
                        </a:rPr>
                        <a:t>Concepto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39598"/>
                    </a:solidFill>
                  </a:tcPr>
                </a:tc>
                <a:tc>
                  <a:txBody>
                    <a:bodyPr/>
                    <a:lstStyle/>
                    <a:p>
                      <a:pPr algn="ctr" fontAlgn="auto">
                        <a:lnSpc>
                          <a:spcPct val="107000"/>
                        </a:lnSpc>
                        <a:spcAft>
                          <a:spcPts val="0"/>
                        </a:spcAft>
                      </a:pPr>
                      <a:r>
                        <a:rPr lang="es-DO" sz="1400" dirty="0">
                          <a:effectLst/>
                        </a:rPr>
                        <a:t>2013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39598"/>
                    </a:solidFill>
                  </a:tcPr>
                </a:tc>
                <a:tc>
                  <a:txBody>
                    <a:bodyPr/>
                    <a:lstStyle/>
                    <a:p>
                      <a:pPr algn="ctr" fontAlgn="auto">
                        <a:lnSpc>
                          <a:spcPct val="107000"/>
                        </a:lnSpc>
                        <a:spcAft>
                          <a:spcPts val="0"/>
                        </a:spcAft>
                      </a:pPr>
                      <a:r>
                        <a:rPr lang="es-DO" sz="1400" dirty="0">
                          <a:effectLst/>
                        </a:rPr>
                        <a:t>2014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39598"/>
                    </a:solidFill>
                  </a:tcPr>
                </a:tc>
                <a:tc>
                  <a:txBody>
                    <a:bodyPr/>
                    <a:lstStyle/>
                    <a:p>
                      <a:pPr algn="ctr" fontAlgn="auto">
                        <a:lnSpc>
                          <a:spcPct val="107000"/>
                        </a:lnSpc>
                        <a:spcAft>
                          <a:spcPts val="0"/>
                        </a:spcAft>
                      </a:pPr>
                      <a:r>
                        <a:rPr lang="es-DO" sz="1400" dirty="0">
                          <a:effectLst/>
                        </a:rPr>
                        <a:t>2015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39598"/>
                    </a:solidFill>
                  </a:tcPr>
                </a:tc>
                <a:tc>
                  <a:txBody>
                    <a:bodyPr/>
                    <a:lstStyle/>
                    <a:p>
                      <a:pPr algn="ctr" fontAlgn="auto">
                        <a:lnSpc>
                          <a:spcPct val="107000"/>
                        </a:lnSpc>
                        <a:spcAft>
                          <a:spcPts val="0"/>
                        </a:spcAft>
                      </a:pPr>
                      <a:r>
                        <a:rPr lang="es-DO" sz="1400" dirty="0">
                          <a:effectLst/>
                        </a:rPr>
                        <a:t>2016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39598"/>
                    </a:solidFill>
                  </a:tcPr>
                </a:tc>
                <a:tc>
                  <a:txBody>
                    <a:bodyPr/>
                    <a:lstStyle/>
                    <a:p>
                      <a:pPr algn="ctr" fontAlgn="auto">
                        <a:lnSpc>
                          <a:spcPct val="107000"/>
                        </a:lnSpc>
                        <a:spcAft>
                          <a:spcPts val="0"/>
                        </a:spcAft>
                      </a:pPr>
                      <a:r>
                        <a:rPr lang="es-DO" sz="1400" dirty="0">
                          <a:effectLst/>
                        </a:rPr>
                        <a:t>2017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39598"/>
                    </a:solidFill>
                  </a:tcPr>
                </a:tc>
                <a:tc>
                  <a:txBody>
                    <a:bodyPr/>
                    <a:lstStyle/>
                    <a:p>
                      <a:pPr algn="ctr" fontAlgn="auto">
                        <a:lnSpc>
                          <a:spcPct val="107000"/>
                        </a:lnSpc>
                        <a:spcAft>
                          <a:spcPts val="0"/>
                        </a:spcAft>
                      </a:pPr>
                      <a:r>
                        <a:rPr lang="es-DO" sz="1400" dirty="0">
                          <a:effectLst/>
                        </a:rPr>
                        <a:t>2018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39598"/>
                    </a:solidFill>
                  </a:tcPr>
                </a:tc>
                <a:tc>
                  <a:txBody>
                    <a:bodyPr/>
                    <a:lstStyle/>
                    <a:p>
                      <a:pPr algn="ctr" fontAlgn="auto">
                        <a:lnSpc>
                          <a:spcPct val="107000"/>
                        </a:lnSpc>
                        <a:spcAft>
                          <a:spcPts val="0"/>
                        </a:spcAft>
                      </a:pPr>
                      <a:r>
                        <a:rPr lang="es-DO" sz="1400" dirty="0">
                          <a:effectLst/>
                        </a:rPr>
                        <a:t>2019</a:t>
                      </a:r>
                    </a:p>
                    <a:p>
                      <a:pPr algn="ctr" fontAlgn="auto">
                        <a:lnSpc>
                          <a:spcPct val="107000"/>
                        </a:lnSpc>
                        <a:spcAft>
                          <a:spcPts val="0"/>
                        </a:spcAft>
                      </a:pPr>
                      <a:r>
                        <a:rPr lang="es-DO" sz="1400" dirty="0">
                          <a:effectLst/>
                        </a:rPr>
                        <a:t>(</a:t>
                      </a:r>
                      <a:r>
                        <a:rPr lang="es-DO" sz="1400" dirty="0" err="1">
                          <a:effectLst/>
                        </a:rPr>
                        <a:t>Prev</a:t>
                      </a:r>
                      <a:r>
                        <a:rPr lang="es-DO" sz="1400" dirty="0">
                          <a:effectLst/>
                        </a:rPr>
                        <a:t>.)</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939598"/>
                    </a:solidFill>
                  </a:tcPr>
                </a:tc>
                <a:extLst>
                  <a:ext uri="{0D108BD9-81ED-4DB2-BD59-A6C34878D82A}">
                    <a16:rowId xmlns:a16="http://schemas.microsoft.com/office/drawing/2014/main" val="1067727247"/>
                  </a:ext>
                </a:extLst>
              </a:tr>
              <a:tr h="209550">
                <a:tc>
                  <a:txBody>
                    <a:bodyPr/>
                    <a:lstStyle/>
                    <a:p>
                      <a:pPr fontAlgn="auto">
                        <a:lnSpc>
                          <a:spcPct val="107000"/>
                        </a:lnSpc>
                        <a:spcAft>
                          <a:spcPts val="0"/>
                        </a:spcAft>
                      </a:pPr>
                      <a:r>
                        <a:rPr lang="es-DO" sz="1400">
                          <a:effectLst/>
                        </a:rPr>
                        <a:t>Transferencias a Juntas (ejecutado)</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4,598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4,706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2,755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1,779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3,083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2,392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400" dirty="0">
                          <a:effectLst/>
                        </a:rPr>
                        <a:t>3,839.9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53941187"/>
                  </a:ext>
                </a:extLst>
              </a:tr>
              <a:tr h="350838">
                <a:tc>
                  <a:txBody>
                    <a:bodyPr/>
                    <a:lstStyle/>
                    <a:p>
                      <a:pPr fontAlgn="auto">
                        <a:lnSpc>
                          <a:spcPct val="107000"/>
                        </a:lnSpc>
                        <a:spcAft>
                          <a:spcPts val="0"/>
                        </a:spcAft>
                      </a:pPr>
                      <a:r>
                        <a:rPr lang="es-DO" sz="1400" dirty="0">
                          <a:effectLst/>
                        </a:rPr>
                        <a:t>% sobre total presupuesto ejecutado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4.81%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4.45%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2.38%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1.40%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2.17%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1.57%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2.25%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65088188"/>
                  </a:ext>
                </a:extLst>
              </a:tr>
            </a:tbl>
          </a:graphicData>
        </a:graphic>
      </p:graphicFrame>
    </p:spTree>
    <p:extLst>
      <p:ext uri="{BB962C8B-B14F-4D97-AF65-F5344CB8AC3E}">
        <p14:creationId xmlns:p14="http://schemas.microsoft.com/office/powerpoint/2010/main" val="16059549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8" descr="Screen Shot 2019-04-24 at 5.53.40 PM.png">
            <a:extLst>
              <a:ext uri="{FF2B5EF4-FFF2-40B4-BE49-F238E27FC236}">
                <a16:creationId xmlns:a16="http://schemas.microsoft.com/office/drawing/2014/main" id="{99E5AA99-229F-4B6D-AFC1-7C286D6C2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56446"/>
          </a:xfrm>
          <a:prstGeom prst="rect">
            <a:avLst/>
          </a:prstGeom>
        </p:spPr>
      </p:pic>
      <p:sp>
        <p:nvSpPr>
          <p:cNvPr id="6" name="Rectángulo 6">
            <a:extLst>
              <a:ext uri="{FF2B5EF4-FFF2-40B4-BE49-F238E27FC236}">
                <a16:creationId xmlns:a16="http://schemas.microsoft.com/office/drawing/2014/main" id="{898A1D25-BF65-4344-8848-7E2D4A994634}"/>
              </a:ext>
            </a:extLst>
          </p:cNvPr>
          <p:cNvSpPr/>
          <p:nvPr/>
        </p:nvSpPr>
        <p:spPr>
          <a:xfrm rot="5400000">
            <a:off x="4109724" y="-2482728"/>
            <a:ext cx="413168" cy="6014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DESCENTRALIZACIÓN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6" name="TextBox 3">
            <a:extLst>
              <a:ext uri="{FF2B5EF4-FFF2-40B4-BE49-F238E27FC236}">
                <a16:creationId xmlns:a16="http://schemas.microsoft.com/office/drawing/2014/main" id="{DDCA8772-F0F6-4F91-AB5E-10959D4A79BE}"/>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4" name="Marcador de número de diapositiva 3"/>
          <p:cNvSpPr>
            <a:spLocks noGrp="1"/>
          </p:cNvSpPr>
          <p:nvPr>
            <p:ph type="sldNum" sz="quarter" idx="12"/>
          </p:nvPr>
        </p:nvSpPr>
        <p:spPr/>
        <p:txBody>
          <a:bodyPr/>
          <a:lstStyle/>
          <a:p>
            <a:fld id="{A4124D19-2283-FC49-A358-736FA83B63DF}" type="slidenum">
              <a:rPr lang="en-US" smtClean="0"/>
              <a:t>65</a:t>
            </a:fld>
            <a:endParaRPr lang="en-US"/>
          </a:p>
        </p:txBody>
      </p:sp>
      <p:graphicFrame>
        <p:nvGraphicFramePr>
          <p:cNvPr id="2" name="Tabla 1">
            <a:extLst>
              <a:ext uri="{FF2B5EF4-FFF2-40B4-BE49-F238E27FC236}">
                <a16:creationId xmlns:a16="http://schemas.microsoft.com/office/drawing/2014/main" id="{C83853A0-79C3-4E6E-92BA-145209871FA8}"/>
              </a:ext>
            </a:extLst>
          </p:cNvPr>
          <p:cNvGraphicFramePr>
            <a:graphicFrameLocks noGrp="1"/>
          </p:cNvGraphicFramePr>
          <p:nvPr>
            <p:extLst>
              <p:ext uri="{D42A27DB-BD31-4B8C-83A1-F6EECF244321}">
                <p14:modId xmlns:p14="http://schemas.microsoft.com/office/powerpoint/2010/main" val="360091803"/>
              </p:ext>
            </p:extLst>
          </p:nvPr>
        </p:nvGraphicFramePr>
        <p:xfrm>
          <a:off x="595464" y="1566636"/>
          <a:ext cx="8229600" cy="1794891"/>
        </p:xfrm>
        <a:graphic>
          <a:graphicData uri="http://schemas.openxmlformats.org/drawingml/2006/table">
            <a:tbl>
              <a:tblPr firstRow="1" firstCol="1" bandRow="1">
                <a:tableStyleId>{69012ECD-51FC-41F1-AA8D-1B2483CD663E}</a:tableStyleId>
              </a:tblPr>
              <a:tblGrid>
                <a:gridCol w="2635118">
                  <a:extLst>
                    <a:ext uri="{9D8B030D-6E8A-4147-A177-3AD203B41FA5}">
                      <a16:colId xmlns:a16="http://schemas.microsoft.com/office/drawing/2014/main" val="2656430490"/>
                    </a:ext>
                  </a:extLst>
                </a:gridCol>
                <a:gridCol w="1399032">
                  <a:extLst>
                    <a:ext uri="{9D8B030D-6E8A-4147-A177-3AD203B41FA5}">
                      <a16:colId xmlns:a16="http://schemas.microsoft.com/office/drawing/2014/main" val="886033332"/>
                    </a:ext>
                  </a:extLst>
                </a:gridCol>
                <a:gridCol w="1399032">
                  <a:extLst>
                    <a:ext uri="{9D8B030D-6E8A-4147-A177-3AD203B41FA5}">
                      <a16:colId xmlns:a16="http://schemas.microsoft.com/office/drawing/2014/main" val="3326052813"/>
                    </a:ext>
                  </a:extLst>
                </a:gridCol>
                <a:gridCol w="1399032">
                  <a:extLst>
                    <a:ext uri="{9D8B030D-6E8A-4147-A177-3AD203B41FA5}">
                      <a16:colId xmlns:a16="http://schemas.microsoft.com/office/drawing/2014/main" val="1209006512"/>
                    </a:ext>
                  </a:extLst>
                </a:gridCol>
                <a:gridCol w="1397386">
                  <a:extLst>
                    <a:ext uri="{9D8B030D-6E8A-4147-A177-3AD203B41FA5}">
                      <a16:colId xmlns:a16="http://schemas.microsoft.com/office/drawing/2014/main" val="3637748621"/>
                    </a:ext>
                  </a:extLst>
                </a:gridCol>
              </a:tblGrid>
              <a:tr h="485775">
                <a:tc>
                  <a:txBody>
                    <a:bodyPr/>
                    <a:lstStyle/>
                    <a:p>
                      <a:pPr algn="ctr" fontAlgn="auto">
                        <a:lnSpc>
                          <a:spcPct val="107000"/>
                        </a:lnSpc>
                        <a:spcAft>
                          <a:spcPts val="0"/>
                        </a:spcAft>
                      </a:pPr>
                      <a:r>
                        <a:rPr lang="es-ES" sz="1400" dirty="0">
                          <a:effectLst/>
                        </a:rPr>
                        <a:t>Concepto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9525" cap="flat" cmpd="sng" algn="ctr">
                      <a:noFill/>
                      <a:prstDash val="solid"/>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939598"/>
                    </a:solidFill>
                  </a:tcPr>
                </a:tc>
                <a:tc>
                  <a:txBody>
                    <a:bodyPr/>
                    <a:lstStyle/>
                    <a:p>
                      <a:pPr algn="ctr" fontAlgn="auto">
                        <a:lnSpc>
                          <a:spcPct val="107000"/>
                        </a:lnSpc>
                        <a:spcAft>
                          <a:spcPts val="0"/>
                        </a:spcAft>
                      </a:pPr>
                      <a:r>
                        <a:rPr lang="es-ES" sz="1400" dirty="0">
                          <a:effectLst/>
                        </a:rPr>
                        <a:t>2018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939598"/>
                    </a:solidFill>
                  </a:tcPr>
                </a:tc>
                <a:tc>
                  <a:txBody>
                    <a:bodyPr/>
                    <a:lstStyle/>
                    <a:p>
                      <a:pPr algn="ctr" fontAlgn="auto">
                        <a:lnSpc>
                          <a:spcPct val="107000"/>
                        </a:lnSpc>
                        <a:spcAft>
                          <a:spcPts val="0"/>
                        </a:spcAft>
                      </a:pPr>
                      <a:r>
                        <a:rPr lang="es-DO" sz="1400" dirty="0">
                          <a:effectLst/>
                        </a:rPr>
                        <a:t>1er trimestre 2019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939598"/>
                    </a:solidFill>
                  </a:tcPr>
                </a:tc>
                <a:tc>
                  <a:txBody>
                    <a:bodyPr/>
                    <a:lstStyle/>
                    <a:p>
                      <a:pPr algn="ctr" fontAlgn="auto">
                        <a:lnSpc>
                          <a:spcPct val="107000"/>
                        </a:lnSpc>
                        <a:spcAft>
                          <a:spcPts val="0"/>
                        </a:spcAft>
                      </a:pPr>
                      <a:r>
                        <a:rPr lang="es-DO" sz="1400" dirty="0">
                          <a:effectLst/>
                        </a:rPr>
                        <a:t>Total a 31 de marzo 2019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939598"/>
                    </a:solidFill>
                  </a:tcPr>
                </a:tc>
                <a:tc>
                  <a:txBody>
                    <a:bodyPr/>
                    <a:lstStyle/>
                    <a:p>
                      <a:pPr algn="ctr" fontAlgn="auto">
                        <a:lnSpc>
                          <a:spcPct val="107000"/>
                        </a:lnSpc>
                        <a:spcAft>
                          <a:spcPts val="0"/>
                        </a:spcAft>
                      </a:pPr>
                      <a:r>
                        <a:rPr lang="es-DO" sz="1400" dirty="0">
                          <a:effectLst/>
                        </a:rPr>
                        <a:t>%</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bg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939598"/>
                    </a:solidFill>
                  </a:tcPr>
                </a:tc>
                <a:extLst>
                  <a:ext uri="{0D108BD9-81ED-4DB2-BD59-A6C34878D82A}">
                    <a16:rowId xmlns:a16="http://schemas.microsoft.com/office/drawing/2014/main" val="2333572989"/>
                  </a:ext>
                </a:extLst>
              </a:tr>
              <a:tr h="190500">
                <a:tc>
                  <a:txBody>
                    <a:bodyPr/>
                    <a:lstStyle/>
                    <a:p>
                      <a:pPr algn="just" fontAlgn="auto">
                        <a:lnSpc>
                          <a:spcPct val="107000"/>
                        </a:lnSpc>
                        <a:spcAft>
                          <a:spcPts val="0"/>
                        </a:spcAft>
                      </a:pPr>
                      <a:r>
                        <a:rPr lang="es-ES" sz="1400" b="0">
                          <a:effectLst/>
                        </a:rPr>
                        <a:t>Cantidad de Juntas</a:t>
                      </a:r>
                      <a:endParaRPr lang="es-DO" sz="1400" b="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9525" cap="flat" cmpd="sng" algn="ctr">
                      <a:noFill/>
                      <a:prstDash val="solid"/>
                    </a:lnT>
                  </a:tcPr>
                </a:tc>
                <a:tc>
                  <a:txBody>
                    <a:bodyPr/>
                    <a:lstStyle/>
                    <a:p>
                      <a:pPr algn="ctr" fontAlgn="auto">
                        <a:lnSpc>
                          <a:spcPct val="107000"/>
                        </a:lnSpc>
                        <a:spcAft>
                          <a:spcPts val="0"/>
                        </a:spcAft>
                      </a:pPr>
                      <a:r>
                        <a:rPr lang="es-ES" sz="1400" dirty="0">
                          <a:effectLst/>
                        </a:rPr>
                        <a:t>7,893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9525" cap="flat" cmpd="sng" algn="ctr">
                      <a:noFill/>
                      <a:prstDash val="solid"/>
                    </a:lnT>
                  </a:tcPr>
                </a:tc>
                <a:tc>
                  <a:txBody>
                    <a:bodyPr/>
                    <a:lstStyle/>
                    <a:p>
                      <a:pPr algn="ctr" fontAlgn="auto">
                        <a:lnSpc>
                          <a:spcPct val="107000"/>
                        </a:lnSpc>
                        <a:spcAft>
                          <a:spcPts val="0"/>
                        </a:spcAft>
                      </a:pPr>
                      <a:r>
                        <a:rPr lang="es-DO" sz="1400" dirty="0">
                          <a:effectLst/>
                        </a:rPr>
                        <a:t>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9525" cap="flat" cmpd="sng" algn="ctr">
                      <a:noFill/>
                      <a:prstDash val="solid"/>
                    </a:lnT>
                  </a:tcPr>
                </a:tc>
                <a:tc>
                  <a:txBody>
                    <a:bodyPr/>
                    <a:lstStyle/>
                    <a:p>
                      <a:pPr algn="ctr" fontAlgn="auto">
                        <a:lnSpc>
                          <a:spcPct val="107000"/>
                        </a:lnSpc>
                        <a:spcAft>
                          <a:spcPts val="0"/>
                        </a:spcAft>
                      </a:pPr>
                      <a:r>
                        <a:rPr lang="es-DO" sz="1400">
                          <a:effectLst/>
                        </a:rPr>
                        <a:t>7,893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T w="9525" cap="flat" cmpd="sng" algn="ctr">
                      <a:noFill/>
                      <a:prstDash val="solid"/>
                    </a:lnT>
                  </a:tcPr>
                </a:tc>
                <a:tc>
                  <a:txBody>
                    <a:bodyPr/>
                    <a:lstStyle/>
                    <a:p>
                      <a:pPr algn="ctr" fontAlgn="auto">
                        <a:lnSpc>
                          <a:spcPct val="107000"/>
                        </a:lnSpc>
                        <a:spcAft>
                          <a:spcPts val="0"/>
                        </a:spcAft>
                      </a:pPr>
                      <a:r>
                        <a:rPr lang="es-DO" sz="1400">
                          <a:effectLst/>
                        </a:rPr>
                        <a:t>100%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T w="9525" cap="flat" cmpd="sng" algn="ctr">
                      <a:noFill/>
                      <a:prstDash val="solid"/>
                    </a:lnT>
                  </a:tcPr>
                </a:tc>
                <a:extLst>
                  <a:ext uri="{0D108BD9-81ED-4DB2-BD59-A6C34878D82A}">
                    <a16:rowId xmlns:a16="http://schemas.microsoft.com/office/drawing/2014/main" val="2130419434"/>
                  </a:ext>
                </a:extLst>
              </a:tr>
              <a:tr h="190500">
                <a:tc>
                  <a:txBody>
                    <a:bodyPr/>
                    <a:lstStyle/>
                    <a:p>
                      <a:pPr algn="just" fontAlgn="auto">
                        <a:lnSpc>
                          <a:spcPct val="107000"/>
                        </a:lnSpc>
                        <a:spcAft>
                          <a:spcPts val="0"/>
                        </a:spcAft>
                      </a:pPr>
                      <a:r>
                        <a:rPr lang="es-ES" sz="1400" b="0">
                          <a:effectLst/>
                        </a:rPr>
                        <a:t>Juntas conformadas</a:t>
                      </a:r>
                      <a:endParaRPr lang="es-DO" sz="1400" b="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400">
                          <a:effectLst/>
                        </a:rPr>
                        <a:t>6,486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91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6,577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83%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13671669"/>
                  </a:ext>
                </a:extLst>
              </a:tr>
              <a:tr h="190500">
                <a:tc>
                  <a:txBody>
                    <a:bodyPr/>
                    <a:lstStyle/>
                    <a:p>
                      <a:pPr algn="just" fontAlgn="auto">
                        <a:lnSpc>
                          <a:spcPct val="107000"/>
                        </a:lnSpc>
                        <a:spcAft>
                          <a:spcPts val="0"/>
                        </a:spcAft>
                      </a:pPr>
                      <a:r>
                        <a:rPr lang="es-ES" sz="1400" b="0" dirty="0">
                          <a:effectLst/>
                        </a:rPr>
                        <a:t>Juntas legalizadas</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400">
                          <a:effectLst/>
                        </a:rPr>
                        <a:t>6,313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237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6,550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83%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2578186"/>
                  </a:ext>
                </a:extLst>
              </a:tr>
              <a:tr h="190500">
                <a:tc>
                  <a:txBody>
                    <a:bodyPr/>
                    <a:lstStyle/>
                    <a:p>
                      <a:pPr algn="just" fontAlgn="auto">
                        <a:lnSpc>
                          <a:spcPct val="107000"/>
                        </a:lnSpc>
                        <a:spcAft>
                          <a:spcPts val="0"/>
                        </a:spcAft>
                      </a:pPr>
                      <a:r>
                        <a:rPr lang="es-ES" sz="1400" b="0">
                          <a:effectLst/>
                        </a:rPr>
                        <a:t>Juntas con RNC</a:t>
                      </a:r>
                      <a:endParaRPr lang="es-DO" sz="1400" b="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400">
                          <a:effectLst/>
                        </a:rPr>
                        <a:t>2,934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473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3,407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307077586"/>
                  </a:ext>
                </a:extLst>
              </a:tr>
              <a:tr h="190500">
                <a:tc>
                  <a:txBody>
                    <a:bodyPr/>
                    <a:lstStyle/>
                    <a:p>
                      <a:pPr algn="just" fontAlgn="auto">
                        <a:lnSpc>
                          <a:spcPct val="107000"/>
                        </a:lnSpc>
                        <a:spcAft>
                          <a:spcPts val="0"/>
                        </a:spcAft>
                      </a:pPr>
                      <a:r>
                        <a:rPr lang="es-ES" sz="1400" b="0" dirty="0">
                          <a:effectLst/>
                        </a:rPr>
                        <a:t>Juntas con Cuentas</a:t>
                      </a:r>
                      <a:endParaRPr lang="es-D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400">
                          <a:effectLst/>
                        </a:rPr>
                        <a:t>1,663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47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dirty="0">
                          <a:effectLst/>
                        </a:rPr>
                        <a:t>1,710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a:effectLst/>
                        </a:rPr>
                        <a:t>22%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28934910"/>
                  </a:ext>
                </a:extLst>
              </a:tr>
              <a:tr h="190500">
                <a:tc>
                  <a:txBody>
                    <a:bodyPr/>
                    <a:lstStyle/>
                    <a:p>
                      <a:pPr algn="just" fontAlgn="auto">
                        <a:lnSpc>
                          <a:spcPct val="107000"/>
                        </a:lnSpc>
                        <a:spcAft>
                          <a:spcPts val="0"/>
                        </a:spcAft>
                      </a:pPr>
                      <a:r>
                        <a:rPr lang="es-ES" sz="1400" b="1">
                          <a:effectLst/>
                        </a:rPr>
                        <a:t>Juntas en SIGEF</a:t>
                      </a:r>
                      <a:endParaRPr lang="es-DO"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ES" sz="1400" b="1">
                          <a:effectLst/>
                        </a:rPr>
                        <a:t>1,008</a:t>
                      </a:r>
                      <a:endParaRPr lang="es-DO"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a:effectLst/>
                        </a:rPr>
                        <a:t>0</a:t>
                      </a:r>
                      <a:endParaRPr lang="es-DO"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rPr>
                        <a:t>1,008</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ct val="107000"/>
                        </a:lnSpc>
                        <a:spcAft>
                          <a:spcPts val="0"/>
                        </a:spcAft>
                      </a:pPr>
                      <a:r>
                        <a:rPr lang="es-DO" sz="1400" b="1" dirty="0">
                          <a:effectLst/>
                        </a:rPr>
                        <a:t>13%</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36521753"/>
                  </a:ext>
                </a:extLst>
              </a:tr>
            </a:tbl>
          </a:graphicData>
        </a:graphic>
      </p:graphicFrame>
      <p:sp>
        <p:nvSpPr>
          <p:cNvPr id="5" name="Rectangle 1">
            <a:extLst>
              <a:ext uri="{FF2B5EF4-FFF2-40B4-BE49-F238E27FC236}">
                <a16:creationId xmlns:a16="http://schemas.microsoft.com/office/drawing/2014/main" id="{636BE180-2C81-465C-A910-05AAAF338E95}"/>
              </a:ext>
            </a:extLst>
          </p:cNvPr>
          <p:cNvSpPr>
            <a:spLocks noChangeArrowheads="1"/>
          </p:cNvSpPr>
          <p:nvPr/>
        </p:nvSpPr>
        <p:spPr bwMode="auto">
          <a:xfrm>
            <a:off x="1165608" y="887343"/>
            <a:ext cx="76594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DO" sz="14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Por otro lado, el proceso de para lograr que las juntas de centro puedan recibir las transferencias directamente continúa avanzando, aunque con lentitud.</a:t>
            </a:r>
            <a:endParaRPr kumimoji="0" lang="es-DO" altLang="es-DO" sz="1400" b="0" i="0" u="none" strike="noStrike" cap="none" normalizeH="0" baseline="0" dirty="0">
              <a:ln>
                <a:noFill/>
              </a:ln>
              <a:solidFill>
                <a:schemeClr val="tx1"/>
              </a:solidFill>
              <a:effectLst/>
            </a:endParaRPr>
          </a:p>
        </p:txBody>
      </p:sp>
      <p:pic>
        <p:nvPicPr>
          <p:cNvPr id="8" name="Gráfico 7" descr="Cinta">
            <a:extLst>
              <a:ext uri="{FF2B5EF4-FFF2-40B4-BE49-F238E27FC236}">
                <a16:creationId xmlns:a16="http://schemas.microsoft.com/office/drawing/2014/main" id="{222293BB-0B88-4880-9B09-91CD0788F6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5368" y="850882"/>
            <a:ext cx="679470" cy="679470"/>
          </a:xfrm>
          <a:prstGeom prst="rect">
            <a:avLst/>
          </a:prstGeom>
        </p:spPr>
      </p:pic>
    </p:spTree>
    <p:extLst>
      <p:ext uri="{BB962C8B-B14F-4D97-AF65-F5344CB8AC3E}">
        <p14:creationId xmlns:p14="http://schemas.microsoft.com/office/powerpoint/2010/main" val="30108125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Screen Shot 2019-04-24 at 5.53.40 PM.png">
            <a:extLst>
              <a:ext uri="{FF2B5EF4-FFF2-40B4-BE49-F238E27FC236}">
                <a16:creationId xmlns:a16="http://schemas.microsoft.com/office/drawing/2014/main" id="{142936AA-A0B7-4ED0-8A1C-F4A0ABA3E2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56446"/>
          </a:xfrm>
          <a:prstGeom prst="rect">
            <a:avLst/>
          </a:prstGeom>
        </p:spPr>
      </p:pic>
      <p:sp>
        <p:nvSpPr>
          <p:cNvPr id="6" name="Rectángulo 6">
            <a:extLst>
              <a:ext uri="{FF2B5EF4-FFF2-40B4-BE49-F238E27FC236}">
                <a16:creationId xmlns:a16="http://schemas.microsoft.com/office/drawing/2014/main" id="{898A1D25-BF65-4344-8848-7E2D4A994634}"/>
              </a:ext>
            </a:extLst>
          </p:cNvPr>
          <p:cNvSpPr/>
          <p:nvPr/>
        </p:nvSpPr>
        <p:spPr>
          <a:xfrm rot="5400000">
            <a:off x="3691795" y="-2063958"/>
            <a:ext cx="413168" cy="5174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MEJORAR PROCESOS ADMINISTRATIVOS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9"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7" name="TextBox 3">
            <a:extLst>
              <a:ext uri="{FF2B5EF4-FFF2-40B4-BE49-F238E27FC236}">
                <a16:creationId xmlns:a16="http://schemas.microsoft.com/office/drawing/2014/main" id="{EAFD541B-D929-4B70-B841-58630FA792A1}"/>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66</a:t>
            </a:fld>
            <a:endParaRPr lang="en-US"/>
          </a:p>
        </p:txBody>
      </p:sp>
      <p:sp>
        <p:nvSpPr>
          <p:cNvPr id="3" name="Rectángulo 2">
            <a:extLst>
              <a:ext uri="{FF2B5EF4-FFF2-40B4-BE49-F238E27FC236}">
                <a16:creationId xmlns:a16="http://schemas.microsoft.com/office/drawing/2014/main" id="{5A0CE5A4-12BE-4302-B9B0-DCC16F79CBC7}"/>
              </a:ext>
            </a:extLst>
          </p:cNvPr>
          <p:cNvSpPr/>
          <p:nvPr/>
        </p:nvSpPr>
        <p:spPr>
          <a:xfrm>
            <a:off x="517491" y="818571"/>
            <a:ext cx="8109018" cy="3046988"/>
          </a:xfrm>
          <a:prstGeom prst="rect">
            <a:avLst/>
          </a:prstGeom>
        </p:spPr>
        <p:txBody>
          <a:bodyPr wrap="square">
            <a:spAutoFit/>
          </a:bodyPr>
          <a:lstStyle/>
          <a:p>
            <a:pPr algn="just">
              <a:spcAft>
                <a:spcPts val="0"/>
              </a:spcAft>
            </a:pPr>
            <a:r>
              <a:rPr lang="es-ES" sz="1600" b="1" dirty="0">
                <a:latin typeface="Calibri" panose="020F0502020204030204" pitchFamily="34" charset="0"/>
                <a:ea typeface="Calibri" panose="020F0502020204030204" pitchFamily="34" charset="0"/>
                <a:cs typeface="Times New Roman" panose="02020603050405020304" pitchFamily="18" charset="0"/>
              </a:rPr>
              <a:t>Manuales y normativas:</a:t>
            </a:r>
          </a:p>
          <a:p>
            <a:pPr algn="just">
              <a:spcAft>
                <a:spcPts val="0"/>
              </a:spcAft>
            </a:pPr>
            <a:endParaRPr lang="es-DO"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DO" sz="1600" dirty="0">
                <a:latin typeface="Calibri" panose="020F0502020204030204" pitchFamily="34" charset="0"/>
                <a:ea typeface="Calibri" panose="020F0502020204030204" pitchFamily="34" charset="0"/>
                <a:cs typeface="Calibri" panose="020F0502020204030204" pitchFamily="34" charset="0"/>
              </a:rPr>
              <a:t>Manuales operativos de Centro Educativo Público (MOCE), Regional (MORE) y Distrito Educativo (MODE). </a:t>
            </a:r>
            <a:endParaRPr lang="es-DO"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DO" sz="1600" dirty="0">
                <a:latin typeface="Calibri" panose="020F0502020204030204" pitchFamily="34" charset="0"/>
                <a:ea typeface="Calibri" panose="020F0502020204030204" pitchFamily="34" charset="0"/>
                <a:cs typeface="Calibri" panose="020F0502020204030204" pitchFamily="34" charset="0"/>
              </a:rPr>
              <a:t>Política de viáticos institucional. </a:t>
            </a:r>
            <a:endParaRPr lang="es-DO"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DO" sz="1600" dirty="0">
                <a:latin typeface="Calibri" panose="020F0502020204030204" pitchFamily="34" charset="0"/>
                <a:ea typeface="Calibri" panose="020F0502020204030204" pitchFamily="34" charset="0"/>
                <a:cs typeface="Calibri" panose="020F0502020204030204" pitchFamily="34" charset="0"/>
              </a:rPr>
              <a:t>Modelo conceptual de funcionamiento del Minerd que incluye el Mapa de Procesos. </a:t>
            </a:r>
            <a:endParaRPr lang="es-DO"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DO" sz="1600" dirty="0">
                <a:latin typeface="Calibri" panose="020F0502020204030204" pitchFamily="34" charset="0"/>
                <a:ea typeface="Calibri" panose="020F0502020204030204" pitchFamily="34" charset="0"/>
                <a:cs typeface="Calibri" panose="020F0502020204030204" pitchFamily="34" charset="0"/>
              </a:rPr>
              <a:t>Propuesta de Carta Compromiso al Ciudadano. </a:t>
            </a:r>
          </a:p>
          <a:p>
            <a:pPr marL="342900" indent="-342900" algn="just">
              <a:buFont typeface="Symbol" panose="05050102010706020507" pitchFamily="18" charset="2"/>
              <a:buChar char=""/>
            </a:pPr>
            <a:r>
              <a:rPr lang="es-DO" sz="1600" dirty="0">
                <a:latin typeface="Calibri" panose="020F0502020204030204" pitchFamily="34" charset="0"/>
                <a:ea typeface="Calibri" panose="020F0502020204030204" pitchFamily="34" charset="0"/>
                <a:cs typeface="Calibri" panose="020F0502020204030204" pitchFamily="34" charset="0"/>
              </a:rPr>
              <a:t>Propuesta de Manual de Organización y Funciones.. </a:t>
            </a:r>
            <a:endParaRPr lang="es-DO"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DO" sz="1600" dirty="0">
                <a:latin typeface="Calibri" panose="020F0502020204030204" pitchFamily="34" charset="0"/>
                <a:ea typeface="Calibri" panose="020F0502020204030204" pitchFamily="34" charset="0"/>
                <a:cs typeface="Calibri" panose="020F0502020204030204" pitchFamily="34" charset="0"/>
              </a:rPr>
              <a:t>Propuesta de aplicación de viáticos a docentes designados en centros educativos de difícil acceso, ubicados en zonas rurales aisladas. </a:t>
            </a:r>
            <a:endParaRPr lang="es-DO"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DO" sz="1600" dirty="0">
                <a:latin typeface="Calibri" panose="020F0502020204030204" pitchFamily="34" charset="0"/>
                <a:ea typeface="Calibri" panose="020F0502020204030204" pitchFamily="34" charset="0"/>
                <a:cs typeface="Calibri" panose="020F0502020204030204" pitchFamily="34" charset="0"/>
              </a:rPr>
              <a:t>Autodiagnóstico institucional dentro del Modelo CAF. </a:t>
            </a:r>
            <a:endParaRPr lang="es-DO"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DO" sz="1600" dirty="0">
                <a:latin typeface="Calibri" panose="020F0502020204030204" pitchFamily="34" charset="0"/>
                <a:ea typeface="Calibri" panose="020F0502020204030204" pitchFamily="34" charset="0"/>
                <a:cs typeface="Calibri" panose="020F0502020204030204" pitchFamily="34" charset="0"/>
              </a:rPr>
              <a:t>Plan de mejora del modelo CAF.</a:t>
            </a:r>
            <a:endParaRPr lang="es-DO"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A4EA7580-888F-4CCF-B320-6E348FF0A634}"/>
              </a:ext>
            </a:extLst>
          </p:cNvPr>
          <p:cNvSpPr/>
          <p:nvPr/>
        </p:nvSpPr>
        <p:spPr>
          <a:xfrm>
            <a:off x="517491" y="3992741"/>
            <a:ext cx="8109018" cy="923330"/>
          </a:xfrm>
          <a:prstGeom prst="rect">
            <a:avLst/>
          </a:prstGeom>
          <a:solidFill>
            <a:srgbClr val="939598"/>
          </a:solidFill>
        </p:spPr>
        <p:txBody>
          <a:bodyPr wrap="square">
            <a:spAutoFit/>
          </a:bodyPr>
          <a:lstStyle/>
          <a:p>
            <a:pPr algn="just">
              <a:spcAft>
                <a:spcPts val="0"/>
              </a:spcAft>
            </a:pPr>
            <a:r>
              <a:rPr lang="es-ES" dirty="0">
                <a:solidFill>
                  <a:schemeClr val="bg1"/>
                </a:solidFill>
                <a:latin typeface="Calibri" panose="020F0502020204030204" pitchFamily="34" charset="0"/>
                <a:ea typeface="Calibri" panose="020F0502020204030204" pitchFamily="34" charset="0"/>
                <a:cs typeface="Calibri" panose="020F0502020204030204" pitchFamily="34" charset="0"/>
              </a:rPr>
              <a:t>Sin embargo, algunos de los instrumentos aprobados, como los manuales operativos de Centro, Distrito y Regional, aunque vigentes, no han sido objeto de una aplicación efectiva y general.</a:t>
            </a:r>
            <a:endParaRPr lang="es-DO"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59549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Screen Shot 2019-04-24 at 5.53.40 PM.png">
            <a:extLst>
              <a:ext uri="{FF2B5EF4-FFF2-40B4-BE49-F238E27FC236}">
                <a16:creationId xmlns:a16="http://schemas.microsoft.com/office/drawing/2014/main" id="{0ABDB224-ABB5-4C21-B8D7-19BAABF20B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0163"/>
          </a:xfrm>
          <a:prstGeom prst="rect">
            <a:avLst/>
          </a:prstGeom>
        </p:spPr>
      </p:pic>
      <p:sp>
        <p:nvSpPr>
          <p:cNvPr id="6" name="Rectángulo 6">
            <a:extLst>
              <a:ext uri="{FF2B5EF4-FFF2-40B4-BE49-F238E27FC236}">
                <a16:creationId xmlns:a16="http://schemas.microsoft.com/office/drawing/2014/main" id="{898A1D25-BF65-4344-8848-7E2D4A994634}"/>
              </a:ext>
            </a:extLst>
          </p:cNvPr>
          <p:cNvSpPr/>
          <p:nvPr/>
        </p:nvSpPr>
        <p:spPr>
          <a:xfrm rot="5400000">
            <a:off x="3471769" y="-1882144"/>
            <a:ext cx="413168" cy="4801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DESEMPEÑO INSTITUCIONAL</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ángulo 9">
            <a:extLst>
              <a:ext uri="{FF2B5EF4-FFF2-40B4-BE49-F238E27FC236}">
                <a16:creationId xmlns:a16="http://schemas.microsoft.com/office/drawing/2014/main" id="{FAA8359D-E908-4A95-B5F8-20D39B5BD0D3}"/>
              </a:ext>
            </a:extLst>
          </p:cNvPr>
          <p:cNvSpPr/>
          <p:nvPr/>
        </p:nvSpPr>
        <p:spPr>
          <a:xfrm>
            <a:off x="478322" y="957952"/>
            <a:ext cx="8187356" cy="1169551"/>
          </a:xfrm>
          <a:prstGeom prst="rect">
            <a:avLst/>
          </a:prstGeom>
        </p:spPr>
        <p:txBody>
          <a:bodyPr wrap="square">
            <a:spAutoFit/>
          </a:bodyPr>
          <a:lstStyle/>
          <a:p>
            <a:pPr algn="just"/>
            <a:r>
              <a:rPr lang="es-ES" sz="1400" b="1" dirty="0">
                <a:cs typeface="Arial"/>
              </a:rPr>
              <a:t>Ordenanza No. 24-2017 </a:t>
            </a:r>
            <a:r>
              <a:rPr lang="es-ES" sz="1400" dirty="0">
                <a:cs typeface="Arial"/>
              </a:rPr>
              <a:t>que reglamenta el sistema competitivo de selección de los directores regionales y distritales. Todos los directores elegidos según el nuevo modelo han firmado un Acuerdo de Desempeño. </a:t>
            </a:r>
            <a:r>
              <a:rPr lang="es-ES" sz="1400" dirty="0"/>
              <a:t>El Instituto Dominicano de Evaluación e Investigación de la Calidad Educativa (IDEICE) ha asumido la responsabilidad de realizar la evaluación del desempeño de los cargos directivos distritales y regionales.</a:t>
            </a:r>
            <a:endParaRPr lang="es-DO" sz="1400" dirty="0"/>
          </a:p>
          <a:p>
            <a:pPr algn="just"/>
            <a:endParaRPr lang="es-DO" sz="1400" dirty="0">
              <a:cs typeface="Arial"/>
            </a:endParaRPr>
          </a:p>
        </p:txBody>
      </p:sp>
      <p:sp>
        <p:nvSpPr>
          <p:cNvPr id="10" name="Rectángulo 7">
            <a:extLst>
              <a:ext uri="{FF2B5EF4-FFF2-40B4-BE49-F238E27FC236}">
                <a16:creationId xmlns:a16="http://schemas.microsoft.com/office/drawing/2014/main" id="{C2C8C6C6-4809-4A68-81FA-73ABCF1437B8}"/>
              </a:ext>
            </a:extLst>
          </p:cNvPr>
          <p:cNvSpPr/>
          <p:nvPr/>
        </p:nvSpPr>
        <p:spPr>
          <a:xfrm>
            <a:off x="555010" y="1881281"/>
            <a:ext cx="8022790" cy="307777"/>
          </a:xfrm>
          <a:prstGeom prst="rect">
            <a:avLst/>
          </a:prstGeom>
        </p:spPr>
        <p:txBody>
          <a:bodyPr wrap="square">
            <a:spAutoFit/>
          </a:bodyPr>
          <a:lstStyle/>
          <a:p>
            <a:pPr algn="ctr"/>
            <a:r>
              <a:rPr lang="es-ES" sz="1400" b="1" dirty="0">
                <a:cs typeface="Arial"/>
              </a:rPr>
              <a:t>Sistema de Monitoreo y Medición de la Gestión Pública. Junio 2019</a:t>
            </a:r>
            <a:endParaRPr lang="es-DO" sz="1400" b="1" dirty="0">
              <a:cs typeface="Arial"/>
            </a:endParaRP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4" name="TextBox 3">
            <a:extLst>
              <a:ext uri="{FF2B5EF4-FFF2-40B4-BE49-F238E27FC236}">
                <a16:creationId xmlns:a16="http://schemas.microsoft.com/office/drawing/2014/main" id="{0960A89E-90C0-4B68-ABEB-168AF4657125}"/>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67</a:t>
            </a:fld>
            <a:endParaRPr lang="en-US"/>
          </a:p>
        </p:txBody>
      </p:sp>
      <p:graphicFrame>
        <p:nvGraphicFramePr>
          <p:cNvPr id="4" name="Tabla 3">
            <a:extLst>
              <a:ext uri="{FF2B5EF4-FFF2-40B4-BE49-F238E27FC236}">
                <a16:creationId xmlns:a16="http://schemas.microsoft.com/office/drawing/2014/main" id="{E5569898-B764-42E8-802B-533F577A39D6}"/>
              </a:ext>
            </a:extLst>
          </p:cNvPr>
          <p:cNvGraphicFramePr>
            <a:graphicFrameLocks noGrp="1"/>
          </p:cNvGraphicFramePr>
          <p:nvPr>
            <p:extLst>
              <p:ext uri="{D42A27DB-BD31-4B8C-83A1-F6EECF244321}">
                <p14:modId xmlns:p14="http://schemas.microsoft.com/office/powerpoint/2010/main" val="1331851200"/>
              </p:ext>
            </p:extLst>
          </p:nvPr>
        </p:nvGraphicFramePr>
        <p:xfrm>
          <a:off x="555011" y="2219555"/>
          <a:ext cx="8022789" cy="2765552"/>
        </p:xfrm>
        <a:graphic>
          <a:graphicData uri="http://schemas.openxmlformats.org/drawingml/2006/table">
            <a:tbl>
              <a:tblPr firstRow="1" firstCol="1" bandRow="1">
                <a:tableStyleId>{17292A2E-F333-43FB-9621-5CBBE7FDCDCB}</a:tableStyleId>
              </a:tblPr>
              <a:tblGrid>
                <a:gridCol w="5777542">
                  <a:extLst>
                    <a:ext uri="{9D8B030D-6E8A-4147-A177-3AD203B41FA5}">
                      <a16:colId xmlns:a16="http://schemas.microsoft.com/office/drawing/2014/main" val="675059377"/>
                    </a:ext>
                  </a:extLst>
                </a:gridCol>
                <a:gridCol w="1178862">
                  <a:extLst>
                    <a:ext uri="{9D8B030D-6E8A-4147-A177-3AD203B41FA5}">
                      <a16:colId xmlns:a16="http://schemas.microsoft.com/office/drawing/2014/main" val="2324373285"/>
                    </a:ext>
                  </a:extLst>
                </a:gridCol>
                <a:gridCol w="1066385">
                  <a:extLst>
                    <a:ext uri="{9D8B030D-6E8A-4147-A177-3AD203B41FA5}">
                      <a16:colId xmlns:a16="http://schemas.microsoft.com/office/drawing/2014/main" val="3486360383"/>
                    </a:ext>
                  </a:extLst>
                </a:gridCol>
              </a:tblGrid>
              <a:tr h="190500">
                <a:tc>
                  <a:txBody>
                    <a:bodyPr/>
                    <a:lstStyle/>
                    <a:p>
                      <a:pPr fontAlgn="auto">
                        <a:lnSpc>
                          <a:spcPct val="107000"/>
                        </a:lnSpc>
                        <a:spcAft>
                          <a:spcPts val="0"/>
                        </a:spcAft>
                      </a:pPr>
                      <a:r>
                        <a:rPr lang="es-DO" sz="1600" dirty="0">
                          <a:effectLst/>
                        </a:rPr>
                        <a:t>Indicador </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R w="12700" cap="flat" cmpd="sng" algn="ctr">
                      <a:solidFill>
                        <a:schemeClr val="bg1"/>
                      </a:solidFill>
                      <a:prstDash val="solid"/>
                      <a:round/>
                      <a:headEnd type="none" w="med" len="med"/>
                      <a:tailEnd type="none" w="med" len="med"/>
                    </a:lnR>
                    <a:solidFill>
                      <a:srgbClr val="939598"/>
                    </a:solidFill>
                  </a:tcPr>
                </a:tc>
                <a:tc>
                  <a:txBody>
                    <a:bodyPr/>
                    <a:lstStyle/>
                    <a:p>
                      <a:pPr algn="ctr" fontAlgn="auto">
                        <a:lnSpc>
                          <a:spcPct val="107000"/>
                        </a:lnSpc>
                        <a:spcAft>
                          <a:spcPts val="0"/>
                        </a:spcAft>
                      </a:pPr>
                      <a:r>
                        <a:rPr lang="es-DO" sz="1600" dirty="0">
                          <a:effectLst/>
                        </a:rPr>
                        <a:t>Puntuación</a:t>
                      </a:r>
                    </a:p>
                    <a:p>
                      <a:pPr algn="ctr" fontAlgn="auto">
                        <a:lnSpc>
                          <a:spcPct val="107000"/>
                        </a:lnSpc>
                        <a:spcAft>
                          <a:spcPts val="0"/>
                        </a:spcAft>
                      </a:pPr>
                      <a:r>
                        <a:rPr lang="es-DO" sz="1600" dirty="0">
                          <a:effectLst/>
                        </a:rPr>
                        <a:t>Diciembre 2018 </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939598"/>
                    </a:solidFill>
                  </a:tcPr>
                </a:tc>
                <a:tc>
                  <a:txBody>
                    <a:bodyPr/>
                    <a:lstStyle/>
                    <a:p>
                      <a:pPr algn="ctr" fontAlgn="auto">
                        <a:lnSpc>
                          <a:spcPct val="107000"/>
                        </a:lnSpc>
                        <a:spcAft>
                          <a:spcPts val="0"/>
                        </a:spcAft>
                      </a:pPr>
                      <a:r>
                        <a:rPr lang="es-DO" sz="1600" dirty="0">
                          <a:effectLst/>
                        </a:rPr>
                        <a:t>Puntuación Junio 2019</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solidFill>
                      <a:srgbClr val="939598"/>
                    </a:solidFill>
                  </a:tcPr>
                </a:tc>
                <a:extLst>
                  <a:ext uri="{0D108BD9-81ED-4DB2-BD59-A6C34878D82A}">
                    <a16:rowId xmlns:a16="http://schemas.microsoft.com/office/drawing/2014/main" val="3885184817"/>
                  </a:ext>
                </a:extLst>
              </a:tr>
              <a:tr h="190500">
                <a:tc>
                  <a:txBody>
                    <a:bodyPr/>
                    <a:lstStyle/>
                    <a:p>
                      <a:pPr fontAlgn="auto">
                        <a:lnSpc>
                          <a:spcPct val="107000"/>
                        </a:lnSpc>
                        <a:spcAft>
                          <a:spcPts val="0"/>
                        </a:spcAft>
                      </a:pPr>
                      <a:r>
                        <a:rPr lang="es-DO" sz="1600" b="0" dirty="0">
                          <a:effectLst/>
                        </a:rPr>
                        <a:t>Metas presidenciales (</a:t>
                      </a:r>
                      <a:r>
                        <a:rPr lang="es-DO" sz="1600" b="0" dirty="0" err="1">
                          <a:effectLst/>
                        </a:rPr>
                        <a:t>Sigob</a:t>
                      </a:r>
                      <a:r>
                        <a:rPr lang="es-DO" sz="1600" b="0" dirty="0">
                          <a:effectLst/>
                        </a:rPr>
                        <a:t>) </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100%</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100%</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54539758"/>
                  </a:ext>
                </a:extLst>
              </a:tr>
              <a:tr h="190500">
                <a:tc>
                  <a:txBody>
                    <a:bodyPr/>
                    <a:lstStyle/>
                    <a:p>
                      <a:pPr fontAlgn="auto">
                        <a:lnSpc>
                          <a:spcPct val="107000"/>
                        </a:lnSpc>
                        <a:spcAft>
                          <a:spcPts val="0"/>
                        </a:spcAft>
                      </a:pPr>
                      <a:r>
                        <a:rPr lang="es-DO" sz="1600" b="0" dirty="0">
                          <a:effectLst/>
                        </a:rPr>
                        <a:t>Sistema de Monitoreo de la Administración Pública (</a:t>
                      </a:r>
                      <a:r>
                        <a:rPr lang="es-DO" sz="1600" b="0" dirty="0" err="1">
                          <a:effectLst/>
                        </a:rPr>
                        <a:t>Sismap</a:t>
                      </a:r>
                      <a:r>
                        <a:rPr lang="es-DO" sz="1600" b="0" dirty="0">
                          <a:effectLst/>
                        </a:rPr>
                        <a:t>) </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56%</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64%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29877180"/>
                  </a:ext>
                </a:extLst>
              </a:tr>
              <a:tr h="190500">
                <a:tc>
                  <a:txBody>
                    <a:bodyPr/>
                    <a:lstStyle/>
                    <a:p>
                      <a:pPr fontAlgn="auto">
                        <a:lnSpc>
                          <a:spcPct val="107000"/>
                        </a:lnSpc>
                        <a:spcAft>
                          <a:spcPts val="0"/>
                        </a:spcAft>
                      </a:pPr>
                      <a:r>
                        <a:rPr lang="es-DO" sz="1600" b="0" dirty="0">
                          <a:effectLst/>
                        </a:rPr>
                        <a:t>Iniciativas TIC y Gobierno Electrónico (ITCGE) </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89%</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93%</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34634438"/>
                  </a:ext>
                </a:extLst>
              </a:tr>
              <a:tr h="190500">
                <a:tc>
                  <a:txBody>
                    <a:bodyPr/>
                    <a:lstStyle/>
                    <a:p>
                      <a:pPr fontAlgn="auto">
                        <a:lnSpc>
                          <a:spcPct val="107000"/>
                        </a:lnSpc>
                        <a:spcAft>
                          <a:spcPts val="0"/>
                        </a:spcAft>
                      </a:pPr>
                      <a:r>
                        <a:rPr lang="es-DO" sz="1600" b="0" dirty="0">
                          <a:effectLst/>
                        </a:rPr>
                        <a:t>Normas Básicas de Control Interno (</a:t>
                      </a:r>
                      <a:r>
                        <a:rPr lang="es-DO" sz="1600" b="0" dirty="0" err="1">
                          <a:effectLst/>
                        </a:rPr>
                        <a:t>Nobaci</a:t>
                      </a:r>
                      <a:r>
                        <a:rPr lang="es-DO" sz="1600" b="0" dirty="0">
                          <a:effectLst/>
                        </a:rPr>
                        <a:t>) </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33%</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36%</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94035035"/>
                  </a:ext>
                </a:extLst>
              </a:tr>
              <a:tr h="190500">
                <a:tc>
                  <a:txBody>
                    <a:bodyPr/>
                    <a:lstStyle/>
                    <a:p>
                      <a:pPr fontAlgn="auto">
                        <a:lnSpc>
                          <a:spcPct val="107000"/>
                        </a:lnSpc>
                        <a:spcAft>
                          <a:spcPts val="0"/>
                        </a:spcAft>
                      </a:pPr>
                      <a:r>
                        <a:rPr lang="es-DO" sz="1600" b="0" dirty="0">
                          <a:effectLst/>
                        </a:rPr>
                        <a:t>Ley de Libre Acceso a la Información Pública 200-04 </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78%</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83%</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511349187"/>
                  </a:ext>
                </a:extLst>
              </a:tr>
              <a:tr h="190500">
                <a:tc>
                  <a:txBody>
                    <a:bodyPr/>
                    <a:lstStyle/>
                    <a:p>
                      <a:pPr fontAlgn="auto">
                        <a:lnSpc>
                          <a:spcPct val="107000"/>
                        </a:lnSpc>
                        <a:spcAft>
                          <a:spcPts val="0"/>
                        </a:spcAft>
                      </a:pPr>
                      <a:r>
                        <a:rPr lang="es-DO" sz="1600" b="0" dirty="0">
                          <a:effectLst/>
                        </a:rPr>
                        <a:t>Gestión Presupuestaria </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74%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92%</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90154234"/>
                  </a:ext>
                </a:extLst>
              </a:tr>
              <a:tr h="190500">
                <a:tc>
                  <a:txBody>
                    <a:bodyPr/>
                    <a:lstStyle/>
                    <a:p>
                      <a:pPr fontAlgn="auto">
                        <a:lnSpc>
                          <a:spcPct val="107000"/>
                        </a:lnSpc>
                        <a:spcAft>
                          <a:spcPts val="0"/>
                        </a:spcAft>
                      </a:pPr>
                      <a:r>
                        <a:rPr lang="es-DO" sz="1600" b="0" dirty="0">
                          <a:effectLst/>
                        </a:rPr>
                        <a:t>Contrataciones Públicas </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73%</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81%</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29045342"/>
                  </a:ext>
                </a:extLst>
              </a:tr>
              <a:tr h="190500">
                <a:tc>
                  <a:txBody>
                    <a:bodyPr/>
                    <a:lstStyle/>
                    <a:p>
                      <a:pPr fontAlgn="auto">
                        <a:lnSpc>
                          <a:spcPct val="107000"/>
                        </a:lnSpc>
                        <a:spcAft>
                          <a:spcPts val="0"/>
                        </a:spcAft>
                      </a:pPr>
                      <a:r>
                        <a:rPr lang="es-DO" sz="1600" b="0" dirty="0">
                          <a:effectLst/>
                        </a:rPr>
                        <a:t>Transparencia Gubernamental </a:t>
                      </a:r>
                      <a:endParaRPr lang="es-DO"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a:effectLst/>
                        </a:rPr>
                        <a:t>84%</a:t>
                      </a:r>
                      <a:endParaRPr lang="es-DO"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auto">
                        <a:lnSpc>
                          <a:spcPct val="107000"/>
                        </a:lnSpc>
                        <a:spcAft>
                          <a:spcPts val="0"/>
                        </a:spcAft>
                      </a:pPr>
                      <a:r>
                        <a:rPr lang="es-DO" sz="1600" dirty="0">
                          <a:effectLst/>
                        </a:rPr>
                        <a:t>91%</a:t>
                      </a:r>
                      <a:endParaRPr lang="es-D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42178329"/>
                  </a:ext>
                </a:extLst>
              </a:tr>
            </a:tbl>
          </a:graphicData>
        </a:graphic>
      </p:graphicFrame>
    </p:spTree>
    <p:extLst>
      <p:ext uri="{BB962C8B-B14F-4D97-AF65-F5344CB8AC3E}">
        <p14:creationId xmlns:p14="http://schemas.microsoft.com/office/powerpoint/2010/main" val="16059549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8" descr="Screen Shot 2019-04-24 at 5.53.40 PM.png">
            <a:extLst>
              <a:ext uri="{FF2B5EF4-FFF2-40B4-BE49-F238E27FC236}">
                <a16:creationId xmlns:a16="http://schemas.microsoft.com/office/drawing/2014/main" id="{C9F59261-42FC-46EE-B22D-F2C868ACF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0163"/>
          </a:xfrm>
          <a:prstGeom prst="rect">
            <a:avLst/>
          </a:prstGeom>
        </p:spPr>
      </p:pic>
      <p:sp>
        <p:nvSpPr>
          <p:cNvPr id="13" name="TextBox 3">
            <a:extLst>
              <a:ext uri="{FF2B5EF4-FFF2-40B4-BE49-F238E27FC236}">
                <a16:creationId xmlns:a16="http://schemas.microsoft.com/office/drawing/2014/main" id="{FE78B902-5C33-4EF0-81ED-9544EB627473}"/>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graphicFrame>
        <p:nvGraphicFramePr>
          <p:cNvPr id="8" name="Tabla 10">
            <a:extLst>
              <a:ext uri="{FF2B5EF4-FFF2-40B4-BE49-F238E27FC236}">
                <a16:creationId xmlns:a16="http://schemas.microsoft.com/office/drawing/2014/main" id="{3052E497-F8A2-4263-8D8A-20CD6363BCC0}"/>
              </a:ext>
            </a:extLst>
          </p:cNvPr>
          <p:cNvGraphicFramePr>
            <a:graphicFrameLocks noGrp="1"/>
          </p:cNvGraphicFramePr>
          <p:nvPr>
            <p:extLst>
              <p:ext uri="{D42A27DB-BD31-4B8C-83A1-F6EECF244321}">
                <p14:modId xmlns:p14="http://schemas.microsoft.com/office/powerpoint/2010/main" val="1081888874"/>
              </p:ext>
            </p:extLst>
          </p:nvPr>
        </p:nvGraphicFramePr>
        <p:xfrm>
          <a:off x="457201" y="916526"/>
          <a:ext cx="8229600" cy="1263966"/>
        </p:xfrm>
        <a:graphic>
          <a:graphicData uri="http://schemas.openxmlformats.org/drawingml/2006/table">
            <a:tbl>
              <a:tblPr firstRow="1">
                <a:tableStyleId>{FABFCF23-3B69-468F-B69F-88F6DE6A72F2}</a:tableStyleId>
              </a:tblPr>
              <a:tblGrid>
                <a:gridCol w="3902221">
                  <a:extLst>
                    <a:ext uri="{9D8B030D-6E8A-4147-A177-3AD203B41FA5}">
                      <a16:colId xmlns:a16="http://schemas.microsoft.com/office/drawing/2014/main" val="484558288"/>
                    </a:ext>
                  </a:extLst>
                </a:gridCol>
                <a:gridCol w="2093899">
                  <a:extLst>
                    <a:ext uri="{9D8B030D-6E8A-4147-A177-3AD203B41FA5}">
                      <a16:colId xmlns:a16="http://schemas.microsoft.com/office/drawing/2014/main" val="3876288137"/>
                    </a:ext>
                  </a:extLst>
                </a:gridCol>
                <a:gridCol w="2233480">
                  <a:extLst>
                    <a:ext uri="{9D8B030D-6E8A-4147-A177-3AD203B41FA5}">
                      <a16:colId xmlns:a16="http://schemas.microsoft.com/office/drawing/2014/main" val="2003961574"/>
                    </a:ext>
                  </a:extLst>
                </a:gridCol>
              </a:tblGrid>
              <a:tr h="274758">
                <a:tc>
                  <a:txBody>
                    <a:bodyPr/>
                    <a:lstStyle/>
                    <a:p>
                      <a:pPr marL="36000" algn="ctr" fontAlgn="ctr"/>
                      <a:r>
                        <a:rPr lang="es-DO" sz="1400" u="none" strike="noStrike" dirty="0">
                          <a:effectLst/>
                          <a:latin typeface="+mn-lt"/>
                        </a:rPr>
                        <a:t>Indicadores</a:t>
                      </a:r>
                      <a:r>
                        <a:rPr lang="es-DO" sz="1400" u="none" strike="noStrike" baseline="0" dirty="0">
                          <a:effectLst/>
                          <a:latin typeface="+mn-lt"/>
                        </a:rPr>
                        <a:t> </a:t>
                      </a:r>
                      <a:r>
                        <a:rPr lang="es-DO" sz="1400" u="none" strike="noStrike" dirty="0">
                          <a:effectLst/>
                          <a:latin typeface="+mn-lt"/>
                        </a:rPr>
                        <a:t>(en función del devengado)</a:t>
                      </a:r>
                      <a:endParaRPr lang="es-DO" sz="1400" b="1" i="0" u="none" strike="noStrike" dirty="0">
                        <a:solidFill>
                          <a:srgbClr val="000000"/>
                        </a:solidFill>
                        <a:effectLst/>
                        <a:latin typeface="+mn-lt"/>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solidFill>
                      <a:srgbClr val="939598"/>
                    </a:solidFill>
                  </a:tcPr>
                </a:tc>
                <a:tc>
                  <a:txBody>
                    <a:bodyPr/>
                    <a:lstStyle/>
                    <a:p>
                      <a:pPr marL="36000" algn="ctr" fontAlgn="ctr"/>
                      <a:r>
                        <a:rPr lang="es-DO" sz="1400" u="none" strike="noStrike" dirty="0">
                          <a:effectLst/>
                          <a:latin typeface="+mn-lt"/>
                        </a:rPr>
                        <a:t>2018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solidFill>
                      <a:srgbClr val="939598"/>
                    </a:solidFill>
                  </a:tcPr>
                </a:tc>
                <a:tc>
                  <a:txBody>
                    <a:bodyPr/>
                    <a:lstStyle/>
                    <a:p>
                      <a:pPr marL="36000" algn="ctr" fontAlgn="ctr"/>
                      <a:r>
                        <a:rPr lang="es-DO" sz="1400" u="none" strike="noStrike" dirty="0">
                          <a:effectLst/>
                          <a:latin typeface="+mn-lt"/>
                        </a:rPr>
                        <a:t>2019</a:t>
                      </a:r>
                      <a:endParaRPr lang="es-DO" sz="1400" b="1" i="0" u="none" strike="noStrike" dirty="0">
                        <a:solidFill>
                          <a:srgbClr val="000000"/>
                        </a:solidFill>
                        <a:effectLst/>
                        <a:latin typeface="+mn-lt"/>
                      </a:endParaRPr>
                    </a:p>
                  </a:txBody>
                  <a:tcPr marL="9525" marR="9525" marT="9525" marB="0" anchor="ctr">
                    <a:lnL w="12700" cap="flat" cmpd="sng" algn="ctr">
                      <a:solidFill>
                        <a:schemeClr val="bg1"/>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solidFill>
                      <a:srgbClr val="939598"/>
                    </a:solidFill>
                  </a:tcPr>
                </a:tc>
                <a:extLst>
                  <a:ext uri="{0D108BD9-81ED-4DB2-BD59-A6C34878D82A}">
                    <a16:rowId xmlns:a16="http://schemas.microsoft.com/office/drawing/2014/main" val="129898786"/>
                  </a:ext>
                </a:extLst>
              </a:tr>
              <a:tr h="247302">
                <a:tc>
                  <a:txBody>
                    <a:bodyPr/>
                    <a:lstStyle/>
                    <a:p>
                      <a:pPr marL="36000" algn="l" fontAlgn="ctr"/>
                      <a:r>
                        <a:rPr lang="es-DO" sz="1400" u="none" strike="noStrike" dirty="0">
                          <a:effectLst/>
                          <a:latin typeface="+mn-lt"/>
                        </a:rPr>
                        <a:t>Presupuesto (Millones RD$) </a:t>
                      </a:r>
                      <a:endParaRPr lang="es-DO" sz="1400" b="0" i="0" u="none" strike="noStrike" dirty="0">
                        <a:solidFill>
                          <a:srgbClr val="000000"/>
                        </a:solidFill>
                        <a:effectLst/>
                        <a:latin typeface="+mn-lt"/>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6200" marR="76200" algn="ctr" fontAlgn="auto">
                        <a:lnSpc>
                          <a:spcPct val="107000"/>
                        </a:lnSpc>
                        <a:spcAft>
                          <a:spcPts val="800"/>
                        </a:spcAft>
                      </a:pPr>
                      <a:r>
                        <a:rPr lang="es-DO" sz="1400" dirty="0">
                          <a:solidFill>
                            <a:srgbClr val="000000"/>
                          </a:solidFill>
                          <a:effectLst/>
                          <a:latin typeface="+mn-lt"/>
                          <a:ea typeface="Times New Roman" panose="02020603050405020304" pitchFamily="18" charset="0"/>
                          <a:cs typeface="Calibri" panose="020F0502020204030204" pitchFamily="34" charset="0"/>
                        </a:rPr>
                        <a:t>152,765,357,300</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6200" marR="76200" algn="ctr" fontAlgn="auto">
                        <a:lnSpc>
                          <a:spcPct val="107000"/>
                        </a:lnSpc>
                        <a:spcAft>
                          <a:spcPts val="800"/>
                        </a:spcAft>
                      </a:pPr>
                      <a:r>
                        <a:rPr lang="es-DO" sz="1400" dirty="0">
                          <a:solidFill>
                            <a:srgbClr val="000000"/>
                          </a:solidFill>
                          <a:effectLst/>
                          <a:latin typeface="+mn-lt"/>
                          <a:ea typeface="Times New Roman" panose="02020603050405020304" pitchFamily="18" charset="0"/>
                          <a:cs typeface="Calibri" panose="020F0502020204030204" pitchFamily="34" charset="0"/>
                        </a:rPr>
                        <a:t>170,570,152,783</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559728215"/>
                  </a:ext>
                </a:extLst>
              </a:tr>
              <a:tr h="247302">
                <a:tc>
                  <a:txBody>
                    <a:bodyPr/>
                    <a:lstStyle/>
                    <a:p>
                      <a:pPr marL="36000" algn="l" fontAlgn="ctr"/>
                      <a:r>
                        <a:rPr lang="es-DO" sz="1400" u="none" strike="noStrike" dirty="0">
                          <a:effectLst/>
                          <a:latin typeface="+mn-lt"/>
                        </a:rPr>
                        <a:t>Monto ejecutado (1er Semestre)</a:t>
                      </a:r>
                      <a:endParaRPr lang="es-DO" sz="1400" b="0" i="0" u="none" strike="noStrike" dirty="0">
                        <a:solidFill>
                          <a:srgbClr val="000000"/>
                        </a:solidFill>
                        <a:effectLst/>
                        <a:latin typeface="+mn-lt"/>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6200" marR="76200" algn="ctr" fontAlgn="auto">
                        <a:lnSpc>
                          <a:spcPct val="107000"/>
                        </a:lnSpc>
                        <a:spcAft>
                          <a:spcPts val="800"/>
                        </a:spcAft>
                      </a:pPr>
                      <a:r>
                        <a:rPr lang="es-DO" sz="1400">
                          <a:solidFill>
                            <a:srgbClr val="000000"/>
                          </a:solidFill>
                          <a:effectLst/>
                          <a:latin typeface="+mn-lt"/>
                          <a:ea typeface="Times New Roman" panose="02020603050405020304" pitchFamily="18" charset="0"/>
                          <a:cs typeface="Calibri" panose="020F0502020204030204" pitchFamily="34" charset="0"/>
                        </a:rPr>
                        <a:t>72,471,532,751</a:t>
                      </a:r>
                      <a:endParaRPr lang="es-DO" sz="140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6200" marR="76200" algn="ctr" fontAlgn="auto">
                        <a:lnSpc>
                          <a:spcPct val="107000"/>
                        </a:lnSpc>
                        <a:spcAft>
                          <a:spcPts val="800"/>
                        </a:spcAft>
                      </a:pPr>
                      <a:r>
                        <a:rPr lang="es-DO" sz="1400" dirty="0">
                          <a:solidFill>
                            <a:srgbClr val="000000"/>
                          </a:solidFill>
                          <a:effectLst/>
                          <a:latin typeface="+mn-lt"/>
                          <a:ea typeface="Times New Roman" panose="02020603050405020304" pitchFamily="18" charset="0"/>
                          <a:cs typeface="Calibri" panose="020F0502020204030204" pitchFamily="34" charset="0"/>
                        </a:rPr>
                        <a:t>87,272,611,378</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582881592"/>
                  </a:ext>
                </a:extLst>
              </a:tr>
              <a:tr h="247302">
                <a:tc>
                  <a:txBody>
                    <a:bodyPr/>
                    <a:lstStyle/>
                    <a:p>
                      <a:pPr marL="36000" algn="l" fontAlgn="ctr"/>
                      <a:r>
                        <a:rPr lang="es-DO" sz="1400" u="none" strike="noStrike" dirty="0">
                          <a:effectLst/>
                          <a:latin typeface="+mn-lt"/>
                        </a:rPr>
                        <a:t>% Ejecución (1er Semestre) </a:t>
                      </a:r>
                      <a:endParaRPr lang="es-DO" sz="1400" b="0" i="0" u="none" strike="noStrike" dirty="0">
                        <a:solidFill>
                          <a:srgbClr val="000000"/>
                        </a:solidFill>
                        <a:effectLst/>
                        <a:latin typeface="+mn-lt"/>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6200" marR="76200" algn="ctr" fontAlgn="auto">
                        <a:lnSpc>
                          <a:spcPct val="107000"/>
                        </a:lnSpc>
                        <a:spcAft>
                          <a:spcPts val="800"/>
                        </a:spcAft>
                      </a:pPr>
                      <a:r>
                        <a:rPr lang="es-DO" sz="1400">
                          <a:solidFill>
                            <a:srgbClr val="000000"/>
                          </a:solidFill>
                          <a:effectLst/>
                          <a:latin typeface="+mn-lt"/>
                          <a:ea typeface="Times New Roman" panose="02020603050405020304" pitchFamily="18" charset="0"/>
                          <a:cs typeface="Calibri" panose="020F0502020204030204" pitchFamily="34" charset="0"/>
                        </a:rPr>
                        <a:t>47.44%</a:t>
                      </a:r>
                      <a:endParaRPr lang="es-DO" sz="140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6200" marR="76200" algn="ctr" fontAlgn="auto">
                        <a:lnSpc>
                          <a:spcPct val="107000"/>
                        </a:lnSpc>
                        <a:spcAft>
                          <a:spcPts val="800"/>
                        </a:spcAft>
                      </a:pPr>
                      <a:r>
                        <a:rPr lang="es-DO" sz="1400" dirty="0">
                          <a:solidFill>
                            <a:srgbClr val="000000"/>
                          </a:solidFill>
                          <a:effectLst/>
                          <a:latin typeface="+mn-lt"/>
                          <a:ea typeface="Times New Roman" panose="02020603050405020304" pitchFamily="18" charset="0"/>
                          <a:cs typeface="Calibri" panose="020F0502020204030204" pitchFamily="34" charset="0"/>
                        </a:rPr>
                        <a:t>51.17%</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656762472"/>
                  </a:ext>
                </a:extLst>
              </a:tr>
              <a:tr h="247302">
                <a:tc>
                  <a:txBody>
                    <a:bodyPr/>
                    <a:lstStyle/>
                    <a:p>
                      <a:pPr marL="36000" algn="l" fontAlgn="ctr"/>
                      <a:r>
                        <a:rPr lang="es-DO" sz="1400" u="none" strike="noStrike" dirty="0">
                          <a:effectLst/>
                          <a:latin typeface="+mn-lt"/>
                        </a:rPr>
                        <a:t>Monto ejecutado % PIB (1er Semestre)</a:t>
                      </a:r>
                      <a:endParaRPr lang="es-DO" sz="1400" b="0" i="0" u="none" strike="noStrike" dirty="0">
                        <a:solidFill>
                          <a:srgbClr val="000000"/>
                        </a:solidFill>
                        <a:effectLst/>
                        <a:latin typeface="+mn-lt"/>
                      </a:endParaRPr>
                    </a:p>
                  </a:txBody>
                  <a:tcPr marL="9525" marR="9525" marT="9525"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6200" marR="76200" algn="ctr" fontAlgn="auto">
                        <a:lnSpc>
                          <a:spcPct val="107000"/>
                        </a:lnSpc>
                        <a:spcAft>
                          <a:spcPts val="800"/>
                        </a:spcAft>
                      </a:pPr>
                      <a:r>
                        <a:rPr lang="es-DO" sz="1400">
                          <a:solidFill>
                            <a:srgbClr val="000000"/>
                          </a:solidFill>
                          <a:effectLst/>
                          <a:latin typeface="+mn-lt"/>
                          <a:ea typeface="Times New Roman" panose="02020603050405020304" pitchFamily="18" charset="0"/>
                          <a:cs typeface="Calibri" panose="020F0502020204030204" pitchFamily="34" charset="0"/>
                        </a:rPr>
                        <a:t>1.71%</a:t>
                      </a:r>
                      <a:endParaRPr lang="es-DO" sz="140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tc>
                  <a:txBody>
                    <a:bodyPr/>
                    <a:lstStyle/>
                    <a:p>
                      <a:pPr marL="76200" marR="76200" algn="ctr" fontAlgn="auto">
                        <a:lnSpc>
                          <a:spcPct val="107000"/>
                        </a:lnSpc>
                        <a:spcAft>
                          <a:spcPts val="800"/>
                        </a:spcAft>
                      </a:pPr>
                      <a:r>
                        <a:rPr lang="es-DO" sz="1400" dirty="0">
                          <a:solidFill>
                            <a:srgbClr val="000000"/>
                          </a:solidFill>
                          <a:effectLst/>
                          <a:latin typeface="+mn-lt"/>
                          <a:ea typeface="Times New Roman" panose="02020603050405020304" pitchFamily="18" charset="0"/>
                          <a:cs typeface="Calibri" panose="020F0502020204030204" pitchFamily="34" charset="0"/>
                        </a:rPr>
                        <a:t>2.00%</a:t>
                      </a:r>
                      <a:endParaRPr lang="es-DO" sz="1400" dirty="0">
                        <a:effectLst/>
                        <a:latin typeface="+mn-lt"/>
                        <a:ea typeface="Calibri" panose="020F0502020204030204" pitchFamily="34" charset="0"/>
                        <a:cs typeface="Times New Roman" panose="02020603050405020304" pitchFamily="18" charset="0"/>
                      </a:endParaRPr>
                    </a:p>
                  </a:txBody>
                  <a:tcPr marL="0" marR="0" marT="0" marB="0" anchor="ct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lnB w="635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835487474"/>
                  </a:ext>
                </a:extLst>
              </a:tr>
            </a:tbl>
          </a:graphicData>
        </a:graphic>
      </p:graphicFrame>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4" name="Rectángulo 6">
            <a:extLst>
              <a:ext uri="{FF2B5EF4-FFF2-40B4-BE49-F238E27FC236}">
                <a16:creationId xmlns:a16="http://schemas.microsoft.com/office/drawing/2014/main" id="{B72E376F-9C88-42FF-86BE-486329DEA94A}"/>
              </a:ext>
            </a:extLst>
          </p:cNvPr>
          <p:cNvSpPr/>
          <p:nvPr/>
        </p:nvSpPr>
        <p:spPr>
          <a:xfrm rot="5400000">
            <a:off x="3930708" y="-2317561"/>
            <a:ext cx="413168" cy="5675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MEJORAR LA INVERSIÓN EN EDUCACIÓN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68</a:t>
            </a:fld>
            <a:endParaRPr lang="en-US"/>
          </a:p>
        </p:txBody>
      </p:sp>
      <p:graphicFrame>
        <p:nvGraphicFramePr>
          <p:cNvPr id="3" name="Tabla 2">
            <a:extLst>
              <a:ext uri="{FF2B5EF4-FFF2-40B4-BE49-F238E27FC236}">
                <a16:creationId xmlns:a16="http://schemas.microsoft.com/office/drawing/2014/main" id="{8FF3005E-CFA3-4B84-A99B-EB81DF7FEA3C}"/>
              </a:ext>
            </a:extLst>
          </p:cNvPr>
          <p:cNvGraphicFramePr>
            <a:graphicFrameLocks noGrp="1"/>
          </p:cNvGraphicFramePr>
          <p:nvPr>
            <p:extLst>
              <p:ext uri="{D42A27DB-BD31-4B8C-83A1-F6EECF244321}">
                <p14:modId xmlns:p14="http://schemas.microsoft.com/office/powerpoint/2010/main" val="332291829"/>
              </p:ext>
            </p:extLst>
          </p:nvPr>
        </p:nvGraphicFramePr>
        <p:xfrm>
          <a:off x="457202" y="2260879"/>
          <a:ext cx="8229599" cy="2558358"/>
        </p:xfrm>
        <a:graphic>
          <a:graphicData uri="http://schemas.openxmlformats.org/drawingml/2006/table">
            <a:tbl>
              <a:tblPr firstRow="1" firstCol="1" bandRow="1">
                <a:tableStyleId>{69012ECD-51FC-41F1-AA8D-1B2483CD663E}</a:tableStyleId>
              </a:tblPr>
              <a:tblGrid>
                <a:gridCol w="648492">
                  <a:extLst>
                    <a:ext uri="{9D8B030D-6E8A-4147-A177-3AD203B41FA5}">
                      <a16:colId xmlns:a16="http://schemas.microsoft.com/office/drawing/2014/main" val="1044118532"/>
                    </a:ext>
                  </a:extLst>
                </a:gridCol>
                <a:gridCol w="3184952">
                  <a:extLst>
                    <a:ext uri="{9D8B030D-6E8A-4147-A177-3AD203B41FA5}">
                      <a16:colId xmlns:a16="http://schemas.microsoft.com/office/drawing/2014/main" val="3166184240"/>
                    </a:ext>
                  </a:extLst>
                </a:gridCol>
                <a:gridCol w="1530609">
                  <a:extLst>
                    <a:ext uri="{9D8B030D-6E8A-4147-A177-3AD203B41FA5}">
                      <a16:colId xmlns:a16="http://schemas.microsoft.com/office/drawing/2014/main" val="3303660216"/>
                    </a:ext>
                  </a:extLst>
                </a:gridCol>
                <a:gridCol w="1741383">
                  <a:extLst>
                    <a:ext uri="{9D8B030D-6E8A-4147-A177-3AD203B41FA5}">
                      <a16:colId xmlns:a16="http://schemas.microsoft.com/office/drawing/2014/main" val="724266263"/>
                    </a:ext>
                  </a:extLst>
                </a:gridCol>
                <a:gridCol w="1124163">
                  <a:extLst>
                    <a:ext uri="{9D8B030D-6E8A-4147-A177-3AD203B41FA5}">
                      <a16:colId xmlns:a16="http://schemas.microsoft.com/office/drawing/2014/main" val="1699921483"/>
                    </a:ext>
                  </a:extLst>
                </a:gridCol>
              </a:tblGrid>
              <a:tr h="509979">
                <a:tc gridSpan="2">
                  <a:txBody>
                    <a:bodyPr/>
                    <a:lstStyle/>
                    <a:p>
                      <a:pPr marL="76200" marR="76200" algn="ctr" fontAlgn="auto">
                        <a:lnSpc>
                          <a:spcPct val="107000"/>
                        </a:lnSpc>
                        <a:spcAft>
                          <a:spcPts val="800"/>
                        </a:spcAft>
                      </a:pPr>
                      <a:r>
                        <a:rPr lang="es-DO" sz="1400" dirty="0">
                          <a:effectLst/>
                        </a:rPr>
                        <a:t>Concepto del Gasto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R w="12700" cap="flat" cmpd="sng" algn="ctr">
                      <a:solidFill>
                        <a:schemeClr val="bg1"/>
                      </a:solidFill>
                      <a:prstDash val="solid"/>
                      <a:round/>
                      <a:headEnd type="none" w="med" len="med"/>
                      <a:tailEnd type="none" w="med" len="med"/>
                    </a:lnR>
                    <a:solidFill>
                      <a:srgbClr val="939598"/>
                    </a:solidFill>
                  </a:tcPr>
                </a:tc>
                <a:tc hMerge="1">
                  <a:txBody>
                    <a:bodyPr/>
                    <a:lstStyle/>
                    <a:p>
                      <a:endParaRPr lang="es-DO"/>
                    </a:p>
                  </a:txBody>
                  <a:tcPr/>
                </a:tc>
                <a:tc>
                  <a:txBody>
                    <a:bodyPr/>
                    <a:lstStyle/>
                    <a:p>
                      <a:pPr marL="76200" marR="76200" algn="ctr" fontAlgn="auto">
                        <a:lnSpc>
                          <a:spcPct val="107000"/>
                        </a:lnSpc>
                        <a:spcAft>
                          <a:spcPts val="800"/>
                        </a:spcAft>
                      </a:pPr>
                      <a:r>
                        <a:rPr lang="es-DO" sz="1400" dirty="0">
                          <a:effectLst/>
                        </a:rPr>
                        <a:t>Presupuesto Vigente</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939598"/>
                    </a:solidFill>
                  </a:tcPr>
                </a:tc>
                <a:tc>
                  <a:txBody>
                    <a:bodyPr/>
                    <a:lstStyle/>
                    <a:p>
                      <a:pPr marL="76200" marR="76200" algn="ctr" fontAlgn="auto">
                        <a:lnSpc>
                          <a:spcPct val="107000"/>
                        </a:lnSpc>
                        <a:spcAft>
                          <a:spcPts val="800"/>
                        </a:spcAft>
                      </a:pPr>
                      <a:r>
                        <a:rPr lang="es-DO" sz="1400" dirty="0">
                          <a:effectLst/>
                        </a:rPr>
                        <a:t>Presupuesto Ejecutado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939598"/>
                    </a:solidFill>
                  </a:tcPr>
                </a:tc>
                <a:tc>
                  <a:txBody>
                    <a:bodyPr/>
                    <a:lstStyle/>
                    <a:p>
                      <a:pPr marL="76200" marR="76200" algn="ctr" fontAlgn="auto">
                        <a:lnSpc>
                          <a:spcPct val="107000"/>
                        </a:lnSpc>
                        <a:spcAft>
                          <a:spcPts val="800"/>
                        </a:spcAft>
                      </a:pPr>
                      <a:r>
                        <a:rPr lang="es-DO" sz="1400" dirty="0">
                          <a:effectLst/>
                        </a:rPr>
                        <a:t>Ejecutado %</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solidFill>
                      <a:srgbClr val="939598"/>
                    </a:solidFill>
                  </a:tcPr>
                </a:tc>
                <a:extLst>
                  <a:ext uri="{0D108BD9-81ED-4DB2-BD59-A6C34878D82A}">
                    <a16:rowId xmlns:a16="http://schemas.microsoft.com/office/drawing/2014/main" val="1653089117"/>
                  </a:ext>
                </a:extLst>
              </a:tr>
              <a:tr h="249223">
                <a:tc>
                  <a:txBody>
                    <a:bodyPr/>
                    <a:lstStyle/>
                    <a:p>
                      <a:pPr marL="76200" marR="76200" algn="ctr" fontAlgn="auto">
                        <a:lnSpc>
                          <a:spcPct val="107000"/>
                        </a:lnSpc>
                        <a:spcAft>
                          <a:spcPts val="800"/>
                        </a:spcAft>
                      </a:pPr>
                      <a:r>
                        <a:rPr lang="es-DO" sz="1400">
                          <a:effectLst/>
                        </a:rPr>
                        <a:t>2.1</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fontAlgn="auto">
                        <a:lnSpc>
                          <a:spcPct val="107000"/>
                        </a:lnSpc>
                        <a:spcAft>
                          <a:spcPts val="800"/>
                        </a:spcAft>
                      </a:pPr>
                      <a:r>
                        <a:rPr lang="es-DO" sz="1400">
                          <a:effectLst/>
                        </a:rPr>
                        <a:t>Remuneraciones y Contribuciones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95,315,664,954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50,416,287,045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ctr" fontAlgn="auto">
                        <a:lnSpc>
                          <a:spcPct val="107000"/>
                        </a:lnSpc>
                        <a:spcAft>
                          <a:spcPts val="800"/>
                        </a:spcAft>
                      </a:pPr>
                      <a:r>
                        <a:rPr lang="es-DO" sz="1400" dirty="0">
                          <a:solidFill>
                            <a:srgbClr val="FF0000"/>
                          </a:solidFill>
                          <a:effectLst/>
                        </a:rPr>
                        <a:t>52.89%</a:t>
                      </a:r>
                      <a:endParaRPr lang="es-DO"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11370008"/>
                  </a:ext>
                </a:extLst>
              </a:tr>
              <a:tr h="249223">
                <a:tc>
                  <a:txBody>
                    <a:bodyPr/>
                    <a:lstStyle/>
                    <a:p>
                      <a:pPr marL="76200" marR="76200" algn="ctr" fontAlgn="auto">
                        <a:lnSpc>
                          <a:spcPct val="107000"/>
                        </a:lnSpc>
                        <a:spcAft>
                          <a:spcPts val="800"/>
                        </a:spcAft>
                      </a:pPr>
                      <a:r>
                        <a:rPr lang="es-DO" sz="1400">
                          <a:effectLst/>
                        </a:rPr>
                        <a:t>2.2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fontAlgn="auto">
                        <a:lnSpc>
                          <a:spcPct val="107000"/>
                        </a:lnSpc>
                        <a:spcAft>
                          <a:spcPts val="800"/>
                        </a:spcAft>
                      </a:pPr>
                      <a:r>
                        <a:rPr lang="es-DO" sz="1400">
                          <a:effectLst/>
                        </a:rPr>
                        <a:t>Contratación de Servicios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28,881,722,860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16,059,586,665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ctr" fontAlgn="auto">
                        <a:lnSpc>
                          <a:spcPct val="107000"/>
                        </a:lnSpc>
                        <a:spcAft>
                          <a:spcPts val="800"/>
                        </a:spcAft>
                      </a:pPr>
                      <a:r>
                        <a:rPr lang="es-DO" sz="1400">
                          <a:effectLst/>
                        </a:rPr>
                        <a:t>55.60%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9081430"/>
                  </a:ext>
                </a:extLst>
              </a:tr>
              <a:tr h="249223">
                <a:tc>
                  <a:txBody>
                    <a:bodyPr/>
                    <a:lstStyle/>
                    <a:p>
                      <a:pPr marL="76200" marR="76200" algn="ctr" fontAlgn="auto">
                        <a:lnSpc>
                          <a:spcPct val="107000"/>
                        </a:lnSpc>
                        <a:spcAft>
                          <a:spcPts val="800"/>
                        </a:spcAft>
                      </a:pPr>
                      <a:r>
                        <a:rPr lang="es-DO" sz="1400">
                          <a:effectLst/>
                        </a:rPr>
                        <a:t>2.3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fontAlgn="auto">
                        <a:lnSpc>
                          <a:spcPct val="107000"/>
                        </a:lnSpc>
                        <a:spcAft>
                          <a:spcPts val="800"/>
                        </a:spcAft>
                      </a:pPr>
                      <a:r>
                        <a:rPr lang="es-DO" sz="1400">
                          <a:effectLst/>
                        </a:rPr>
                        <a:t>Materiales y Suministros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4,779,701,728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1,548,377,417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ctr" fontAlgn="auto">
                        <a:lnSpc>
                          <a:spcPct val="107000"/>
                        </a:lnSpc>
                        <a:spcAft>
                          <a:spcPts val="800"/>
                        </a:spcAft>
                      </a:pPr>
                      <a:r>
                        <a:rPr lang="es-DO" sz="1400">
                          <a:effectLst/>
                        </a:rPr>
                        <a:t>32.39%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68881867"/>
                  </a:ext>
                </a:extLst>
              </a:tr>
              <a:tr h="249223">
                <a:tc>
                  <a:txBody>
                    <a:bodyPr/>
                    <a:lstStyle/>
                    <a:p>
                      <a:pPr marL="76200" marR="76200" algn="ctr" fontAlgn="auto">
                        <a:lnSpc>
                          <a:spcPct val="107000"/>
                        </a:lnSpc>
                        <a:spcAft>
                          <a:spcPts val="800"/>
                        </a:spcAft>
                      </a:pPr>
                      <a:r>
                        <a:rPr lang="es-DO" sz="1400">
                          <a:effectLst/>
                        </a:rPr>
                        <a:t>2.4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fontAlgn="auto">
                        <a:lnSpc>
                          <a:spcPct val="107000"/>
                        </a:lnSpc>
                        <a:spcAft>
                          <a:spcPts val="800"/>
                        </a:spcAft>
                      </a:pPr>
                      <a:r>
                        <a:rPr lang="es-DO" sz="1400">
                          <a:effectLst/>
                        </a:rPr>
                        <a:t>Transferencias Corrientes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17,779,772,366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7,907,229,333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ctr" fontAlgn="auto">
                        <a:lnSpc>
                          <a:spcPct val="107000"/>
                        </a:lnSpc>
                        <a:spcAft>
                          <a:spcPts val="800"/>
                        </a:spcAft>
                      </a:pPr>
                      <a:r>
                        <a:rPr lang="es-DO" sz="1400">
                          <a:effectLst/>
                        </a:rPr>
                        <a:t>44.47%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51047905"/>
                  </a:ext>
                </a:extLst>
              </a:tr>
              <a:tr h="249223">
                <a:tc>
                  <a:txBody>
                    <a:bodyPr/>
                    <a:lstStyle/>
                    <a:p>
                      <a:pPr marL="76200" marR="76200" algn="ctr" fontAlgn="auto">
                        <a:lnSpc>
                          <a:spcPct val="107000"/>
                        </a:lnSpc>
                        <a:spcAft>
                          <a:spcPts val="800"/>
                        </a:spcAft>
                      </a:pPr>
                      <a:r>
                        <a:rPr lang="es-DO" sz="1400">
                          <a:effectLst/>
                        </a:rPr>
                        <a:t>2.5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fontAlgn="auto">
                        <a:lnSpc>
                          <a:spcPct val="107000"/>
                        </a:lnSpc>
                        <a:spcAft>
                          <a:spcPts val="800"/>
                        </a:spcAft>
                      </a:pPr>
                      <a:r>
                        <a:rPr lang="es-DO" sz="1400">
                          <a:effectLst/>
                        </a:rPr>
                        <a:t>Transferencias de Capital</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169,881,422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110,422,924</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ctr" fontAlgn="auto">
                        <a:lnSpc>
                          <a:spcPct val="107000"/>
                        </a:lnSpc>
                        <a:spcAft>
                          <a:spcPts val="800"/>
                        </a:spcAft>
                      </a:pPr>
                      <a:r>
                        <a:rPr lang="es-DO" sz="1400">
                          <a:effectLst/>
                        </a:rPr>
                        <a:t>65.00%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30281899"/>
                  </a:ext>
                </a:extLst>
              </a:tr>
              <a:tr h="303818">
                <a:tc>
                  <a:txBody>
                    <a:bodyPr/>
                    <a:lstStyle/>
                    <a:p>
                      <a:pPr marL="76200" marR="76200" algn="ctr" fontAlgn="auto">
                        <a:lnSpc>
                          <a:spcPct val="107000"/>
                        </a:lnSpc>
                        <a:spcAft>
                          <a:spcPts val="800"/>
                        </a:spcAft>
                      </a:pPr>
                      <a:r>
                        <a:rPr lang="es-DO" sz="1400">
                          <a:effectLst/>
                        </a:rPr>
                        <a:t>2.6</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fontAlgn="auto">
                        <a:lnSpc>
                          <a:spcPct val="107000"/>
                        </a:lnSpc>
                        <a:spcAft>
                          <a:spcPts val="800"/>
                        </a:spcAft>
                      </a:pPr>
                      <a:r>
                        <a:rPr lang="es-DO" sz="1400">
                          <a:effectLst/>
                        </a:rPr>
                        <a:t>Bienes Muebles, Inmuebles e Intangibles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8,504,121,787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4,130,506,340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ctr" fontAlgn="auto">
                        <a:lnSpc>
                          <a:spcPct val="107000"/>
                        </a:lnSpc>
                        <a:spcAft>
                          <a:spcPts val="800"/>
                        </a:spcAft>
                      </a:pPr>
                      <a:r>
                        <a:rPr lang="es-DO" sz="1400">
                          <a:effectLst/>
                        </a:rPr>
                        <a:t>48.57%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90949370"/>
                  </a:ext>
                </a:extLst>
              </a:tr>
              <a:tr h="249223">
                <a:tc>
                  <a:txBody>
                    <a:bodyPr/>
                    <a:lstStyle/>
                    <a:p>
                      <a:pPr marL="76200" marR="76200" algn="ctr" fontAlgn="auto">
                        <a:lnSpc>
                          <a:spcPct val="107000"/>
                        </a:lnSpc>
                        <a:spcAft>
                          <a:spcPts val="800"/>
                        </a:spcAft>
                      </a:pPr>
                      <a:r>
                        <a:rPr lang="es-DO" sz="1400">
                          <a:effectLst/>
                        </a:rPr>
                        <a:t>2.7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fontAlgn="auto">
                        <a:lnSpc>
                          <a:spcPct val="107000"/>
                        </a:lnSpc>
                        <a:spcAft>
                          <a:spcPts val="800"/>
                        </a:spcAft>
                      </a:pPr>
                      <a:r>
                        <a:rPr lang="es-DO" sz="1400">
                          <a:effectLst/>
                        </a:rPr>
                        <a:t>Obras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15,139,287,665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7,100,201,653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ctr" fontAlgn="auto">
                        <a:lnSpc>
                          <a:spcPct val="107000"/>
                        </a:lnSpc>
                        <a:spcAft>
                          <a:spcPts val="800"/>
                        </a:spcAft>
                      </a:pPr>
                      <a:r>
                        <a:rPr lang="es-DO" sz="1400">
                          <a:effectLst/>
                        </a:rPr>
                        <a:t>46.90%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08015935"/>
                  </a:ext>
                </a:extLst>
              </a:tr>
              <a:tr h="249223">
                <a:tc gridSpan="2">
                  <a:txBody>
                    <a:bodyPr/>
                    <a:lstStyle/>
                    <a:p>
                      <a:pPr marL="76200" marR="76200" algn="ctr" fontAlgn="auto">
                        <a:lnSpc>
                          <a:spcPct val="107000"/>
                        </a:lnSpc>
                        <a:spcAft>
                          <a:spcPts val="800"/>
                        </a:spcAft>
                      </a:pPr>
                      <a:r>
                        <a:rPr lang="es-DO" sz="1400">
                          <a:effectLst/>
                        </a:rPr>
                        <a:t>TOTAL</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s-DO"/>
                    </a:p>
                  </a:txBody>
                  <a:tcPr/>
                </a:tc>
                <a:tc>
                  <a:txBody>
                    <a:bodyPr/>
                    <a:lstStyle/>
                    <a:p>
                      <a:pPr marL="76200" marR="76200" algn="r" fontAlgn="auto">
                        <a:lnSpc>
                          <a:spcPct val="107000"/>
                        </a:lnSpc>
                        <a:spcAft>
                          <a:spcPts val="800"/>
                        </a:spcAft>
                      </a:pPr>
                      <a:r>
                        <a:rPr lang="es-DO" sz="1400">
                          <a:effectLst/>
                        </a:rPr>
                        <a:t>170,570,152,783</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r" fontAlgn="auto">
                        <a:lnSpc>
                          <a:spcPct val="107000"/>
                        </a:lnSpc>
                        <a:spcAft>
                          <a:spcPts val="800"/>
                        </a:spcAft>
                      </a:pPr>
                      <a:r>
                        <a:rPr lang="es-DO" sz="1400">
                          <a:effectLst/>
                        </a:rPr>
                        <a:t>87,272,611,378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6200" marR="76200" algn="ctr" fontAlgn="auto">
                        <a:lnSpc>
                          <a:spcPct val="107000"/>
                        </a:lnSpc>
                        <a:spcAft>
                          <a:spcPts val="800"/>
                        </a:spcAft>
                      </a:pPr>
                      <a:r>
                        <a:rPr lang="es-DO" sz="1400" dirty="0">
                          <a:effectLst/>
                        </a:rPr>
                        <a:t>51.17%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93084844"/>
                  </a:ext>
                </a:extLst>
              </a:tr>
            </a:tbl>
          </a:graphicData>
        </a:graphic>
      </p:graphicFrame>
    </p:spTree>
    <p:extLst>
      <p:ext uri="{BB962C8B-B14F-4D97-AF65-F5344CB8AC3E}">
        <p14:creationId xmlns:p14="http://schemas.microsoft.com/office/powerpoint/2010/main" val="16059549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8" descr="Screen Shot 2019-04-24 at 5.53.40 PM.png">
            <a:extLst>
              <a:ext uri="{FF2B5EF4-FFF2-40B4-BE49-F238E27FC236}">
                <a16:creationId xmlns:a16="http://schemas.microsoft.com/office/drawing/2014/main" id="{C9F59261-42FC-46EE-B22D-F2C868ACF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0163"/>
          </a:xfrm>
          <a:prstGeom prst="rect">
            <a:avLst/>
          </a:prstGeom>
        </p:spPr>
      </p:pic>
      <p:sp>
        <p:nvSpPr>
          <p:cNvPr id="13" name="TextBox 3">
            <a:extLst>
              <a:ext uri="{FF2B5EF4-FFF2-40B4-BE49-F238E27FC236}">
                <a16:creationId xmlns:a16="http://schemas.microsoft.com/office/drawing/2014/main" id="{FE78B902-5C33-4EF0-81ED-9544EB627473}"/>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4" name="Rectángulo 6">
            <a:extLst>
              <a:ext uri="{FF2B5EF4-FFF2-40B4-BE49-F238E27FC236}">
                <a16:creationId xmlns:a16="http://schemas.microsoft.com/office/drawing/2014/main" id="{B72E376F-9C88-42FF-86BE-486329DEA94A}"/>
              </a:ext>
            </a:extLst>
          </p:cNvPr>
          <p:cNvSpPr/>
          <p:nvPr/>
        </p:nvSpPr>
        <p:spPr>
          <a:xfrm rot="5400000">
            <a:off x="3930708" y="-2317561"/>
            <a:ext cx="413168" cy="5675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MEJORAR LA INVERSIÓN EN EDUCACIÓN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69</a:t>
            </a:fld>
            <a:endParaRPr lang="en-US"/>
          </a:p>
        </p:txBody>
      </p:sp>
      <p:graphicFrame>
        <p:nvGraphicFramePr>
          <p:cNvPr id="9" name="Gráfico 8">
            <a:extLst>
              <a:ext uri="{FF2B5EF4-FFF2-40B4-BE49-F238E27FC236}">
                <a16:creationId xmlns:a16="http://schemas.microsoft.com/office/drawing/2014/main" id="{17B826E4-0FE3-47C6-81A7-6301648E693B}"/>
              </a:ext>
            </a:extLst>
          </p:cNvPr>
          <p:cNvGraphicFramePr/>
          <p:nvPr>
            <p:extLst>
              <p:ext uri="{D42A27DB-BD31-4B8C-83A1-F6EECF244321}">
                <p14:modId xmlns:p14="http://schemas.microsoft.com/office/powerpoint/2010/main" val="2338975435"/>
              </p:ext>
            </p:extLst>
          </p:nvPr>
        </p:nvGraphicFramePr>
        <p:xfrm>
          <a:off x="444751" y="1348951"/>
          <a:ext cx="8023608" cy="3620808"/>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ángulo 3">
            <a:extLst>
              <a:ext uri="{FF2B5EF4-FFF2-40B4-BE49-F238E27FC236}">
                <a16:creationId xmlns:a16="http://schemas.microsoft.com/office/drawing/2014/main" id="{48CCB5FD-C72B-4897-89B0-41A78048BCDF}"/>
              </a:ext>
            </a:extLst>
          </p:cNvPr>
          <p:cNvSpPr/>
          <p:nvPr/>
        </p:nvSpPr>
        <p:spPr>
          <a:xfrm>
            <a:off x="444751" y="853107"/>
            <a:ext cx="8023608" cy="369332"/>
          </a:xfrm>
          <a:prstGeom prst="rect">
            <a:avLst/>
          </a:prstGeom>
          <a:solidFill>
            <a:srgbClr val="939598"/>
          </a:solidFill>
        </p:spPr>
        <p:txBody>
          <a:bodyPr wrap="square">
            <a:spAutoFit/>
          </a:bodyPr>
          <a:lstStyle/>
          <a:p>
            <a:pPr algn="just">
              <a:spcAft>
                <a:spcPts val="1000"/>
              </a:spcAft>
            </a:pPr>
            <a:r>
              <a:rPr lang="es-DO" b="1" dirty="0">
                <a:solidFill>
                  <a:schemeClr val="bg1"/>
                </a:solidFill>
                <a:latin typeface="Calibri" panose="020F0502020204030204" pitchFamily="34" charset="0"/>
                <a:ea typeface="Calibri" panose="020F0502020204030204" pitchFamily="34" charset="0"/>
                <a:cs typeface="Times New Roman" panose="02020603050405020304" pitchFamily="18" charset="0"/>
              </a:rPr>
              <a:t>Gráfico. Costo estimado por alumno por provincia, primer semestre 2019. </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990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2B4544DC-DF77-48E9-AC07-3920F82F6357}"/>
              </a:ext>
            </a:extLst>
          </p:cNvPr>
          <p:cNvGrpSpPr/>
          <p:nvPr/>
        </p:nvGrpSpPr>
        <p:grpSpPr>
          <a:xfrm>
            <a:off x="0" y="0"/>
            <a:ext cx="9144000" cy="741600"/>
            <a:chOff x="0" y="0"/>
            <a:chExt cx="9144000" cy="859844"/>
          </a:xfrm>
        </p:grpSpPr>
        <p:pic>
          <p:nvPicPr>
            <p:cNvPr id="16" name="Picture 1" descr="TOP-01.jpg">
              <a:extLst>
                <a:ext uri="{FF2B5EF4-FFF2-40B4-BE49-F238E27FC236}">
                  <a16:creationId xmlns:a16="http://schemas.microsoft.com/office/drawing/2014/main" id="{A996B395-D0AA-4EDC-BDB5-AB6DAFEF5536}"/>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19" name="TextBox 3">
              <a:extLst>
                <a:ext uri="{FF2B5EF4-FFF2-40B4-BE49-F238E27FC236}">
                  <a16:creationId xmlns:a16="http://schemas.microsoft.com/office/drawing/2014/main" id="{FBBC7B35-170E-4E48-83DF-0A5BDC76268A}"/>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pic>
        <p:nvPicPr>
          <p:cNvPr id="15" name="Picture 14" descr="Screen Shot 2019-04-24 at 11.26.19 AM.png"/>
          <p:cNvPicPr>
            <a:picLocks noChangeAspect="1"/>
          </p:cNvPicPr>
          <p:nvPr/>
        </p:nvPicPr>
        <p:blipFill rotWithShape="1">
          <a:blip r:embed="rId3">
            <a:extLst>
              <a:ext uri="{28A0092B-C50C-407E-A947-70E740481C1C}">
                <a14:useLocalDpi xmlns:a14="http://schemas.microsoft.com/office/drawing/2010/main" val="0"/>
              </a:ext>
            </a:extLst>
          </a:blip>
          <a:srcRect r="80563"/>
          <a:stretch/>
        </p:blipFill>
        <p:spPr>
          <a:xfrm>
            <a:off x="477512" y="2072058"/>
            <a:ext cx="712524" cy="799610"/>
          </a:xfrm>
          <a:prstGeom prst="rect">
            <a:avLst/>
          </a:prstGeom>
        </p:spPr>
      </p:pic>
      <p:sp>
        <p:nvSpPr>
          <p:cNvPr id="24" name="Rectángulo 6">
            <a:extLst>
              <a:ext uri="{FF2B5EF4-FFF2-40B4-BE49-F238E27FC236}">
                <a16:creationId xmlns:a16="http://schemas.microsoft.com/office/drawing/2014/main" id="{5DCA6ADF-1590-4958-8973-C26109D99063}"/>
              </a:ext>
            </a:extLst>
          </p:cNvPr>
          <p:cNvSpPr/>
          <p:nvPr/>
        </p:nvSpPr>
        <p:spPr>
          <a:xfrm>
            <a:off x="1219450" y="368179"/>
            <a:ext cx="2301592"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COBERTURA Y ACCESO</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F644F5F7-C4B1-40DB-ABA0-48C31C4F12AC}"/>
              </a:ext>
            </a:extLst>
          </p:cNvPr>
          <p:cNvSpPr/>
          <p:nvPr/>
        </p:nvSpPr>
        <p:spPr>
          <a:xfrm>
            <a:off x="1435396" y="2136693"/>
            <a:ext cx="7293935" cy="738664"/>
          </a:xfrm>
          <a:prstGeom prst="rect">
            <a:avLst/>
          </a:prstGeom>
        </p:spPr>
        <p:txBody>
          <a:bodyPr wrap="square">
            <a:spAutoFit/>
          </a:bodyPr>
          <a:lstStyle/>
          <a:p>
            <a:pPr marL="285750" indent="-285750">
              <a:buFont typeface="Arial" panose="020B0604020202020204" pitchFamily="34" charset="0"/>
              <a:buChar char="•"/>
            </a:pPr>
            <a:r>
              <a:rPr lang="es-ES" sz="1400" dirty="0">
                <a:ea typeface="Calibri" panose="020F0502020204030204" pitchFamily="34" charset="0"/>
                <a:cs typeface="Times New Roman" panose="02020603050405020304" pitchFamily="18" charset="0"/>
              </a:rPr>
              <a:t>Dos de cada 10 niños y niñas de 6 a 11 años con </a:t>
            </a:r>
            <a:r>
              <a:rPr lang="es-ES" sz="1400" b="1" dirty="0">
                <a:ea typeface="Calibri" panose="020F0502020204030204" pitchFamily="34" charset="0"/>
                <a:cs typeface="Times New Roman" panose="02020603050405020304" pitchFamily="18" charset="0"/>
              </a:rPr>
              <a:t>discapacidad</a:t>
            </a:r>
            <a:r>
              <a:rPr lang="es-ES" sz="1400" dirty="0">
                <a:ea typeface="Calibri" panose="020F0502020204030204" pitchFamily="34" charset="0"/>
                <a:cs typeface="Times New Roman" panose="02020603050405020304" pitchFamily="18" charset="0"/>
              </a:rPr>
              <a:t> (21%), no asisten actualmente a la escuela.  </a:t>
            </a:r>
            <a:r>
              <a:rPr lang="es-ES" sz="1400" dirty="0"/>
              <a:t>De cada 100 adolescentes (de 12 a 17 años) con discapacidad, 13 nunca asistieron a la escuela. </a:t>
            </a:r>
          </a:p>
        </p:txBody>
      </p:sp>
      <p:sp>
        <p:nvSpPr>
          <p:cNvPr id="4" name="Rectángulo 3">
            <a:extLst>
              <a:ext uri="{FF2B5EF4-FFF2-40B4-BE49-F238E27FC236}">
                <a16:creationId xmlns:a16="http://schemas.microsoft.com/office/drawing/2014/main" id="{304FB2BB-EC77-424B-A40A-65D885284265}"/>
              </a:ext>
            </a:extLst>
          </p:cNvPr>
          <p:cNvSpPr/>
          <p:nvPr/>
        </p:nvSpPr>
        <p:spPr>
          <a:xfrm>
            <a:off x="1435397" y="2994548"/>
            <a:ext cx="7293935" cy="1169551"/>
          </a:xfrm>
          <a:prstGeom prst="rect">
            <a:avLst/>
          </a:prstGeom>
        </p:spPr>
        <p:txBody>
          <a:bodyPr wrap="square">
            <a:spAutoFit/>
          </a:bodyPr>
          <a:lstStyle/>
          <a:p>
            <a:pPr marL="285750" indent="-285750">
              <a:buFont typeface="Arial" panose="020B0604020202020204" pitchFamily="34" charset="0"/>
              <a:buChar char="•"/>
            </a:pPr>
            <a:r>
              <a:rPr lang="es-ES" sz="1400" dirty="0"/>
              <a:t>Los niños de primaria que pertenecen a </a:t>
            </a:r>
            <a:r>
              <a:rPr lang="es-ES" sz="1400" b="1" dirty="0"/>
              <a:t>hogares con inmigrantes </a:t>
            </a:r>
            <a:r>
              <a:rPr lang="es-ES" sz="1400" dirty="0"/>
              <a:t>muestran una probabilidad menor de asistir a la escuela (90%,frente a 97% en hogares no migrantes). Solo el 24% de los </a:t>
            </a:r>
            <a:r>
              <a:rPr lang="es-ES" sz="1400" b="1" dirty="0"/>
              <a:t>jóvenes de 15 a 22 años </a:t>
            </a:r>
            <a:r>
              <a:rPr lang="es-ES" sz="1400" dirty="0"/>
              <a:t>de hogares inmigrantes asisten a la escuela, frente al 53% en los hogares sin inmigrantes. Encuesta Nacional de Inmigrantes 2017: </a:t>
            </a:r>
            <a:r>
              <a:rPr lang="es-ES" sz="1400" b="1" dirty="0"/>
              <a:t>un 34.7 % de población de origen extranjero declaró no poseer ningún tipo de documentación.</a:t>
            </a:r>
          </a:p>
        </p:txBody>
      </p:sp>
      <p:pic>
        <p:nvPicPr>
          <p:cNvPr id="25" name="Picture 29">
            <a:extLst>
              <a:ext uri="{FF2B5EF4-FFF2-40B4-BE49-F238E27FC236}">
                <a16:creationId xmlns:a16="http://schemas.microsoft.com/office/drawing/2014/main" id="{A0B099D7-8096-4D8E-8887-75D0CD1695F5}"/>
              </a:ext>
            </a:extLst>
          </p:cNvPr>
          <p:cNvPicPr>
            <a:picLocks noChangeAspect="1"/>
          </p:cNvPicPr>
          <p:nvPr/>
        </p:nvPicPr>
        <p:blipFill rotWithShape="1">
          <a:blip r:embed="rId4"/>
          <a:srcRect t="3378" r="60032" b="75907"/>
          <a:stretch/>
        </p:blipFill>
        <p:spPr>
          <a:xfrm>
            <a:off x="225819" y="3127330"/>
            <a:ext cx="1257606" cy="703942"/>
          </a:xfrm>
          <a:prstGeom prst="rect">
            <a:avLst/>
          </a:prstGeom>
        </p:spPr>
      </p:pic>
      <p:pic>
        <p:nvPicPr>
          <p:cNvPr id="12" name="Imagen 5">
            <a:extLst>
              <a:ext uri="{FF2B5EF4-FFF2-40B4-BE49-F238E27FC236}">
                <a16:creationId xmlns:a16="http://schemas.microsoft.com/office/drawing/2014/main" id="{C4EC0706-A616-4A3F-98C7-4FEC384E2DC9}"/>
              </a:ext>
            </a:extLst>
          </p:cNvPr>
          <p:cNvPicPr>
            <a:picLocks noChangeAspect="1"/>
          </p:cNvPicPr>
          <p:nvPr/>
        </p:nvPicPr>
        <p:blipFill>
          <a:blip r:embed="rId5"/>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7</a:t>
            </a:fld>
            <a:endParaRPr lang="en-US"/>
          </a:p>
        </p:txBody>
      </p:sp>
      <p:sp>
        <p:nvSpPr>
          <p:cNvPr id="17" name="Rectángulo 16">
            <a:extLst>
              <a:ext uri="{FF2B5EF4-FFF2-40B4-BE49-F238E27FC236}">
                <a16:creationId xmlns:a16="http://schemas.microsoft.com/office/drawing/2014/main" id="{3B71283A-5CC1-4152-A8D0-D1D4BA30D05C}"/>
              </a:ext>
            </a:extLst>
          </p:cNvPr>
          <p:cNvSpPr/>
          <p:nvPr/>
        </p:nvSpPr>
        <p:spPr>
          <a:xfrm>
            <a:off x="1483424" y="805954"/>
            <a:ext cx="7245907" cy="1169551"/>
          </a:xfrm>
          <a:prstGeom prst="rect">
            <a:avLst/>
          </a:prstGeom>
          <a:solidFill>
            <a:schemeClr val="tx2">
              <a:lumMod val="20000"/>
              <a:lumOff val="80000"/>
            </a:schemeClr>
          </a:solidFill>
        </p:spPr>
        <p:txBody>
          <a:bodyPr wrap="square">
            <a:spAutoFit/>
          </a:bodyPr>
          <a:lstStyle/>
          <a:p>
            <a:pPr marL="285750" indent="-285750">
              <a:buFont typeface="Arial" panose="020B0604020202020204" pitchFamily="34" charset="0"/>
              <a:buChar char="•"/>
            </a:pPr>
            <a:r>
              <a:rPr lang="es-ES" sz="1400" dirty="0">
                <a:ea typeface="Calibri" panose="020F0502020204030204" pitchFamily="34" charset="0"/>
                <a:cs typeface="Times New Roman" panose="02020603050405020304" pitchFamily="18" charset="0"/>
              </a:rPr>
              <a:t>Fuerte descenso de la inasistencia escolar en </a:t>
            </a:r>
            <a:r>
              <a:rPr lang="es-ES" sz="1400" b="1" dirty="0">
                <a:ea typeface="Calibri" panose="020F0502020204030204" pitchFamily="34" charset="0"/>
                <a:cs typeface="Times New Roman" panose="02020603050405020304" pitchFamily="18" charset="0"/>
              </a:rPr>
              <a:t>niños de 5 años</a:t>
            </a:r>
            <a:r>
              <a:rPr lang="es-ES" sz="1400" dirty="0">
                <a:ea typeface="Calibri" panose="020F0502020204030204" pitchFamily="34" charset="0"/>
                <a:cs typeface="Times New Roman" panose="02020603050405020304" pitchFamily="18" charset="0"/>
              </a:rPr>
              <a:t> </a:t>
            </a:r>
            <a:r>
              <a:rPr lang="es-DO" sz="1400" dirty="0"/>
              <a:t>(de un 19.43% a un 12.4%)</a:t>
            </a:r>
            <a:r>
              <a:rPr lang="es-ES" sz="1400" dirty="0">
                <a:ea typeface="Calibri" panose="020F0502020204030204" pitchFamily="34" charset="0"/>
                <a:cs typeface="Times New Roman" panose="02020603050405020304" pitchFamily="18" charset="0"/>
              </a:rPr>
              <a:t> y en </a:t>
            </a:r>
            <a:r>
              <a:rPr lang="es-ES" sz="1400" b="1" dirty="0">
                <a:ea typeface="Calibri" panose="020F0502020204030204" pitchFamily="34" charset="0"/>
                <a:cs typeface="Times New Roman" panose="02020603050405020304" pitchFamily="18" charset="0"/>
              </a:rPr>
              <a:t>adolescentes de 15 a 17 años </a:t>
            </a:r>
            <a:r>
              <a:rPr lang="es-DO" sz="1400" dirty="0"/>
              <a:t>(de un 21.41% a un 14.8%).</a:t>
            </a:r>
            <a:r>
              <a:rPr lang="es-ES" sz="1400" dirty="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es-ES" sz="1400" dirty="0"/>
              <a:t>Ligero aumento de la inasistencia entre </a:t>
            </a:r>
            <a:r>
              <a:rPr lang="es-ES" sz="1400" b="1" dirty="0"/>
              <a:t>niños de 6 a 11 años </a:t>
            </a:r>
            <a:r>
              <a:rPr lang="es-ES" sz="1400" dirty="0"/>
              <a:t>(de un </a:t>
            </a:r>
            <a:r>
              <a:rPr lang="es-DO" sz="1400" dirty="0"/>
              <a:t>4.48% en 2014-15 a 5.9 % en 2017-18)</a:t>
            </a:r>
            <a:r>
              <a:rPr lang="es-ES" sz="1400" dirty="0"/>
              <a:t>. </a:t>
            </a:r>
          </a:p>
          <a:p>
            <a:pPr marL="285750" indent="-285750">
              <a:buFont typeface="Arial" panose="020B0604020202020204" pitchFamily="34" charset="0"/>
              <a:buChar char="•"/>
            </a:pPr>
            <a:r>
              <a:rPr lang="es-ES" sz="1400" dirty="0"/>
              <a:t>Fuerte aumento de la inasistencia </a:t>
            </a:r>
            <a:r>
              <a:rPr lang="es-DO" sz="1400" dirty="0"/>
              <a:t>adolescentes de </a:t>
            </a:r>
            <a:r>
              <a:rPr lang="es-DO" sz="1400" b="1" dirty="0"/>
              <a:t>12 a 14 años </a:t>
            </a:r>
            <a:r>
              <a:rPr lang="es-DO" sz="1400" dirty="0"/>
              <a:t>de un 2.47% a un 9.4 %</a:t>
            </a:r>
            <a:endParaRPr lang="es-ES" sz="1400" dirty="0"/>
          </a:p>
        </p:txBody>
      </p:sp>
      <p:sp>
        <p:nvSpPr>
          <p:cNvPr id="20" name="Rectángulo 19">
            <a:extLst>
              <a:ext uri="{FF2B5EF4-FFF2-40B4-BE49-F238E27FC236}">
                <a16:creationId xmlns:a16="http://schemas.microsoft.com/office/drawing/2014/main" id="{D5DB892E-A157-4B6D-8DB3-521A7663E3E0}"/>
              </a:ext>
            </a:extLst>
          </p:cNvPr>
          <p:cNvSpPr/>
          <p:nvPr/>
        </p:nvSpPr>
        <p:spPr>
          <a:xfrm>
            <a:off x="1435395" y="4283290"/>
            <a:ext cx="7293935" cy="523220"/>
          </a:xfrm>
          <a:prstGeom prst="rect">
            <a:avLst/>
          </a:prstGeom>
        </p:spPr>
        <p:txBody>
          <a:bodyPr wrap="square">
            <a:spAutoFit/>
          </a:bodyPr>
          <a:lstStyle/>
          <a:p>
            <a:pPr marL="285750" indent="-285750">
              <a:buFont typeface="Arial" panose="020B0604020202020204" pitchFamily="34" charset="0"/>
              <a:buChar char="•"/>
            </a:pPr>
            <a:r>
              <a:rPr lang="es-ES" sz="1400" dirty="0"/>
              <a:t>¿El cambio de la estructura académica del sistema educativo puede estar propiciando el abandono temprano de los niños y niñas que antes continuaban </a:t>
            </a:r>
            <a:r>
              <a:rPr lang="es-ES" sz="1400" b="1" dirty="0"/>
              <a:t>en 7º y 8º de Básica</a:t>
            </a:r>
            <a:r>
              <a:rPr lang="es-ES" sz="1400" dirty="0"/>
              <a:t>?</a:t>
            </a:r>
          </a:p>
        </p:txBody>
      </p:sp>
      <p:pic>
        <p:nvPicPr>
          <p:cNvPr id="9" name="Gráfico 8" descr="Gráfico de barras con tendencia bajista">
            <a:extLst>
              <a:ext uri="{FF2B5EF4-FFF2-40B4-BE49-F238E27FC236}">
                <a16:creationId xmlns:a16="http://schemas.microsoft.com/office/drawing/2014/main" id="{22AEA8F3-0426-48B3-813F-41C833D686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4668" y="823947"/>
            <a:ext cx="914400" cy="914400"/>
          </a:xfrm>
          <a:prstGeom prst="rect">
            <a:avLst/>
          </a:prstGeom>
        </p:spPr>
      </p:pic>
      <p:pic>
        <p:nvPicPr>
          <p:cNvPr id="11" name="Gráfico 10" descr="Signo de interrogación RTL">
            <a:extLst>
              <a:ext uri="{FF2B5EF4-FFF2-40B4-BE49-F238E27FC236}">
                <a16:creationId xmlns:a16="http://schemas.microsoft.com/office/drawing/2014/main" id="{4377C04F-BC83-472F-8FDE-94FB37A07A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4668" y="4083245"/>
            <a:ext cx="816630" cy="816630"/>
          </a:xfrm>
          <a:prstGeom prst="rect">
            <a:avLst/>
          </a:prstGeom>
        </p:spPr>
      </p:pic>
    </p:spTree>
    <p:extLst>
      <p:ext uri="{BB962C8B-B14F-4D97-AF65-F5344CB8AC3E}">
        <p14:creationId xmlns:p14="http://schemas.microsoft.com/office/powerpoint/2010/main" val="42135696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8" descr="Screen Shot 2019-04-24 at 5.53.40 PM.png">
            <a:extLst>
              <a:ext uri="{FF2B5EF4-FFF2-40B4-BE49-F238E27FC236}">
                <a16:creationId xmlns:a16="http://schemas.microsoft.com/office/drawing/2014/main" id="{C9F59261-42FC-46EE-B22D-F2C868ACF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0163"/>
          </a:xfrm>
          <a:prstGeom prst="rect">
            <a:avLst/>
          </a:prstGeom>
        </p:spPr>
      </p:pic>
      <p:sp>
        <p:nvSpPr>
          <p:cNvPr id="13" name="TextBox 3">
            <a:extLst>
              <a:ext uri="{FF2B5EF4-FFF2-40B4-BE49-F238E27FC236}">
                <a16:creationId xmlns:a16="http://schemas.microsoft.com/office/drawing/2014/main" id="{FE78B902-5C33-4EF0-81ED-9544EB627473}"/>
              </a:ext>
            </a:extLst>
          </p:cNvPr>
          <p:cNvSpPr txBox="1"/>
          <p:nvPr/>
        </p:nvSpPr>
        <p:spPr>
          <a:xfrm>
            <a:off x="653145" y="96943"/>
            <a:ext cx="398041" cy="523220"/>
          </a:xfrm>
          <a:prstGeom prst="rect">
            <a:avLst/>
          </a:prstGeom>
          <a:noFill/>
        </p:spPr>
        <p:txBody>
          <a:bodyPr wrap="none" rtlCol="0">
            <a:spAutoFit/>
          </a:bodyPr>
          <a:lstStyle/>
          <a:p>
            <a:r>
              <a:rPr lang="en-US" sz="2800" b="1" dirty="0">
                <a:solidFill>
                  <a:schemeClr val="bg1"/>
                </a:solidFill>
                <a:latin typeface="Gill Sans"/>
                <a:cs typeface="Gill Sans"/>
              </a:rPr>
              <a:t>9</a:t>
            </a:r>
          </a:p>
        </p:txBody>
      </p:sp>
      <p:pic>
        <p:nvPicPr>
          <p:cNvPr id="10"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14" name="Rectángulo 6">
            <a:extLst>
              <a:ext uri="{FF2B5EF4-FFF2-40B4-BE49-F238E27FC236}">
                <a16:creationId xmlns:a16="http://schemas.microsoft.com/office/drawing/2014/main" id="{B72E376F-9C88-42FF-86BE-486329DEA94A}"/>
              </a:ext>
            </a:extLst>
          </p:cNvPr>
          <p:cNvSpPr/>
          <p:nvPr/>
        </p:nvSpPr>
        <p:spPr>
          <a:xfrm rot="5400000">
            <a:off x="3930708" y="-2317561"/>
            <a:ext cx="413168" cy="5675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MEJORAR LA INVERSIÓN EN EDUCACIÓN</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4124D19-2283-FC49-A358-736FA83B63DF}" type="slidenum">
              <a:rPr lang="en-US" smtClean="0"/>
              <a:t>70</a:t>
            </a:fld>
            <a:endParaRPr lang="en-US"/>
          </a:p>
        </p:txBody>
      </p:sp>
      <p:sp>
        <p:nvSpPr>
          <p:cNvPr id="4" name="Rectángulo 3">
            <a:extLst>
              <a:ext uri="{FF2B5EF4-FFF2-40B4-BE49-F238E27FC236}">
                <a16:creationId xmlns:a16="http://schemas.microsoft.com/office/drawing/2014/main" id="{48CCB5FD-C72B-4897-89B0-41A78048BCDF}"/>
              </a:ext>
            </a:extLst>
          </p:cNvPr>
          <p:cNvSpPr/>
          <p:nvPr/>
        </p:nvSpPr>
        <p:spPr>
          <a:xfrm>
            <a:off x="444751" y="853107"/>
            <a:ext cx="8023608" cy="369332"/>
          </a:xfrm>
          <a:prstGeom prst="rect">
            <a:avLst/>
          </a:prstGeom>
          <a:solidFill>
            <a:srgbClr val="939598"/>
          </a:solidFill>
        </p:spPr>
        <p:txBody>
          <a:bodyPr wrap="square">
            <a:spAutoFit/>
          </a:bodyPr>
          <a:lstStyle/>
          <a:p>
            <a:pPr algn="just">
              <a:spcAft>
                <a:spcPts val="1000"/>
              </a:spcAft>
            </a:pPr>
            <a:r>
              <a:rPr lang="es-DO"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Consideraciones</a:t>
            </a:r>
            <a:endParaRPr lang="es-DO"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ángulo 15">
            <a:extLst>
              <a:ext uri="{FF2B5EF4-FFF2-40B4-BE49-F238E27FC236}">
                <a16:creationId xmlns:a16="http://schemas.microsoft.com/office/drawing/2014/main" id="{4CED59D1-48BF-4C0F-BC96-8E4C5CE4E907}"/>
              </a:ext>
            </a:extLst>
          </p:cNvPr>
          <p:cNvSpPr/>
          <p:nvPr/>
        </p:nvSpPr>
        <p:spPr>
          <a:xfrm>
            <a:off x="444751" y="1348950"/>
            <a:ext cx="8166686" cy="3323987"/>
          </a:xfrm>
          <a:prstGeom prst="rect">
            <a:avLst/>
          </a:prstGeom>
        </p:spPr>
        <p:txBody>
          <a:bodyPr wrap="square">
            <a:spAutoFit/>
          </a:bodyPr>
          <a:lstStyle/>
          <a:p>
            <a:pPr marL="171450" indent="-171450">
              <a:spcAft>
                <a:spcPts val="0"/>
              </a:spcAft>
              <a:buFont typeface="Arial" panose="020B0604020202020204" pitchFamily="34" charset="0"/>
              <a:buChar char="•"/>
            </a:pPr>
            <a:r>
              <a:rPr lang="es-DO" sz="1400" b="1" dirty="0">
                <a:cs typeface="Times New Roman" panose="02020603050405020304" pitchFamily="18" charset="0"/>
              </a:rPr>
              <a:t>La ejecución del Minerd en el primer semestre 2019, supera a la ejecución del primer semestre 2018</a:t>
            </a:r>
            <a:r>
              <a:rPr lang="es-DO" sz="1400" dirty="0">
                <a:cs typeface="Times New Roman" panose="02020603050405020304" pitchFamily="18" charset="0"/>
              </a:rPr>
              <a:t>. La diferencia se debió al incremento del gasto total de personal (salarios y pensiones) y los servicios de apoyo a la vulnerabilidad (alimentación escolar). El Minerd en términos absolutos y relativos superó la ejecución experimentada en el año 2018. La ejecución en términos del total de los recursos pasó de 47.44% a 51.17%. </a:t>
            </a:r>
          </a:p>
          <a:p>
            <a:pPr marL="171450" indent="-171450">
              <a:spcAft>
                <a:spcPts val="0"/>
              </a:spcAft>
              <a:buFont typeface="Arial" panose="020B0604020202020204" pitchFamily="34" charset="0"/>
              <a:buChar char="•"/>
            </a:pPr>
            <a:r>
              <a:rPr lang="es-DO" sz="1400" dirty="0">
                <a:cs typeface="Times New Roman" panose="02020603050405020304" pitchFamily="18" charset="0"/>
              </a:rPr>
              <a:t>A partir de la asignación del 4 % del PIB corriente para el sector de la educación preuniversitaria, el Ministerio de Educación ha percibido RD119,492 millones adicionales. </a:t>
            </a:r>
            <a:r>
              <a:rPr lang="es-DO" sz="1400" b="1" dirty="0">
                <a:cs typeface="Times New Roman" panose="02020603050405020304" pitchFamily="18" charset="0"/>
              </a:rPr>
              <a:t>El 61.63% de este monto ha ido al gasto directo en personal.</a:t>
            </a:r>
            <a:r>
              <a:rPr lang="es-DO" sz="1400" b="1" dirty="0">
                <a:solidFill>
                  <a:srgbClr val="000000"/>
                </a:solidFill>
                <a:ea typeface="Calibri" panose="020F0502020204030204" pitchFamily="34" charset="0"/>
              </a:rPr>
              <a:t> </a:t>
            </a:r>
          </a:p>
          <a:p>
            <a:pPr marL="171450" indent="-171450">
              <a:buFont typeface="Arial" panose="020B0604020202020204" pitchFamily="34" charset="0"/>
              <a:buChar char="•"/>
            </a:pPr>
            <a:r>
              <a:rPr lang="es-DO" sz="1400" dirty="0"/>
              <a:t>La distribución geográfica de los gastos en el semestre muestra, como en años anteriores, fuertes variaciones provinciales. El promedio general de la inversión por alumno para el primer semestre 2019 ascendió a RD$40,715.82. </a:t>
            </a:r>
            <a:r>
              <a:rPr lang="es-DO" sz="1400" b="1" dirty="0"/>
              <a:t>Las tres provincias con costos por alumno más altos, duplican la inversión por estudiante de las tres provincias más desfavorecidas.</a:t>
            </a:r>
            <a:endParaRPr lang="es-DO" sz="1400" b="1" dirty="0">
              <a:solidFill>
                <a:srgbClr val="000000"/>
              </a:solidFill>
              <a:ea typeface="Calibri" panose="020F0502020204030204" pitchFamily="34" charset="0"/>
            </a:endParaRPr>
          </a:p>
          <a:p>
            <a:pPr marL="171450" indent="-171450">
              <a:buFont typeface="Arial" panose="020B0604020202020204" pitchFamily="34" charset="0"/>
              <a:buChar char="•"/>
            </a:pPr>
            <a:r>
              <a:rPr lang="es-ES" sz="1400" dirty="0">
                <a:ea typeface="Calibri" panose="020F0502020204030204" pitchFamily="34" charset="0"/>
                <a:cs typeface="Times New Roman" panose="02020603050405020304" pitchFamily="18" charset="0"/>
              </a:rPr>
              <a:t>Como consecuencia de la adopción de la modalidad de Jornada Extendida desde 2013 la sostenibilidad presupuestaria dependerá mucho de la vigilancia de los reguladores presupuestarios y el Minerd</a:t>
            </a:r>
            <a:r>
              <a:rPr lang="es-ES" sz="1400" b="1" dirty="0">
                <a:ea typeface="Calibri" panose="020F0502020204030204" pitchFamily="34" charset="0"/>
                <a:cs typeface="Times New Roman" panose="02020603050405020304" pitchFamily="18" charset="0"/>
              </a:rPr>
              <a:t>. La tendencia del gasto nos está diciendo que la necesidad de recursos presupuestarios pudiese estar por encima de la asignación actual”.</a:t>
            </a:r>
            <a:endParaRPr lang="es-DO" sz="1400" b="1" dirty="0"/>
          </a:p>
        </p:txBody>
      </p:sp>
    </p:spTree>
    <p:extLst>
      <p:ext uri="{BB962C8B-B14F-4D97-AF65-F5344CB8AC3E}">
        <p14:creationId xmlns:p14="http://schemas.microsoft.com/office/powerpoint/2010/main" val="25088499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FB9BD7C-45D6-45C1-B8FF-9630DE7099F8}"/>
              </a:ext>
            </a:extLst>
          </p:cNvPr>
          <p:cNvPicPr>
            <a:picLocks noChangeAspect="1"/>
          </p:cNvPicPr>
          <p:nvPr/>
        </p:nvPicPr>
        <p:blipFill>
          <a:blip r:embed="rId2"/>
          <a:stretch>
            <a:fillRect/>
          </a:stretch>
        </p:blipFill>
        <p:spPr>
          <a:xfrm>
            <a:off x="7350172" y="166179"/>
            <a:ext cx="1484180" cy="674327"/>
          </a:xfrm>
          <a:prstGeom prst="rect">
            <a:avLst/>
          </a:prstGeom>
          <a:noFill/>
          <a:ln cap="flat">
            <a:noFill/>
          </a:ln>
        </p:spPr>
      </p:pic>
      <p:sp>
        <p:nvSpPr>
          <p:cNvPr id="3" name="Rectangle 2"/>
          <p:cNvSpPr/>
          <p:nvPr/>
        </p:nvSpPr>
        <p:spPr>
          <a:xfrm>
            <a:off x="1540453" y="2426610"/>
            <a:ext cx="4796691" cy="1200329"/>
          </a:xfrm>
          <a:prstGeom prst="rect">
            <a:avLst/>
          </a:prstGeom>
        </p:spPr>
        <p:txBody>
          <a:bodyPr wrap="square">
            <a:spAutoFit/>
          </a:bodyPr>
          <a:lstStyle/>
          <a:p>
            <a:pPr>
              <a:lnSpc>
                <a:spcPct val="90000"/>
              </a:lnSpc>
            </a:pPr>
            <a:r>
              <a:rPr lang="en-US" sz="4000" b="1" dirty="0">
                <a:solidFill>
                  <a:schemeClr val="accent1">
                    <a:lumMod val="50000"/>
                  </a:schemeClr>
                </a:solidFill>
                <a:latin typeface="Arial Black"/>
                <a:cs typeface="Arial Black"/>
              </a:rPr>
              <a:t>REPÚBLICA</a:t>
            </a:r>
          </a:p>
          <a:p>
            <a:pPr>
              <a:lnSpc>
                <a:spcPct val="90000"/>
              </a:lnSpc>
            </a:pPr>
            <a:r>
              <a:rPr lang="en-US" sz="4000" b="1" dirty="0">
                <a:solidFill>
                  <a:schemeClr val="accent1">
                    <a:lumMod val="50000"/>
                  </a:schemeClr>
                </a:solidFill>
                <a:latin typeface="Arial Black"/>
                <a:cs typeface="Arial Black"/>
              </a:rPr>
              <a:t>DIGITAL</a:t>
            </a:r>
          </a:p>
        </p:txBody>
      </p:sp>
      <p:pic>
        <p:nvPicPr>
          <p:cNvPr id="2" name="Picture 1" descr="Screen Shot 2019-04-24 at 6.18.3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9732"/>
            <a:ext cx="1526640" cy="3044480"/>
          </a:xfrm>
          <a:prstGeom prst="rect">
            <a:avLst/>
          </a:prstGeom>
        </p:spPr>
      </p:pic>
      <p:sp>
        <p:nvSpPr>
          <p:cNvPr id="4" name="Marcador de número de diapositiva 3"/>
          <p:cNvSpPr>
            <a:spLocks noGrp="1"/>
          </p:cNvSpPr>
          <p:nvPr>
            <p:ph type="sldNum" sz="quarter" idx="12"/>
          </p:nvPr>
        </p:nvSpPr>
        <p:spPr/>
        <p:txBody>
          <a:bodyPr/>
          <a:lstStyle/>
          <a:p>
            <a:fld id="{A4124D19-2283-FC49-A358-736FA83B63DF}" type="slidenum">
              <a:rPr lang="en-US" smtClean="0"/>
              <a:t>71</a:t>
            </a:fld>
            <a:endParaRPr lang="en-US"/>
          </a:p>
        </p:txBody>
      </p:sp>
    </p:spTree>
    <p:extLst>
      <p:ext uri="{BB962C8B-B14F-4D97-AF65-F5344CB8AC3E}">
        <p14:creationId xmlns:p14="http://schemas.microsoft.com/office/powerpoint/2010/main" val="31416686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
            <a:extLst>
              <a:ext uri="{FF2B5EF4-FFF2-40B4-BE49-F238E27FC236}">
                <a16:creationId xmlns:a16="http://schemas.microsoft.com/office/drawing/2014/main" id="{256F1FB9-3123-4B49-9176-7ABCDF7A2294}"/>
              </a:ext>
            </a:extLst>
          </p:cNvPr>
          <p:cNvSpPr/>
          <p:nvPr/>
        </p:nvSpPr>
        <p:spPr>
          <a:xfrm>
            <a:off x="317342" y="740639"/>
            <a:ext cx="8507681" cy="1938992"/>
          </a:xfrm>
          <a:prstGeom prst="rect">
            <a:avLst/>
          </a:prstGeom>
        </p:spPr>
        <p:txBody>
          <a:bodyPr wrap="square">
            <a:spAutoFit/>
          </a:bodyPr>
          <a:lstStyle/>
          <a:p>
            <a:pPr algn="just"/>
            <a:r>
              <a:rPr lang="es-ES" sz="1500" b="1" i="1" dirty="0">
                <a:cs typeface="Arial"/>
              </a:rPr>
              <a:t>Avance del proyecto en junio de 2019: </a:t>
            </a:r>
          </a:p>
          <a:p>
            <a:pPr marL="742950" lvl="1" indent="-285750" algn="just">
              <a:buFont typeface="Arial" panose="020B0604020202020204" pitchFamily="34" charset="0"/>
              <a:buChar char="•"/>
            </a:pPr>
            <a:r>
              <a:rPr lang="es-ES" sz="1500" dirty="0">
                <a:cs typeface="Arial Black"/>
              </a:rPr>
              <a:t>150</a:t>
            </a:r>
            <a:r>
              <a:rPr lang="es-ES" sz="1500" dirty="0">
                <a:cs typeface="Arial"/>
              </a:rPr>
              <a:t> centros educativos incluidos en la primera fase del proyecto han sido certificados.</a:t>
            </a:r>
          </a:p>
          <a:p>
            <a:pPr marL="742950" lvl="1" indent="-285750" algn="just">
              <a:buFont typeface="Arial" panose="020B0604020202020204" pitchFamily="34" charset="0"/>
              <a:buChar char="•"/>
            </a:pPr>
            <a:r>
              <a:rPr lang="es-ES" sz="1500" dirty="0">
                <a:cs typeface="Arial"/>
              </a:rPr>
              <a:t>Habilitadas </a:t>
            </a:r>
            <a:r>
              <a:rPr lang="es-ES" sz="1500" dirty="0">
                <a:cs typeface="Arial Black"/>
              </a:rPr>
              <a:t>2,188</a:t>
            </a:r>
            <a:r>
              <a:rPr lang="es-ES" sz="1500" dirty="0">
                <a:cs typeface="Arial"/>
              </a:rPr>
              <a:t> aulas con pantallas inteligentes en 147 centros educativos.</a:t>
            </a:r>
            <a:endParaRPr lang="es-DO" sz="1500" dirty="0">
              <a:cs typeface="Arial"/>
            </a:endParaRPr>
          </a:p>
          <a:p>
            <a:pPr marL="742950" lvl="1" indent="-285750" algn="just">
              <a:buFont typeface="Arial" panose="020B0604020202020204" pitchFamily="34" charset="0"/>
              <a:buChar char="•"/>
            </a:pPr>
            <a:r>
              <a:rPr lang="es-ES" sz="1500" dirty="0">
                <a:cs typeface="Arial Black"/>
              </a:rPr>
              <a:t>4,203</a:t>
            </a:r>
            <a:r>
              <a:rPr lang="es-ES" sz="1500" dirty="0">
                <a:cs typeface="Arial"/>
              </a:rPr>
              <a:t> docentes capacitados sobre integración de la pizarra digital como recurso pedagógico. </a:t>
            </a:r>
          </a:p>
          <a:p>
            <a:pPr marL="742950" lvl="1" indent="-285750" algn="just">
              <a:buFont typeface="Arial" panose="020B0604020202020204" pitchFamily="34" charset="0"/>
              <a:buChar char="•"/>
            </a:pPr>
            <a:r>
              <a:rPr lang="es-ES" sz="1500" dirty="0">
                <a:cs typeface="Arial Black"/>
              </a:rPr>
              <a:t>3,000</a:t>
            </a:r>
            <a:r>
              <a:rPr lang="es-ES" sz="1500" dirty="0">
                <a:cs typeface="Arial"/>
              </a:rPr>
              <a:t> docentes (4% de la meta) han sido dotados con </a:t>
            </a:r>
            <a:r>
              <a:rPr lang="es-ES" sz="1500" i="1" dirty="0">
                <a:cs typeface="Arial"/>
              </a:rPr>
              <a:t>laptops.</a:t>
            </a:r>
          </a:p>
          <a:p>
            <a:pPr marL="742950" lvl="1" indent="-285750" algn="just">
              <a:buFont typeface="Arial" panose="020B0604020202020204" pitchFamily="34" charset="0"/>
              <a:buChar char="•"/>
            </a:pPr>
            <a:r>
              <a:rPr lang="es-ES" sz="1500" dirty="0">
                <a:ea typeface="Calibri" panose="020F0502020204030204" pitchFamily="34" charset="0"/>
                <a:cs typeface="Calibri" panose="020F0502020204030204" pitchFamily="34" charset="0"/>
              </a:rPr>
              <a:t>41,000</a:t>
            </a:r>
            <a:r>
              <a:rPr lang="es-ES" sz="1500" dirty="0">
                <a:cs typeface="Arial Black"/>
              </a:rPr>
              <a:t> </a:t>
            </a:r>
            <a:r>
              <a:rPr lang="es-ES" sz="1500" dirty="0">
                <a:cs typeface="Arial"/>
              </a:rPr>
              <a:t>estudiantes de nivel secundario han sido beneficiados con </a:t>
            </a:r>
            <a:r>
              <a:rPr lang="es-ES" sz="1500" i="1" dirty="0">
                <a:cs typeface="Arial"/>
              </a:rPr>
              <a:t>netbooks.</a:t>
            </a:r>
          </a:p>
          <a:p>
            <a:pPr marL="742950" lvl="1" indent="-285750" algn="just">
              <a:buFont typeface="Arial" panose="020B0604020202020204" pitchFamily="34" charset="0"/>
              <a:buChar char="•"/>
            </a:pPr>
            <a:r>
              <a:rPr lang="es-ES" sz="1500" dirty="0">
                <a:ea typeface="Calibri" panose="020F0502020204030204" pitchFamily="34" charset="0"/>
                <a:cs typeface="Calibri" panose="020F0502020204030204" pitchFamily="34" charset="0"/>
              </a:rPr>
              <a:t>21,307</a:t>
            </a:r>
            <a:r>
              <a:rPr lang="es-ES" sz="1500" dirty="0">
                <a:cs typeface="Arial"/>
              </a:rPr>
              <a:t> estudiantes de primaria utilizan tabletas en las aulas, gracias a la entrega de </a:t>
            </a:r>
            <a:r>
              <a:rPr lang="es-ES" sz="1500" dirty="0">
                <a:cs typeface="Arial Black"/>
              </a:rPr>
              <a:t>147</a:t>
            </a:r>
            <a:r>
              <a:rPr lang="es-ES" sz="1500" dirty="0">
                <a:cs typeface="Arial"/>
              </a:rPr>
              <a:t> carritos tecnológicos y </a:t>
            </a:r>
            <a:r>
              <a:rPr lang="es-ES" sz="1500" dirty="0">
                <a:cs typeface="Arial Black"/>
              </a:rPr>
              <a:t>5,960</a:t>
            </a:r>
            <a:r>
              <a:rPr lang="es-ES" sz="1500" dirty="0">
                <a:cs typeface="Arial"/>
              </a:rPr>
              <a:t> tabletas a </a:t>
            </a:r>
            <a:r>
              <a:rPr lang="es-ES" sz="1500" dirty="0">
                <a:cs typeface="Arial Black"/>
              </a:rPr>
              <a:t>147</a:t>
            </a:r>
            <a:r>
              <a:rPr lang="es-ES" sz="1500" dirty="0">
                <a:cs typeface="Arial"/>
              </a:rPr>
              <a:t> centros educativos. </a:t>
            </a:r>
          </a:p>
        </p:txBody>
      </p:sp>
      <p:pic>
        <p:nvPicPr>
          <p:cNvPr id="2" name="Picture 1" descr="TOP-10.jpg"/>
          <p:cNvPicPr>
            <a:picLocks noChangeAspect="1"/>
          </p:cNvPicPr>
          <p:nvPr/>
        </p:nvPicPr>
        <p:blipFill rotWithShape="1">
          <a:blip r:embed="rId2">
            <a:extLst>
              <a:ext uri="{28A0092B-C50C-407E-A947-70E740481C1C}">
                <a14:useLocalDpi xmlns:a14="http://schemas.microsoft.com/office/drawing/2010/main" val="0"/>
              </a:ext>
            </a:extLst>
          </a:blip>
          <a:srcRect b="79551"/>
          <a:stretch/>
        </p:blipFill>
        <p:spPr>
          <a:xfrm>
            <a:off x="0" y="-8141"/>
            <a:ext cx="9144000" cy="638029"/>
          </a:xfrm>
          <a:prstGeom prst="rect">
            <a:avLst/>
          </a:prstGeom>
        </p:spPr>
      </p:pic>
      <p:sp>
        <p:nvSpPr>
          <p:cNvPr id="4" name="TextBox 3"/>
          <p:cNvSpPr txBox="1"/>
          <p:nvPr/>
        </p:nvSpPr>
        <p:spPr>
          <a:xfrm>
            <a:off x="529749" y="56620"/>
            <a:ext cx="611415" cy="523220"/>
          </a:xfrm>
          <a:prstGeom prst="rect">
            <a:avLst/>
          </a:prstGeom>
          <a:noFill/>
        </p:spPr>
        <p:txBody>
          <a:bodyPr wrap="none" rtlCol="0">
            <a:spAutoFit/>
          </a:bodyPr>
          <a:lstStyle/>
          <a:p>
            <a:r>
              <a:rPr lang="en-US" sz="2800" b="1" dirty="0">
                <a:solidFill>
                  <a:schemeClr val="bg1"/>
                </a:solidFill>
                <a:latin typeface="Gill Sans"/>
                <a:cs typeface="Gill Sans"/>
              </a:rPr>
              <a:t>10</a:t>
            </a: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2" name="Rectángulo 6">
            <a:extLst>
              <a:ext uri="{FF2B5EF4-FFF2-40B4-BE49-F238E27FC236}">
                <a16:creationId xmlns:a16="http://schemas.microsoft.com/office/drawing/2014/main" id="{A1274D38-2FD5-4A71-8EDA-219D3AAEA531}"/>
              </a:ext>
            </a:extLst>
          </p:cNvPr>
          <p:cNvSpPr/>
          <p:nvPr/>
        </p:nvSpPr>
        <p:spPr>
          <a:xfrm rot="5400000">
            <a:off x="2742563" y="-1194173"/>
            <a:ext cx="413168" cy="3393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COMPETENCIAS TECNOLÓGICAS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A4124D19-2283-FC49-A358-736FA83B63DF}" type="slidenum">
              <a:rPr lang="en-US" smtClean="0"/>
              <a:t>72</a:t>
            </a:fld>
            <a:endParaRPr lang="en-US"/>
          </a:p>
        </p:txBody>
      </p:sp>
      <p:graphicFrame>
        <p:nvGraphicFramePr>
          <p:cNvPr id="8" name="Tabla 7">
            <a:extLst>
              <a:ext uri="{FF2B5EF4-FFF2-40B4-BE49-F238E27FC236}">
                <a16:creationId xmlns:a16="http://schemas.microsoft.com/office/drawing/2014/main" id="{CEED65D9-2790-4017-9A5E-5695E3367D7A}"/>
              </a:ext>
            </a:extLst>
          </p:cNvPr>
          <p:cNvGraphicFramePr>
            <a:graphicFrameLocks noGrp="1"/>
          </p:cNvGraphicFramePr>
          <p:nvPr>
            <p:extLst>
              <p:ext uri="{D42A27DB-BD31-4B8C-83A1-F6EECF244321}">
                <p14:modId xmlns:p14="http://schemas.microsoft.com/office/powerpoint/2010/main" val="600756133"/>
              </p:ext>
            </p:extLst>
          </p:nvPr>
        </p:nvGraphicFramePr>
        <p:xfrm>
          <a:off x="456381" y="3049642"/>
          <a:ext cx="8368640" cy="1920240"/>
        </p:xfrm>
        <a:graphic>
          <a:graphicData uri="http://schemas.openxmlformats.org/drawingml/2006/table">
            <a:tbl>
              <a:tblPr firstRow="1" firstCol="1" bandRow="1">
                <a:tableStyleId>{72833802-FEF1-4C79-8D5D-14CF1EAF98D9}</a:tableStyleId>
              </a:tblPr>
              <a:tblGrid>
                <a:gridCol w="2997647">
                  <a:extLst>
                    <a:ext uri="{9D8B030D-6E8A-4147-A177-3AD203B41FA5}">
                      <a16:colId xmlns:a16="http://schemas.microsoft.com/office/drawing/2014/main" val="1845083843"/>
                    </a:ext>
                  </a:extLst>
                </a:gridCol>
                <a:gridCol w="1359067">
                  <a:extLst>
                    <a:ext uri="{9D8B030D-6E8A-4147-A177-3AD203B41FA5}">
                      <a16:colId xmlns:a16="http://schemas.microsoft.com/office/drawing/2014/main" val="2989896114"/>
                    </a:ext>
                  </a:extLst>
                </a:gridCol>
                <a:gridCol w="1359067">
                  <a:extLst>
                    <a:ext uri="{9D8B030D-6E8A-4147-A177-3AD203B41FA5}">
                      <a16:colId xmlns:a16="http://schemas.microsoft.com/office/drawing/2014/main" val="3460762565"/>
                    </a:ext>
                  </a:extLst>
                </a:gridCol>
                <a:gridCol w="1359067">
                  <a:extLst>
                    <a:ext uri="{9D8B030D-6E8A-4147-A177-3AD203B41FA5}">
                      <a16:colId xmlns:a16="http://schemas.microsoft.com/office/drawing/2014/main" val="354351947"/>
                    </a:ext>
                  </a:extLst>
                </a:gridCol>
                <a:gridCol w="1293792">
                  <a:extLst>
                    <a:ext uri="{9D8B030D-6E8A-4147-A177-3AD203B41FA5}">
                      <a16:colId xmlns:a16="http://schemas.microsoft.com/office/drawing/2014/main" val="3855413998"/>
                    </a:ext>
                  </a:extLst>
                </a:gridCol>
              </a:tblGrid>
              <a:tr h="423040">
                <a:tc>
                  <a:txBody>
                    <a:bodyPr/>
                    <a:lstStyle/>
                    <a:p>
                      <a:pPr algn="just" fontAlgn="auto">
                        <a:spcAft>
                          <a:spcPts val="0"/>
                        </a:spcAft>
                      </a:pPr>
                      <a:r>
                        <a:rPr lang="es-ES" sz="1400" dirty="0">
                          <a:effectLst/>
                        </a:rPr>
                        <a:t>Equipos</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auto">
                        <a:spcAft>
                          <a:spcPts val="0"/>
                        </a:spcAft>
                      </a:pPr>
                      <a:r>
                        <a:rPr lang="es-ES" sz="1400">
                          <a:effectLst/>
                        </a:rPr>
                        <a:t>1ª Licitación 2017</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auto">
                        <a:spcAft>
                          <a:spcPts val="0"/>
                        </a:spcAft>
                      </a:pPr>
                      <a:r>
                        <a:rPr lang="es-ES" sz="1400">
                          <a:effectLst/>
                        </a:rPr>
                        <a:t>2ª Licitación 2018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auto">
                        <a:spcAft>
                          <a:spcPts val="0"/>
                        </a:spcAft>
                      </a:pPr>
                      <a:r>
                        <a:rPr lang="es-ES" sz="1400">
                          <a:effectLst/>
                        </a:rPr>
                        <a:t>3ª Licitación 2019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auto">
                        <a:spcAft>
                          <a:spcPts val="0"/>
                        </a:spcAft>
                      </a:pPr>
                      <a:r>
                        <a:rPr lang="es-ES" sz="1400">
                          <a:effectLst/>
                        </a:rPr>
                        <a:t>Total</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9387011"/>
                  </a:ext>
                </a:extLst>
              </a:tr>
              <a:tr h="211520">
                <a:tc>
                  <a:txBody>
                    <a:bodyPr/>
                    <a:lstStyle/>
                    <a:p>
                      <a:pPr algn="just" fontAlgn="auto">
                        <a:spcAft>
                          <a:spcPts val="0"/>
                        </a:spcAft>
                      </a:pPr>
                      <a:r>
                        <a:rPr lang="es-ES" sz="1400">
                          <a:effectLst/>
                        </a:rPr>
                        <a:t>Tabletas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8,000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14,000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78,000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dirty="0">
                          <a:effectLst/>
                        </a:rPr>
                        <a:t>100,000</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110601"/>
                  </a:ext>
                </a:extLst>
              </a:tr>
              <a:tr h="211520">
                <a:tc>
                  <a:txBody>
                    <a:bodyPr/>
                    <a:lstStyle/>
                    <a:p>
                      <a:pPr algn="just" fontAlgn="auto">
                        <a:spcAft>
                          <a:spcPts val="0"/>
                        </a:spcAft>
                      </a:pPr>
                      <a:r>
                        <a:rPr lang="es-ES" sz="1400">
                          <a:effectLst/>
                        </a:rPr>
                        <a:t>Carros porta tabletas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200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350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1,950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2,500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597651"/>
                  </a:ext>
                </a:extLst>
              </a:tr>
              <a:tr h="211520">
                <a:tc>
                  <a:txBody>
                    <a:bodyPr/>
                    <a:lstStyle/>
                    <a:p>
                      <a:pPr algn="just" fontAlgn="auto">
                        <a:spcAft>
                          <a:spcPts val="0"/>
                        </a:spcAft>
                      </a:pPr>
                      <a:r>
                        <a:rPr lang="es-ES" sz="1400">
                          <a:effectLst/>
                        </a:rPr>
                        <a:t>Notebooks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29,000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302,000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330,000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661,000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51179"/>
                  </a:ext>
                </a:extLst>
              </a:tr>
              <a:tr h="211520">
                <a:tc>
                  <a:txBody>
                    <a:bodyPr/>
                    <a:lstStyle/>
                    <a:p>
                      <a:pPr fontAlgn="auto">
                        <a:spcAft>
                          <a:spcPts val="0"/>
                        </a:spcAft>
                      </a:pPr>
                      <a:r>
                        <a:rPr lang="es-ES" sz="1400">
                          <a:effectLst/>
                        </a:rPr>
                        <a:t>Laptos para Media</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spcAft>
                          <a:spcPts val="0"/>
                        </a:spcAft>
                      </a:pPr>
                      <a:r>
                        <a:rPr lang="es-ES" sz="1400">
                          <a:effectLst/>
                        </a:rPr>
                        <a:t>            15,453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spcAft>
                          <a:spcPts val="0"/>
                        </a:spcAft>
                      </a:pPr>
                      <a:r>
                        <a:rPr lang="es-ES" sz="1400">
                          <a:effectLst/>
                        </a:rPr>
                        <a:t>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spcAft>
                          <a:spcPts val="0"/>
                        </a:spcAft>
                      </a:pPr>
                      <a:r>
                        <a:rPr lang="es-ES" sz="1400">
                          <a:effectLst/>
                        </a:rPr>
                        <a:t>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spcAft>
                          <a:spcPts val="0"/>
                        </a:spcAft>
                      </a:pPr>
                      <a:r>
                        <a:rPr lang="es-ES" sz="1400">
                          <a:effectLst/>
                        </a:rPr>
                        <a:t>           15,453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41401298"/>
                  </a:ext>
                </a:extLst>
              </a:tr>
              <a:tr h="211520">
                <a:tc>
                  <a:txBody>
                    <a:bodyPr/>
                    <a:lstStyle/>
                    <a:p>
                      <a:pPr>
                        <a:spcAft>
                          <a:spcPts val="0"/>
                        </a:spcAft>
                      </a:pPr>
                      <a:r>
                        <a:rPr lang="es-ES" sz="1400">
                          <a:effectLst/>
                        </a:rPr>
                        <a:t>Laptop Profesores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spcAft>
                          <a:spcPts val="0"/>
                        </a:spcAft>
                      </a:pPr>
                      <a:r>
                        <a:rPr lang="es-ES" sz="1400">
                          <a:effectLst/>
                        </a:rPr>
                        <a:t>              3,000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spcAft>
                          <a:spcPts val="0"/>
                        </a:spcAft>
                      </a:pPr>
                      <a:r>
                        <a:rPr lang="es-ES" sz="1400">
                          <a:effectLst/>
                        </a:rPr>
                        <a:t>            25,500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spcAft>
                          <a:spcPts val="0"/>
                        </a:spcAft>
                      </a:pPr>
                      <a:r>
                        <a:rPr lang="es-ES" sz="1400">
                          <a:effectLst/>
                        </a:rPr>
                        <a:t>            61,200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spcAft>
                          <a:spcPts val="0"/>
                        </a:spcAft>
                      </a:pPr>
                      <a:r>
                        <a:rPr lang="es-ES" sz="1400">
                          <a:effectLst/>
                        </a:rPr>
                        <a:t>           89,700 </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89075137"/>
                  </a:ext>
                </a:extLst>
              </a:tr>
              <a:tr h="211520">
                <a:tc>
                  <a:txBody>
                    <a:bodyPr/>
                    <a:lstStyle/>
                    <a:p>
                      <a:pPr algn="just" fontAlgn="auto">
                        <a:spcAft>
                          <a:spcPts val="0"/>
                        </a:spcAft>
                      </a:pPr>
                      <a:r>
                        <a:rPr lang="es-ES" sz="1400">
                          <a:effectLst/>
                        </a:rPr>
                        <a:t>Pantallas táctiles</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2,250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8,000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47,000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a:effectLst/>
                        </a:rPr>
                        <a:t>57,250</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5584725"/>
                  </a:ext>
                </a:extLst>
              </a:tr>
              <a:tr h="211520">
                <a:tc>
                  <a:txBody>
                    <a:bodyPr/>
                    <a:lstStyle/>
                    <a:p>
                      <a:pPr algn="just" fontAlgn="auto">
                        <a:spcAft>
                          <a:spcPts val="0"/>
                        </a:spcAft>
                      </a:pPr>
                      <a:r>
                        <a:rPr lang="es-ES" sz="1400">
                          <a:effectLst/>
                        </a:rPr>
                        <a:t>Monto (en millones RD$)</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b="1" dirty="0">
                          <a:effectLst/>
                        </a:rPr>
                        <a:t>1,800</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b="1" dirty="0">
                          <a:effectLst/>
                        </a:rPr>
                        <a:t>6,400</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b="1" dirty="0">
                          <a:effectLst/>
                        </a:rPr>
                        <a:t>10,910</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fontAlgn="auto">
                        <a:spcAft>
                          <a:spcPts val="0"/>
                        </a:spcAft>
                      </a:pPr>
                      <a:r>
                        <a:rPr lang="es-ES" sz="1400" b="1" dirty="0">
                          <a:effectLst/>
                        </a:rPr>
                        <a:t>19,110</a:t>
                      </a:r>
                      <a:endParaRPr lang="es-D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51206121"/>
                  </a:ext>
                </a:extLst>
              </a:tr>
            </a:tbl>
          </a:graphicData>
        </a:graphic>
      </p:graphicFrame>
      <p:sp>
        <p:nvSpPr>
          <p:cNvPr id="12" name="Rectángulo 7">
            <a:extLst>
              <a:ext uri="{FF2B5EF4-FFF2-40B4-BE49-F238E27FC236}">
                <a16:creationId xmlns:a16="http://schemas.microsoft.com/office/drawing/2014/main" id="{B6977709-3579-408B-BF80-079B4755E48A}"/>
              </a:ext>
            </a:extLst>
          </p:cNvPr>
          <p:cNvSpPr/>
          <p:nvPr/>
        </p:nvSpPr>
        <p:spPr>
          <a:xfrm>
            <a:off x="304804" y="2711088"/>
            <a:ext cx="8682229" cy="323165"/>
          </a:xfrm>
          <a:prstGeom prst="rect">
            <a:avLst/>
          </a:prstGeom>
          <a:noFill/>
        </p:spPr>
        <p:txBody>
          <a:bodyPr wrap="square">
            <a:spAutoFit/>
          </a:bodyPr>
          <a:lstStyle/>
          <a:p>
            <a:r>
              <a:rPr lang="es-ES" sz="1500" b="1" i="1" dirty="0">
                <a:latin typeface="+mj-lt"/>
                <a:ea typeface="Calibri" panose="020F0502020204030204" pitchFamily="34" charset="0"/>
                <a:cs typeface="Arial"/>
              </a:rPr>
              <a:t>Equipos licitados 2017/2019</a:t>
            </a:r>
          </a:p>
        </p:txBody>
      </p:sp>
    </p:spTree>
    <p:extLst>
      <p:ext uri="{BB962C8B-B14F-4D97-AF65-F5344CB8AC3E}">
        <p14:creationId xmlns:p14="http://schemas.microsoft.com/office/powerpoint/2010/main" val="8544451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TOP-10.jpg">
            <a:extLst>
              <a:ext uri="{FF2B5EF4-FFF2-40B4-BE49-F238E27FC236}">
                <a16:creationId xmlns:a16="http://schemas.microsoft.com/office/drawing/2014/main" id="{DEAEAB69-194F-4E2F-9EEB-09A5D6DE3493}"/>
              </a:ext>
            </a:extLst>
          </p:cNvPr>
          <p:cNvPicPr>
            <a:picLocks noChangeAspect="1"/>
          </p:cNvPicPr>
          <p:nvPr/>
        </p:nvPicPr>
        <p:blipFill rotWithShape="1">
          <a:blip r:embed="rId2">
            <a:extLst>
              <a:ext uri="{28A0092B-C50C-407E-A947-70E740481C1C}">
                <a14:useLocalDpi xmlns:a14="http://schemas.microsoft.com/office/drawing/2010/main" val="0"/>
              </a:ext>
            </a:extLst>
          </a:blip>
          <a:srcRect b="79551"/>
          <a:stretch/>
        </p:blipFill>
        <p:spPr>
          <a:xfrm>
            <a:off x="0" y="1"/>
            <a:ext cx="9144000" cy="621126"/>
          </a:xfrm>
          <a:prstGeom prst="rect">
            <a:avLst/>
          </a:prstGeom>
        </p:spPr>
      </p:pic>
      <p:sp>
        <p:nvSpPr>
          <p:cNvPr id="16" name="TextBox 3">
            <a:extLst>
              <a:ext uri="{FF2B5EF4-FFF2-40B4-BE49-F238E27FC236}">
                <a16:creationId xmlns:a16="http://schemas.microsoft.com/office/drawing/2014/main" id="{06DCFEF3-9A23-4702-ABAA-B2282BA31562}"/>
              </a:ext>
            </a:extLst>
          </p:cNvPr>
          <p:cNvSpPr txBox="1"/>
          <p:nvPr/>
        </p:nvSpPr>
        <p:spPr>
          <a:xfrm>
            <a:off x="503376" y="43041"/>
            <a:ext cx="611415" cy="523220"/>
          </a:xfrm>
          <a:prstGeom prst="rect">
            <a:avLst/>
          </a:prstGeom>
          <a:noFill/>
        </p:spPr>
        <p:txBody>
          <a:bodyPr wrap="none" rtlCol="0">
            <a:spAutoFit/>
          </a:bodyPr>
          <a:lstStyle/>
          <a:p>
            <a:r>
              <a:rPr lang="en-US" sz="2800" b="1" dirty="0">
                <a:solidFill>
                  <a:schemeClr val="bg1"/>
                </a:solidFill>
                <a:latin typeface="Gill Sans"/>
                <a:cs typeface="Gill Sans"/>
              </a:rPr>
              <a:t>10</a:t>
            </a:r>
          </a:p>
        </p:txBody>
      </p:sp>
      <p:sp>
        <p:nvSpPr>
          <p:cNvPr id="10" name="Rectángulo 6">
            <a:extLst>
              <a:ext uri="{FF2B5EF4-FFF2-40B4-BE49-F238E27FC236}">
                <a16:creationId xmlns:a16="http://schemas.microsoft.com/office/drawing/2014/main" id="{898A1D25-BF65-4344-8848-7E2D4A994634}"/>
              </a:ext>
            </a:extLst>
          </p:cNvPr>
          <p:cNvSpPr/>
          <p:nvPr/>
        </p:nvSpPr>
        <p:spPr>
          <a:xfrm rot="5400000">
            <a:off x="2749408" y="-1185537"/>
            <a:ext cx="413168" cy="3393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COMPETENCIAS TECNOLÓGICAS</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1"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7937147" y="173741"/>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73</a:t>
            </a:fld>
            <a:endParaRPr lang="en-US"/>
          </a:p>
        </p:txBody>
      </p:sp>
      <p:sp>
        <p:nvSpPr>
          <p:cNvPr id="3" name="Rectángulo 2">
            <a:extLst>
              <a:ext uri="{FF2B5EF4-FFF2-40B4-BE49-F238E27FC236}">
                <a16:creationId xmlns:a16="http://schemas.microsoft.com/office/drawing/2014/main" id="{F5CCD7CA-B975-49D5-BE20-83A79638771A}"/>
              </a:ext>
            </a:extLst>
          </p:cNvPr>
          <p:cNvSpPr/>
          <p:nvPr/>
        </p:nvSpPr>
        <p:spPr>
          <a:xfrm>
            <a:off x="816176" y="830186"/>
            <a:ext cx="8009081" cy="646331"/>
          </a:xfrm>
          <a:prstGeom prst="rect">
            <a:avLst/>
          </a:prstGeom>
          <a:solidFill>
            <a:srgbClr val="BE1D2D"/>
          </a:solidFill>
        </p:spPr>
        <p:txBody>
          <a:bodyPr wrap="square">
            <a:spAutoFit/>
          </a:bodyPr>
          <a:lstStyle/>
          <a:p>
            <a:r>
              <a:rPr lang="es-DO" dirty="0">
                <a:solidFill>
                  <a:schemeClr val="bg1"/>
                </a:solidFill>
              </a:rPr>
              <a:t>Aprender con tecnologías para enseñar con tecnologías en República Dominicana. El programa República Digital Educación. Revista Iberoamericana de Educación</a:t>
            </a:r>
          </a:p>
        </p:txBody>
      </p:sp>
      <p:pic>
        <p:nvPicPr>
          <p:cNvPr id="17" name="Gráfico 16" descr="Aula">
            <a:extLst>
              <a:ext uri="{FF2B5EF4-FFF2-40B4-BE49-F238E27FC236}">
                <a16:creationId xmlns:a16="http://schemas.microsoft.com/office/drawing/2014/main" id="{045D2892-1A67-4691-B56A-DE5A74AA4B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43" y="803111"/>
            <a:ext cx="700480" cy="774480"/>
          </a:xfrm>
          <a:prstGeom prst="rect">
            <a:avLst/>
          </a:prstGeom>
        </p:spPr>
      </p:pic>
      <p:sp>
        <p:nvSpPr>
          <p:cNvPr id="4" name="Rectángulo 3">
            <a:extLst>
              <a:ext uri="{FF2B5EF4-FFF2-40B4-BE49-F238E27FC236}">
                <a16:creationId xmlns:a16="http://schemas.microsoft.com/office/drawing/2014/main" id="{4DEB0778-EFB5-4477-A29F-8B78134D0129}"/>
              </a:ext>
            </a:extLst>
          </p:cNvPr>
          <p:cNvSpPr/>
          <p:nvPr/>
        </p:nvSpPr>
        <p:spPr>
          <a:xfrm>
            <a:off x="803323" y="1588884"/>
            <a:ext cx="8009081" cy="3139321"/>
          </a:xfrm>
          <a:prstGeom prst="rect">
            <a:avLst/>
          </a:prstGeom>
        </p:spPr>
        <p:txBody>
          <a:bodyPr wrap="square">
            <a:spAutoFit/>
          </a:bodyPr>
          <a:lstStyle/>
          <a:p>
            <a:pPr marL="285750" indent="-285750">
              <a:buFont typeface="Arial" panose="020B0604020202020204" pitchFamily="34" charset="0"/>
              <a:buChar char="•"/>
            </a:pPr>
            <a:r>
              <a:rPr lang="es-ES" dirty="0"/>
              <a:t>Se producen </a:t>
            </a:r>
            <a:r>
              <a:rPr lang="es-ES" b="1" dirty="0"/>
              <a:t>cambios </a:t>
            </a:r>
            <a:r>
              <a:rPr lang="es-ES" b="1" dirty="0">
                <a:latin typeface="Calibri" panose="020F0502020204030204" pitchFamily="34" charset="0"/>
                <a:ea typeface="Calibri" panose="020F0502020204030204" pitchFamily="34" charset="0"/>
              </a:rPr>
              <a:t>en las competencias digitales de los docentes </a:t>
            </a:r>
            <a:r>
              <a:rPr lang="es-ES" dirty="0"/>
              <a:t>que no son drásticos en cada uno de los niveles. Quizás el más importante tiene que ver con la gran reducción de la brecha digital que se produce en los docentes que dicen situarse en el nivel de competencias bajas y muy bajas, que mejoran notablemente sus competencias. </a:t>
            </a:r>
            <a:r>
              <a:rPr lang="es-ES" dirty="0">
                <a:latin typeface="Calibri" panose="020F0502020204030204" pitchFamily="34" charset="0"/>
                <a:ea typeface="Calibri" panose="020F0502020204030204" pitchFamily="34" charset="0"/>
              </a:rPr>
              <a:t> </a:t>
            </a:r>
          </a:p>
          <a:p>
            <a:endParaRPr lang="es-ES"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s-ES" dirty="0"/>
              <a:t>La </a:t>
            </a:r>
            <a:r>
              <a:rPr lang="es-ES" b="1" dirty="0"/>
              <a:t>motivación de los estudiantes </a:t>
            </a:r>
            <a:r>
              <a:rPr lang="es-ES" dirty="0"/>
              <a:t>es el factor que, de acuerdo a las percepciones de los docentes, se ve impactado con mayor claridad por la presencia de los dispositivos digitales. Junto a la motivación, se perciben cambios en el trabajo en equipo, el uso del tiempo en clase y la mejora de la disciplina en el aula.</a:t>
            </a:r>
            <a:endParaRPr lang="es-DO" dirty="0"/>
          </a:p>
          <a:p>
            <a:pPr marL="285750" indent="-285750">
              <a:buFont typeface="Arial" panose="020B0604020202020204" pitchFamily="34" charset="0"/>
              <a:buChar char="•"/>
            </a:pPr>
            <a:endParaRPr lang="es-DO" dirty="0"/>
          </a:p>
        </p:txBody>
      </p:sp>
    </p:spTree>
    <p:extLst>
      <p:ext uri="{BB962C8B-B14F-4D97-AF65-F5344CB8AC3E}">
        <p14:creationId xmlns:p14="http://schemas.microsoft.com/office/powerpoint/2010/main" val="34592993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PT-cierre-13.jpg"/>
          <p:cNvPicPr>
            <a:picLocks noChangeAspect="1"/>
          </p:cNvPicPr>
          <p:nvPr/>
        </p:nvPicPr>
        <p:blipFill rotWithShape="1">
          <a:blip r:embed="rId2">
            <a:extLst>
              <a:ext uri="{28A0092B-C50C-407E-A947-70E740481C1C}">
                <a14:useLocalDpi xmlns:a14="http://schemas.microsoft.com/office/drawing/2010/main" val="0"/>
              </a:ext>
            </a:extLst>
          </a:blip>
          <a:srcRect r="23448"/>
          <a:stretch/>
        </p:blipFill>
        <p:spPr>
          <a:xfrm>
            <a:off x="-7135" y="-24653"/>
            <a:ext cx="6999965" cy="5136113"/>
          </a:xfrm>
          <a:prstGeom prst="rect">
            <a:avLst/>
          </a:prstGeom>
        </p:spPr>
      </p:pic>
      <p:sp>
        <p:nvSpPr>
          <p:cNvPr id="3" name="Rectángulo 3">
            <a:extLst>
              <a:ext uri="{FF2B5EF4-FFF2-40B4-BE49-F238E27FC236}">
                <a16:creationId xmlns:a16="http://schemas.microsoft.com/office/drawing/2014/main" id="{497BE9AB-AD69-4413-8DA8-CA1275AB50B5}"/>
              </a:ext>
            </a:extLst>
          </p:cNvPr>
          <p:cNvSpPr/>
          <p:nvPr/>
        </p:nvSpPr>
        <p:spPr>
          <a:xfrm>
            <a:off x="2464194" y="2392552"/>
            <a:ext cx="3486275" cy="646331"/>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50" baseline="0" dirty="0">
                <a:solidFill>
                  <a:schemeClr val="tx2">
                    <a:lumMod val="75000"/>
                  </a:schemeClr>
                </a:solidFill>
                <a:uFillTx/>
                <a:ea typeface="Times New Roman" pitchFamily="18"/>
                <a:cs typeface="Arial Black"/>
              </a:rPr>
              <a:t>www.idec.edu.do</a:t>
            </a:r>
            <a:endParaRPr lang="es-DO" sz="3600" b="1" i="0" u="none" strike="noStrike" kern="1200" cap="none" spc="-50" baseline="0" dirty="0">
              <a:solidFill>
                <a:schemeClr val="tx2">
                  <a:lumMod val="75000"/>
                </a:schemeClr>
              </a:solidFill>
              <a:uFillTx/>
              <a:ea typeface="Times New Roman" pitchFamily="18"/>
              <a:cs typeface="Arial Black"/>
            </a:endParaRPr>
          </a:p>
        </p:txBody>
      </p:sp>
      <p:pic>
        <p:nvPicPr>
          <p:cNvPr id="4" name="Imagen 5">
            <a:extLst>
              <a:ext uri="{FF2B5EF4-FFF2-40B4-BE49-F238E27FC236}">
                <a16:creationId xmlns:a16="http://schemas.microsoft.com/office/drawing/2014/main" id="{3FB9BD7C-45D6-45C1-B8FF-9630DE7099F8}"/>
              </a:ext>
            </a:extLst>
          </p:cNvPr>
          <p:cNvPicPr>
            <a:picLocks noChangeAspect="1"/>
          </p:cNvPicPr>
          <p:nvPr/>
        </p:nvPicPr>
        <p:blipFill>
          <a:blip r:embed="rId3"/>
          <a:stretch>
            <a:fillRect/>
          </a:stretch>
        </p:blipFill>
        <p:spPr>
          <a:xfrm>
            <a:off x="2316448" y="883742"/>
            <a:ext cx="3320861" cy="1508810"/>
          </a:xfrm>
          <a:prstGeom prst="rect">
            <a:avLst/>
          </a:prstGeom>
          <a:noFill/>
          <a:ln cap="flat">
            <a:noFill/>
          </a:ln>
        </p:spPr>
      </p:pic>
      <p:sp>
        <p:nvSpPr>
          <p:cNvPr id="5" name="Marcador de número de diapositiva 4"/>
          <p:cNvSpPr>
            <a:spLocks noGrp="1"/>
          </p:cNvSpPr>
          <p:nvPr>
            <p:ph type="sldNum" sz="quarter" idx="12"/>
          </p:nvPr>
        </p:nvSpPr>
        <p:spPr/>
        <p:txBody>
          <a:bodyPr/>
          <a:lstStyle/>
          <a:p>
            <a:fld id="{A4124D19-2283-FC49-A358-736FA83B63DF}" type="slidenum">
              <a:rPr lang="en-US" smtClean="0"/>
              <a:t>74</a:t>
            </a:fld>
            <a:endParaRPr lang="en-US"/>
          </a:p>
        </p:txBody>
      </p:sp>
    </p:spTree>
    <p:extLst>
      <p:ext uri="{BB962C8B-B14F-4D97-AF65-F5344CB8AC3E}">
        <p14:creationId xmlns:p14="http://schemas.microsoft.com/office/powerpoint/2010/main" val="1677687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o 18">
            <a:extLst>
              <a:ext uri="{FF2B5EF4-FFF2-40B4-BE49-F238E27FC236}">
                <a16:creationId xmlns:a16="http://schemas.microsoft.com/office/drawing/2014/main" id="{3D090863-12B7-4C2A-8166-663F5F9AC5B5}"/>
              </a:ext>
            </a:extLst>
          </p:cNvPr>
          <p:cNvGrpSpPr/>
          <p:nvPr/>
        </p:nvGrpSpPr>
        <p:grpSpPr>
          <a:xfrm>
            <a:off x="0" y="0"/>
            <a:ext cx="9144000" cy="741600"/>
            <a:chOff x="0" y="0"/>
            <a:chExt cx="9144000" cy="859844"/>
          </a:xfrm>
        </p:grpSpPr>
        <p:pic>
          <p:nvPicPr>
            <p:cNvPr id="22" name="Picture 1" descr="TOP-01.jpg">
              <a:extLst>
                <a:ext uri="{FF2B5EF4-FFF2-40B4-BE49-F238E27FC236}">
                  <a16:creationId xmlns:a16="http://schemas.microsoft.com/office/drawing/2014/main" id="{30053D79-FFFC-4459-8098-328CDE10FD2A}"/>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25" name="TextBox 3">
              <a:extLst>
                <a:ext uri="{FF2B5EF4-FFF2-40B4-BE49-F238E27FC236}">
                  <a16:creationId xmlns:a16="http://schemas.microsoft.com/office/drawing/2014/main" id="{32D672D9-707B-4E56-B18F-274B5C1B3D7B}"/>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12" name="Rectángulo 6">
            <a:extLst>
              <a:ext uri="{FF2B5EF4-FFF2-40B4-BE49-F238E27FC236}">
                <a16:creationId xmlns:a16="http://schemas.microsoft.com/office/drawing/2014/main" id="{898A1D25-BF65-4344-8848-7E2D4A994634}"/>
              </a:ext>
            </a:extLst>
          </p:cNvPr>
          <p:cNvSpPr/>
          <p:nvPr/>
        </p:nvSpPr>
        <p:spPr>
          <a:xfrm>
            <a:off x="1190105" y="366829"/>
            <a:ext cx="2154501" cy="307777"/>
          </a:xfrm>
          <a:prstGeom prst="rect">
            <a:avLst/>
          </a:prstGeom>
          <a:noFill/>
        </p:spPr>
        <p:txBody>
          <a:bodyPr wrap="none" rtlCol="0">
            <a:spAutoFit/>
          </a:bodyPr>
          <a:lstStyle/>
          <a:p>
            <a:r>
              <a:rPr lang="es-ES" sz="1400" b="1" dirty="0">
                <a:solidFill>
                  <a:schemeClr val="tx1">
                    <a:lumMod val="50000"/>
                    <a:lumOff val="50000"/>
                  </a:schemeClr>
                </a:solidFill>
                <a:latin typeface="Arial" panose="020B0604020202020204" pitchFamily="34" charset="0"/>
                <a:cs typeface="Arial" panose="020B0604020202020204" pitchFamily="34" charset="0"/>
              </a:rPr>
              <a:t>JORNADA EXTENDIDA</a:t>
            </a:r>
            <a:endParaRPr lang="es-DO"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7" name="Rectangle 6"/>
          <p:cNvSpPr/>
          <p:nvPr/>
        </p:nvSpPr>
        <p:spPr>
          <a:xfrm>
            <a:off x="1099021" y="2922520"/>
            <a:ext cx="7598413" cy="338554"/>
          </a:xfrm>
          <a:prstGeom prst="rect">
            <a:avLst/>
          </a:prstGeom>
        </p:spPr>
        <p:txBody>
          <a:bodyPr wrap="square">
            <a:spAutoFit/>
          </a:bodyPr>
          <a:lstStyle/>
          <a:p>
            <a:r>
              <a:rPr lang="es-ES_tradnl" sz="1600" b="1" dirty="0">
                <a:cs typeface="Arial"/>
              </a:rPr>
              <a:t>Meta del Plan Estratégico </a:t>
            </a:r>
            <a:r>
              <a:rPr lang="es-ES_tradnl" sz="1600" b="1" dirty="0">
                <a:solidFill>
                  <a:schemeClr val="accent6">
                    <a:lumMod val="75000"/>
                  </a:schemeClr>
                </a:solidFill>
                <a:cs typeface="Arial Black"/>
              </a:rPr>
              <a:t>90% </a:t>
            </a:r>
            <a:r>
              <a:rPr lang="es-ES_tradnl" sz="1600" b="1" dirty="0">
                <a:solidFill>
                  <a:schemeClr val="accent6">
                    <a:lumMod val="75000"/>
                  </a:schemeClr>
                </a:solidFill>
                <a:cs typeface="Arial"/>
              </a:rPr>
              <a:t>DE ESTUDIANTES EN JORNADA EXTENDIDA PARA EL </a:t>
            </a:r>
            <a:r>
              <a:rPr lang="es-ES_tradnl" sz="1600" b="1" dirty="0">
                <a:solidFill>
                  <a:schemeClr val="accent6">
                    <a:lumMod val="75000"/>
                  </a:schemeClr>
                </a:solidFill>
                <a:cs typeface="Arial Black"/>
              </a:rPr>
              <a:t>2020</a:t>
            </a:r>
            <a:endParaRPr lang="es-ES_tradnl" sz="1600" b="1" dirty="0">
              <a:cs typeface="Arial"/>
            </a:endParaRPr>
          </a:p>
        </p:txBody>
      </p:sp>
      <p:sp>
        <p:nvSpPr>
          <p:cNvPr id="8" name="Rectangle 7"/>
          <p:cNvSpPr/>
          <p:nvPr/>
        </p:nvSpPr>
        <p:spPr>
          <a:xfrm>
            <a:off x="1190105" y="3402529"/>
            <a:ext cx="7876485" cy="830997"/>
          </a:xfrm>
          <a:prstGeom prst="rect">
            <a:avLst/>
          </a:prstGeom>
        </p:spPr>
        <p:txBody>
          <a:bodyPr wrap="square">
            <a:spAutoFit/>
          </a:bodyPr>
          <a:lstStyle/>
          <a:p>
            <a:r>
              <a:rPr lang="es-ES_tradnl" sz="1600" b="1" dirty="0">
                <a:solidFill>
                  <a:schemeClr val="tx1">
                    <a:lumMod val="65000"/>
                    <a:lumOff val="35000"/>
                  </a:schemeClr>
                </a:solidFill>
                <a:cs typeface="Arial"/>
              </a:rPr>
              <a:t>Para alcanzar la meta es necesario:</a:t>
            </a:r>
          </a:p>
          <a:p>
            <a:pPr marL="742950" lvl="1" indent="-285750">
              <a:buFont typeface="Arial" panose="020B0604020202020204" pitchFamily="34" charset="0"/>
              <a:buChar char="•"/>
            </a:pPr>
            <a:r>
              <a:rPr lang="es-ES_tradnl" sz="1600" dirty="0">
                <a:solidFill>
                  <a:schemeClr val="tx1">
                    <a:lumMod val="65000"/>
                    <a:lumOff val="35000"/>
                  </a:schemeClr>
                </a:solidFill>
                <a:cs typeface="Arial"/>
              </a:rPr>
              <a:t>Incorporar alrededor de 390,000 nuevos estudiantes.</a:t>
            </a:r>
          </a:p>
          <a:p>
            <a:pPr marL="742950" lvl="1" indent="-285750">
              <a:buFont typeface="Arial" panose="020B0604020202020204" pitchFamily="34" charset="0"/>
              <a:buChar char="•"/>
            </a:pPr>
            <a:r>
              <a:rPr lang="es-ES_tradnl" sz="1600" dirty="0">
                <a:solidFill>
                  <a:schemeClr val="tx1">
                    <a:lumMod val="65000"/>
                    <a:lumOff val="35000"/>
                  </a:schemeClr>
                </a:solidFill>
                <a:cs typeface="Arial"/>
              </a:rPr>
              <a:t>Construir 5,500 nuevas aulas</a:t>
            </a:r>
          </a:p>
        </p:txBody>
      </p:sp>
      <p:sp>
        <p:nvSpPr>
          <p:cNvPr id="18" name="Rectangle 17"/>
          <p:cNvSpPr/>
          <p:nvPr/>
        </p:nvSpPr>
        <p:spPr>
          <a:xfrm>
            <a:off x="1083329" y="4359258"/>
            <a:ext cx="7614105" cy="584775"/>
          </a:xfrm>
          <a:prstGeom prst="rect">
            <a:avLst/>
          </a:prstGeom>
        </p:spPr>
        <p:txBody>
          <a:bodyPr wrap="square">
            <a:spAutoFit/>
          </a:bodyPr>
          <a:lstStyle/>
          <a:p>
            <a:r>
              <a:rPr lang="es-ES_tradnl" sz="1600" b="1" dirty="0">
                <a:solidFill>
                  <a:schemeClr val="tx1">
                    <a:lumMod val="65000"/>
                    <a:lumOff val="35000"/>
                  </a:schemeClr>
                </a:solidFill>
                <a:latin typeface="+mj-lt"/>
                <a:cs typeface="Arial"/>
              </a:rPr>
              <a:t>En el último año escolar</a:t>
            </a:r>
            <a:r>
              <a:rPr lang="es-ES_tradnl" sz="1600" dirty="0">
                <a:solidFill>
                  <a:schemeClr val="tx1">
                    <a:lumMod val="65000"/>
                    <a:lumOff val="35000"/>
                  </a:schemeClr>
                </a:solidFill>
                <a:latin typeface="+mj-lt"/>
                <a:cs typeface="Arial"/>
              </a:rPr>
              <a:t>, los estudiantes sumados a la JEE fueron 123,124 y el número de aulas construidas es de 2,400 por año, como promedio. </a:t>
            </a:r>
          </a:p>
        </p:txBody>
      </p:sp>
      <p:graphicFrame>
        <p:nvGraphicFramePr>
          <p:cNvPr id="27" name="Tabla 26">
            <a:extLst>
              <a:ext uri="{FF2B5EF4-FFF2-40B4-BE49-F238E27FC236}">
                <a16:creationId xmlns:a16="http://schemas.microsoft.com/office/drawing/2014/main" id="{F63EE4E2-65FD-4BB6-A9E7-3A4441E17239}"/>
              </a:ext>
            </a:extLst>
          </p:cNvPr>
          <p:cNvGraphicFramePr>
            <a:graphicFrameLocks noGrp="1"/>
          </p:cNvGraphicFramePr>
          <p:nvPr>
            <p:extLst>
              <p:ext uri="{D42A27DB-BD31-4B8C-83A1-F6EECF244321}">
                <p14:modId xmlns:p14="http://schemas.microsoft.com/office/powerpoint/2010/main" val="969949319"/>
              </p:ext>
            </p:extLst>
          </p:nvPr>
        </p:nvGraphicFramePr>
        <p:xfrm>
          <a:off x="480352" y="951595"/>
          <a:ext cx="8217082" cy="1606106"/>
        </p:xfrm>
        <a:graphic>
          <a:graphicData uri="http://schemas.openxmlformats.org/drawingml/2006/table">
            <a:tbl>
              <a:tblPr firstRow="1" firstCol="1" bandRow="1">
                <a:tableStyleId>{72833802-FEF1-4C79-8D5D-14CF1EAF98D9}</a:tableStyleId>
              </a:tblPr>
              <a:tblGrid>
                <a:gridCol w="1929273">
                  <a:extLst>
                    <a:ext uri="{9D8B030D-6E8A-4147-A177-3AD203B41FA5}">
                      <a16:colId xmlns:a16="http://schemas.microsoft.com/office/drawing/2014/main" val="3754520607"/>
                    </a:ext>
                  </a:extLst>
                </a:gridCol>
                <a:gridCol w="1623505">
                  <a:extLst>
                    <a:ext uri="{9D8B030D-6E8A-4147-A177-3AD203B41FA5}">
                      <a16:colId xmlns:a16="http://schemas.microsoft.com/office/drawing/2014/main" val="2563842403"/>
                    </a:ext>
                  </a:extLst>
                </a:gridCol>
                <a:gridCol w="1332031">
                  <a:extLst>
                    <a:ext uri="{9D8B030D-6E8A-4147-A177-3AD203B41FA5}">
                      <a16:colId xmlns:a16="http://schemas.microsoft.com/office/drawing/2014/main" val="739157487"/>
                    </a:ext>
                  </a:extLst>
                </a:gridCol>
                <a:gridCol w="1705000">
                  <a:extLst>
                    <a:ext uri="{9D8B030D-6E8A-4147-A177-3AD203B41FA5}">
                      <a16:colId xmlns:a16="http://schemas.microsoft.com/office/drawing/2014/main" val="804984750"/>
                    </a:ext>
                  </a:extLst>
                </a:gridCol>
                <a:gridCol w="1627273">
                  <a:extLst>
                    <a:ext uri="{9D8B030D-6E8A-4147-A177-3AD203B41FA5}">
                      <a16:colId xmlns:a16="http://schemas.microsoft.com/office/drawing/2014/main" val="3342744316"/>
                    </a:ext>
                  </a:extLst>
                </a:gridCol>
              </a:tblGrid>
              <a:tr h="381000">
                <a:tc>
                  <a:txBody>
                    <a:bodyPr/>
                    <a:lstStyle/>
                    <a:p>
                      <a:pPr fontAlgn="auto">
                        <a:lnSpc>
                          <a:spcPct val="107000"/>
                        </a:lnSpc>
                        <a:spcAft>
                          <a:spcPts val="0"/>
                        </a:spcAft>
                      </a:pPr>
                      <a:r>
                        <a:rPr lang="es-DO" sz="1600" b="1" dirty="0">
                          <a:solidFill>
                            <a:schemeClr val="bg1"/>
                          </a:solidFill>
                          <a:effectLst/>
                          <a:latin typeface="+mn-lt"/>
                          <a:ea typeface="Times New Roman" panose="02020603050405020304" pitchFamily="18" charset="0"/>
                          <a:cs typeface="Calibri" panose="020F0502020204030204" pitchFamily="34" charset="0"/>
                        </a:rPr>
                        <a:t>Jornada Escolar Extendida</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tc>
                  <a:txBody>
                    <a:bodyPr/>
                    <a:lstStyle/>
                    <a:p>
                      <a:pPr algn="ctr" fontAlgn="auto">
                        <a:lnSpc>
                          <a:spcPct val="107000"/>
                        </a:lnSpc>
                        <a:spcAft>
                          <a:spcPts val="0"/>
                        </a:spcAft>
                      </a:pPr>
                      <a:r>
                        <a:rPr lang="es-DO" sz="1600" b="1" dirty="0">
                          <a:solidFill>
                            <a:schemeClr val="bg1"/>
                          </a:solidFill>
                          <a:effectLst/>
                          <a:latin typeface="+mn-lt"/>
                          <a:ea typeface="Times New Roman" panose="02020603050405020304" pitchFamily="18" charset="0"/>
                          <a:cs typeface="Calibri" panose="020F0502020204030204" pitchFamily="34" charset="0"/>
                        </a:rPr>
                        <a:t>2015-2016</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tc>
                  <a:txBody>
                    <a:bodyPr/>
                    <a:lstStyle/>
                    <a:p>
                      <a:pPr algn="ctr" fontAlgn="auto">
                        <a:lnSpc>
                          <a:spcPct val="107000"/>
                        </a:lnSpc>
                        <a:spcAft>
                          <a:spcPts val="0"/>
                        </a:spcAft>
                      </a:pPr>
                      <a:r>
                        <a:rPr lang="es-DO" sz="1600" b="1" dirty="0">
                          <a:solidFill>
                            <a:schemeClr val="bg1"/>
                          </a:solidFill>
                          <a:effectLst/>
                          <a:latin typeface="+mn-lt"/>
                          <a:ea typeface="Times New Roman" panose="02020603050405020304" pitchFamily="18" charset="0"/>
                          <a:cs typeface="Calibri" panose="020F0502020204030204" pitchFamily="34" charset="0"/>
                        </a:rPr>
                        <a:t>2016-2017</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tc>
                  <a:txBody>
                    <a:bodyPr/>
                    <a:lstStyle/>
                    <a:p>
                      <a:pPr algn="ctr" fontAlgn="auto">
                        <a:lnSpc>
                          <a:spcPct val="107000"/>
                        </a:lnSpc>
                        <a:spcAft>
                          <a:spcPts val="0"/>
                        </a:spcAft>
                      </a:pPr>
                      <a:r>
                        <a:rPr lang="es-DO" sz="1600" b="1">
                          <a:solidFill>
                            <a:schemeClr val="bg1"/>
                          </a:solidFill>
                          <a:effectLst/>
                          <a:latin typeface="+mn-lt"/>
                          <a:ea typeface="Times New Roman" panose="02020603050405020304" pitchFamily="18" charset="0"/>
                          <a:cs typeface="Calibri" panose="020F0502020204030204" pitchFamily="34" charset="0"/>
                        </a:rPr>
                        <a:t>2017-2018</a:t>
                      </a:r>
                      <a:endParaRPr lang="es-DO" sz="160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tc>
                  <a:txBody>
                    <a:bodyPr/>
                    <a:lstStyle/>
                    <a:p>
                      <a:pPr algn="ctr" fontAlgn="auto">
                        <a:lnSpc>
                          <a:spcPct val="107000"/>
                        </a:lnSpc>
                        <a:spcAft>
                          <a:spcPts val="0"/>
                        </a:spcAft>
                      </a:pPr>
                      <a:r>
                        <a:rPr lang="es-DO" sz="1600" b="1" dirty="0">
                          <a:solidFill>
                            <a:schemeClr val="bg1"/>
                          </a:solidFill>
                          <a:effectLst/>
                          <a:latin typeface="+mn-lt"/>
                          <a:ea typeface="Times New Roman" panose="02020603050405020304" pitchFamily="18" charset="0"/>
                          <a:cs typeface="Calibri" panose="020F0502020204030204" pitchFamily="34" charset="0"/>
                        </a:rPr>
                        <a:t>Proyección </a:t>
                      </a:r>
                      <a:br>
                        <a:rPr lang="es-DO" sz="1600" b="1" dirty="0">
                          <a:solidFill>
                            <a:schemeClr val="bg1"/>
                          </a:solidFill>
                          <a:effectLst/>
                          <a:latin typeface="+mn-lt"/>
                          <a:ea typeface="Times New Roman" panose="02020603050405020304" pitchFamily="18" charset="0"/>
                          <a:cs typeface="Calibri" panose="020F0502020204030204" pitchFamily="34" charset="0"/>
                        </a:rPr>
                      </a:br>
                      <a:r>
                        <a:rPr lang="es-DO" sz="1600" b="1" dirty="0">
                          <a:solidFill>
                            <a:schemeClr val="bg1"/>
                          </a:solidFill>
                          <a:effectLst/>
                          <a:latin typeface="+mn-lt"/>
                          <a:ea typeface="Times New Roman" panose="02020603050405020304" pitchFamily="18" charset="0"/>
                          <a:cs typeface="Calibri" panose="020F0502020204030204" pitchFamily="34" charset="0"/>
                        </a:rPr>
                        <a:t>2018-2019</a:t>
                      </a:r>
                      <a:endParaRPr lang="es-DO" sz="16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ctr">
                    <a:solidFill>
                      <a:srgbClr val="F88C44"/>
                    </a:solidFill>
                  </a:tcPr>
                </a:tc>
                <a:extLst>
                  <a:ext uri="{0D108BD9-81ED-4DB2-BD59-A6C34878D82A}">
                    <a16:rowId xmlns:a16="http://schemas.microsoft.com/office/drawing/2014/main" val="3457818153"/>
                  </a:ext>
                </a:extLst>
              </a:tr>
              <a:tr h="190500">
                <a:tc>
                  <a:txBody>
                    <a:bodyPr/>
                    <a:lstStyle/>
                    <a:p>
                      <a:pPr fontAlgn="auto">
                        <a:lnSpc>
                          <a:spcPct val="107000"/>
                        </a:lnSpc>
                        <a:spcAft>
                          <a:spcPts val="0"/>
                        </a:spcAft>
                      </a:pPr>
                      <a:r>
                        <a:rPr lang="es-DO" sz="1600">
                          <a:solidFill>
                            <a:srgbClr val="000000"/>
                          </a:solidFill>
                          <a:effectLst/>
                          <a:latin typeface="+mn-lt"/>
                          <a:ea typeface="Times New Roman" panose="02020603050405020304" pitchFamily="18" charset="0"/>
                          <a:cs typeface="Calibri" panose="020F0502020204030204" pitchFamily="34" charset="0"/>
                        </a:rPr>
                        <a:t>Estudiantes</a:t>
                      </a:r>
                      <a:endParaRPr lang="es-DO" sz="16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934,924   </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1,082,249   </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1,162,849   </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1,285,973   </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03360266"/>
                  </a:ext>
                </a:extLst>
              </a:tr>
              <a:tr h="190500">
                <a:tc>
                  <a:txBody>
                    <a:bodyPr/>
                    <a:lstStyle/>
                    <a:p>
                      <a:pPr fontAlgn="auto">
                        <a:lnSpc>
                          <a:spcPct val="107000"/>
                        </a:lnSpc>
                        <a:spcAft>
                          <a:spcPts val="0"/>
                        </a:spcAft>
                      </a:pPr>
                      <a:r>
                        <a:rPr lang="es-DO" sz="1600">
                          <a:solidFill>
                            <a:srgbClr val="000000"/>
                          </a:solidFill>
                          <a:effectLst/>
                          <a:latin typeface="+mn-lt"/>
                          <a:ea typeface="Times New Roman" panose="02020603050405020304" pitchFamily="18" charset="0"/>
                          <a:cs typeface="Calibri" panose="020F0502020204030204" pitchFamily="34" charset="0"/>
                        </a:rPr>
                        <a:t>Porcentaje matrícula</a:t>
                      </a:r>
                      <a:endParaRPr lang="es-DO" sz="16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50%</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58%</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62%*</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69%*</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42292852"/>
                  </a:ext>
                </a:extLst>
              </a:tr>
              <a:tr h="190500">
                <a:tc>
                  <a:txBody>
                    <a:bodyPr/>
                    <a:lstStyle/>
                    <a:p>
                      <a:pPr fontAlgn="auto">
                        <a:lnSpc>
                          <a:spcPct val="1070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Centros educativos</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a:solidFill>
                            <a:srgbClr val="000000"/>
                          </a:solidFill>
                          <a:effectLst/>
                          <a:latin typeface="+mn-lt"/>
                          <a:ea typeface="Times New Roman" panose="02020603050405020304" pitchFamily="18" charset="0"/>
                          <a:cs typeface="Calibri" panose="020F0502020204030204" pitchFamily="34" charset="0"/>
                        </a:rPr>
                        <a:t>3,418</a:t>
                      </a:r>
                      <a:endParaRPr lang="es-DO" sz="160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3,973</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4,200</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fontAlgn="auto">
                        <a:lnSpc>
                          <a:spcPts val="2400"/>
                        </a:lnSpc>
                        <a:spcAft>
                          <a:spcPts val="0"/>
                        </a:spcAft>
                      </a:pPr>
                      <a:r>
                        <a:rPr lang="es-DO" sz="1600" dirty="0">
                          <a:solidFill>
                            <a:srgbClr val="000000"/>
                          </a:solidFill>
                          <a:effectLst/>
                          <a:latin typeface="+mn-lt"/>
                          <a:ea typeface="Times New Roman" panose="02020603050405020304" pitchFamily="18" charset="0"/>
                          <a:cs typeface="Calibri" panose="020F0502020204030204" pitchFamily="34" charset="0"/>
                        </a:rPr>
                        <a:t>4,545</a:t>
                      </a:r>
                      <a:endParaRPr lang="es-DO" sz="16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45339378"/>
                  </a:ext>
                </a:extLst>
              </a:tr>
              <a:tr h="190500">
                <a:tc gridSpan="5">
                  <a:txBody>
                    <a:bodyPr/>
                    <a:lstStyle/>
                    <a:p>
                      <a:pPr fontAlgn="auto">
                        <a:lnSpc>
                          <a:spcPct val="107000"/>
                        </a:lnSpc>
                        <a:spcAft>
                          <a:spcPts val="0"/>
                        </a:spcAft>
                      </a:pPr>
                      <a:r>
                        <a:rPr lang="es-DO" sz="1600" b="1" i="1" kern="1200" dirty="0">
                          <a:solidFill>
                            <a:schemeClr val="tx1"/>
                          </a:solidFill>
                          <a:effectLst/>
                          <a:latin typeface="+mn-lt"/>
                          <a:ea typeface="+mn-ea"/>
                          <a:cs typeface="+mn-cs"/>
                        </a:rPr>
                        <a:t>* </a:t>
                      </a:r>
                      <a:r>
                        <a:rPr lang="es-DO" sz="1400" b="0" i="1" kern="1200" dirty="0">
                          <a:solidFill>
                            <a:schemeClr val="tx1"/>
                          </a:solidFill>
                          <a:effectLst/>
                          <a:latin typeface="+mn-lt"/>
                          <a:ea typeface="+mn-ea"/>
                          <a:cs typeface="+mn-cs"/>
                        </a:rPr>
                        <a:t>En función de la matrícula 2016-2017 de los sectores público y semioficial.</a:t>
                      </a:r>
                      <a:endParaRPr lang="es-DO" sz="1400" b="0" i="1"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fontAlgn="auto">
                        <a:lnSpc>
                          <a:spcPct val="107000"/>
                        </a:lnSpc>
                        <a:spcAft>
                          <a:spcPts val="0"/>
                        </a:spcAft>
                      </a:pPr>
                      <a:endParaRPr lang="es-DO" sz="2000" dirty="0">
                        <a:effectLst/>
                        <a:latin typeface="+mn-lt"/>
                        <a:ea typeface="Calibri" panose="020F0502020204030204" pitchFamily="34" charset="0"/>
                        <a:cs typeface="Times New Roman" panose="02020603050405020304" pitchFamily="18" charset="0"/>
                      </a:endParaRPr>
                    </a:p>
                  </a:txBody>
                  <a:tcPr marL="44450" marR="44450" marT="0" marB="0" anchor="b"/>
                </a:tc>
                <a:tc hMerge="1">
                  <a:txBody>
                    <a:bodyPr/>
                    <a:lstStyle/>
                    <a:p>
                      <a:pPr algn="ctr" fontAlgn="auto">
                        <a:lnSpc>
                          <a:spcPct val="107000"/>
                        </a:lnSpc>
                        <a:spcAft>
                          <a:spcPts val="0"/>
                        </a:spcAft>
                      </a:pPr>
                      <a:endParaRPr lang="es-DO" sz="2000"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fontAlgn="auto">
                        <a:lnSpc>
                          <a:spcPct val="107000"/>
                        </a:lnSpc>
                        <a:spcAft>
                          <a:spcPts val="0"/>
                        </a:spcAft>
                      </a:pPr>
                      <a:endParaRPr lang="es-DO" sz="2000"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fontAlgn="auto">
                        <a:lnSpc>
                          <a:spcPct val="107000"/>
                        </a:lnSpc>
                        <a:spcAft>
                          <a:spcPts val="0"/>
                        </a:spcAft>
                      </a:pPr>
                      <a:endParaRPr lang="es-DO"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1275462"/>
                  </a:ext>
                </a:extLst>
              </a:tr>
            </a:tbl>
          </a:graphicData>
        </a:graphic>
      </p:graphicFrame>
      <p:pic>
        <p:nvPicPr>
          <p:cNvPr id="13"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8</a:t>
            </a:fld>
            <a:endParaRPr lang="en-US"/>
          </a:p>
        </p:txBody>
      </p:sp>
      <p:pic>
        <p:nvPicPr>
          <p:cNvPr id="4" name="Gráfico 3" descr="Lista de comprobación RTL">
            <a:extLst>
              <a:ext uri="{FF2B5EF4-FFF2-40B4-BE49-F238E27FC236}">
                <a16:creationId xmlns:a16="http://schemas.microsoft.com/office/drawing/2014/main" id="{E9ED20C1-C166-45D8-9DCB-E2128C18C4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5705" y="2910464"/>
            <a:ext cx="914400" cy="914400"/>
          </a:xfrm>
          <a:prstGeom prst="rect">
            <a:avLst/>
          </a:prstGeom>
        </p:spPr>
      </p:pic>
    </p:spTree>
    <p:extLst>
      <p:ext uri="{BB962C8B-B14F-4D97-AF65-F5344CB8AC3E}">
        <p14:creationId xmlns:p14="http://schemas.microsoft.com/office/powerpoint/2010/main" val="2677136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o 17">
            <a:extLst>
              <a:ext uri="{FF2B5EF4-FFF2-40B4-BE49-F238E27FC236}">
                <a16:creationId xmlns:a16="http://schemas.microsoft.com/office/drawing/2014/main" id="{B70A0478-7485-45DC-B57D-C4A1DC3D2D00}"/>
              </a:ext>
            </a:extLst>
          </p:cNvPr>
          <p:cNvGrpSpPr/>
          <p:nvPr/>
        </p:nvGrpSpPr>
        <p:grpSpPr>
          <a:xfrm>
            <a:off x="0" y="0"/>
            <a:ext cx="9144000" cy="741600"/>
            <a:chOff x="0" y="0"/>
            <a:chExt cx="9144000" cy="859844"/>
          </a:xfrm>
        </p:grpSpPr>
        <p:pic>
          <p:nvPicPr>
            <p:cNvPr id="21" name="Picture 1" descr="TOP-01.jpg">
              <a:extLst>
                <a:ext uri="{FF2B5EF4-FFF2-40B4-BE49-F238E27FC236}">
                  <a16:creationId xmlns:a16="http://schemas.microsoft.com/office/drawing/2014/main" id="{27F760A7-64F2-4672-9BD2-4513BE93EC9E}"/>
                </a:ext>
              </a:extLst>
            </p:cNvPr>
            <p:cNvPicPr>
              <a:picLocks noChangeAspect="1"/>
            </p:cNvPicPr>
            <p:nvPr/>
          </p:nvPicPr>
          <p:blipFill rotWithShape="1">
            <a:blip r:embed="rId2">
              <a:extLst>
                <a:ext uri="{28A0092B-C50C-407E-A947-70E740481C1C}">
                  <a14:useLocalDpi xmlns:a14="http://schemas.microsoft.com/office/drawing/2010/main" val="0"/>
                </a:ext>
              </a:extLst>
            </a:blip>
            <a:srcRect b="76731"/>
            <a:stretch/>
          </p:blipFill>
          <p:spPr>
            <a:xfrm>
              <a:off x="0" y="0"/>
              <a:ext cx="9144000" cy="859844"/>
            </a:xfrm>
            <a:prstGeom prst="rect">
              <a:avLst/>
            </a:prstGeom>
          </p:spPr>
        </p:pic>
        <p:sp>
          <p:nvSpPr>
            <p:cNvPr id="25" name="TextBox 3">
              <a:extLst>
                <a:ext uri="{FF2B5EF4-FFF2-40B4-BE49-F238E27FC236}">
                  <a16:creationId xmlns:a16="http://schemas.microsoft.com/office/drawing/2014/main" id="{9D6AD845-84CD-43B8-ABD7-348DFEC393F1}"/>
                </a:ext>
              </a:extLst>
            </p:cNvPr>
            <p:cNvSpPr txBox="1"/>
            <p:nvPr/>
          </p:nvSpPr>
          <p:spPr>
            <a:xfrm>
              <a:off x="700980" y="2654"/>
              <a:ext cx="398041" cy="523220"/>
            </a:xfrm>
            <a:prstGeom prst="rect">
              <a:avLst/>
            </a:prstGeom>
            <a:noFill/>
          </p:spPr>
          <p:txBody>
            <a:bodyPr wrap="none" rtlCol="0">
              <a:spAutoFit/>
            </a:bodyPr>
            <a:lstStyle/>
            <a:p>
              <a:r>
                <a:rPr lang="en-US" sz="2800" b="1" dirty="0">
                  <a:solidFill>
                    <a:schemeClr val="bg1"/>
                  </a:solidFill>
                  <a:latin typeface="Gill Sans"/>
                  <a:cs typeface="Gill Sans"/>
                </a:rPr>
                <a:t>1</a:t>
              </a:r>
            </a:p>
          </p:txBody>
        </p:sp>
      </p:grpSp>
      <p:sp>
        <p:nvSpPr>
          <p:cNvPr id="13" name="TextBox 12"/>
          <p:cNvSpPr txBox="1"/>
          <p:nvPr/>
        </p:nvSpPr>
        <p:spPr>
          <a:xfrm>
            <a:off x="1243692" y="377468"/>
            <a:ext cx="2043893" cy="307777"/>
          </a:xfrm>
          <a:prstGeom prst="rect">
            <a:avLst/>
          </a:prstGeom>
          <a:noFill/>
        </p:spPr>
        <p:txBody>
          <a:bodyPr wrap="none" rtlCol="0">
            <a:spAutoFit/>
          </a:bodyPr>
          <a:lstStyle/>
          <a:p>
            <a:r>
              <a:rPr lang="es-ES_tradnl" sz="1400" b="1" dirty="0">
                <a:solidFill>
                  <a:schemeClr val="tx1">
                    <a:lumMod val="50000"/>
                    <a:lumOff val="50000"/>
                  </a:schemeClr>
                </a:solidFill>
                <a:latin typeface="Arial" panose="020B0604020202020204" pitchFamily="34" charset="0"/>
                <a:cs typeface="Arial" panose="020B0604020202020204" pitchFamily="34" charset="0"/>
              </a:rPr>
              <a:t>EFICIENCIA INTERNA</a:t>
            </a:r>
            <a:endParaRPr lang="en-US" sz="1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angle 7"/>
          <p:cNvSpPr/>
          <p:nvPr/>
        </p:nvSpPr>
        <p:spPr>
          <a:xfrm>
            <a:off x="244822" y="893436"/>
            <a:ext cx="4041632" cy="338554"/>
          </a:xfrm>
          <a:prstGeom prst="rect">
            <a:avLst/>
          </a:prstGeom>
        </p:spPr>
        <p:txBody>
          <a:bodyPr wrap="square">
            <a:spAutoFit/>
          </a:bodyPr>
          <a:lstStyle/>
          <a:p>
            <a:r>
              <a:rPr lang="es-ES_tradnl" sz="1600" b="1" dirty="0">
                <a:cs typeface="Arial"/>
              </a:rPr>
              <a:t>NIVEL BÁSICO/PRIMARIO:</a:t>
            </a:r>
          </a:p>
        </p:txBody>
      </p:sp>
      <p:sp>
        <p:nvSpPr>
          <p:cNvPr id="9" name="Rectangle 8"/>
          <p:cNvSpPr/>
          <p:nvPr/>
        </p:nvSpPr>
        <p:spPr>
          <a:xfrm>
            <a:off x="277919" y="1336722"/>
            <a:ext cx="4356418" cy="1026691"/>
          </a:xfrm>
          <a:prstGeom prst="rect">
            <a:avLst/>
          </a:prstGeom>
        </p:spPr>
        <p:txBody>
          <a:bodyPr wrap="square">
            <a:spAutoFit/>
          </a:bodyPr>
          <a:lstStyle/>
          <a:p>
            <a:pPr>
              <a:lnSpc>
                <a:spcPct val="130000"/>
              </a:lnSpc>
            </a:pPr>
            <a:r>
              <a:rPr lang="es-ES_tradnl" sz="1600" dirty="0">
                <a:cs typeface="Arial"/>
              </a:rPr>
              <a:t>Disminución de los reprobados y la sobreedad.</a:t>
            </a:r>
          </a:p>
          <a:p>
            <a:pPr>
              <a:lnSpc>
                <a:spcPct val="130000"/>
              </a:lnSpc>
            </a:pPr>
            <a:r>
              <a:rPr lang="es-ES_tradnl" sz="1600" dirty="0">
                <a:cs typeface="Arial"/>
              </a:rPr>
              <a:t>Estabilización del abandono escolar</a:t>
            </a:r>
          </a:p>
          <a:p>
            <a:pPr>
              <a:lnSpc>
                <a:spcPct val="130000"/>
              </a:lnSpc>
            </a:pPr>
            <a:endParaRPr lang="es-ES_tradnl" sz="1600" dirty="0">
              <a:cs typeface="Arial"/>
            </a:endParaRPr>
          </a:p>
        </p:txBody>
      </p:sp>
      <p:sp>
        <p:nvSpPr>
          <p:cNvPr id="14" name="Rectangle 13"/>
          <p:cNvSpPr/>
          <p:nvPr/>
        </p:nvSpPr>
        <p:spPr>
          <a:xfrm>
            <a:off x="4715025" y="885316"/>
            <a:ext cx="4041633" cy="338554"/>
          </a:xfrm>
          <a:prstGeom prst="rect">
            <a:avLst/>
          </a:prstGeom>
        </p:spPr>
        <p:txBody>
          <a:bodyPr wrap="square">
            <a:spAutoFit/>
          </a:bodyPr>
          <a:lstStyle/>
          <a:p>
            <a:r>
              <a:rPr lang="es-ES_tradnl" sz="1600" b="1" dirty="0">
                <a:cs typeface="Arial"/>
              </a:rPr>
              <a:t>NIVEL MEDIO/SECUNDARIO:</a:t>
            </a:r>
          </a:p>
        </p:txBody>
      </p:sp>
      <p:sp>
        <p:nvSpPr>
          <p:cNvPr id="17" name="Rectangle 16"/>
          <p:cNvSpPr/>
          <p:nvPr/>
        </p:nvSpPr>
        <p:spPr>
          <a:xfrm>
            <a:off x="4715025" y="1346091"/>
            <a:ext cx="4260481" cy="1052596"/>
          </a:xfrm>
          <a:prstGeom prst="rect">
            <a:avLst/>
          </a:prstGeom>
        </p:spPr>
        <p:txBody>
          <a:bodyPr wrap="square">
            <a:spAutoFit/>
          </a:bodyPr>
          <a:lstStyle/>
          <a:p>
            <a:pPr>
              <a:lnSpc>
                <a:spcPct val="130000"/>
              </a:lnSpc>
            </a:pPr>
            <a:r>
              <a:rPr lang="es-ES_tradnl" sz="1600" dirty="0">
                <a:cs typeface="Arial"/>
              </a:rPr>
              <a:t>Disminución de los reprobados y la sobreedad Tasas de sobreedad </a:t>
            </a:r>
            <a:r>
              <a:rPr lang="es-ES_tradnl" sz="1600" b="1" dirty="0">
                <a:cs typeface="Arial"/>
              </a:rPr>
              <a:t>(11.9%)</a:t>
            </a:r>
            <a:r>
              <a:rPr lang="es-ES_tradnl" sz="1600" dirty="0">
                <a:cs typeface="Arial"/>
              </a:rPr>
              <a:t> y de abandono </a:t>
            </a:r>
            <a:r>
              <a:rPr lang="es-ES_tradnl" sz="1600" b="1" dirty="0">
                <a:cs typeface="Arial"/>
              </a:rPr>
              <a:t>(4.8%)</a:t>
            </a:r>
            <a:r>
              <a:rPr lang="es-ES_tradnl" sz="1600" dirty="0">
                <a:cs typeface="Arial"/>
              </a:rPr>
              <a:t> continúan siendo elevadas.</a:t>
            </a:r>
          </a:p>
        </p:txBody>
      </p:sp>
      <p:graphicFrame>
        <p:nvGraphicFramePr>
          <p:cNvPr id="29" name="Tabla 28">
            <a:extLst>
              <a:ext uri="{FF2B5EF4-FFF2-40B4-BE49-F238E27FC236}">
                <a16:creationId xmlns:a16="http://schemas.microsoft.com/office/drawing/2014/main" id="{E36F840B-29EC-450A-9503-70F57592FEDF}"/>
              </a:ext>
            </a:extLst>
          </p:cNvPr>
          <p:cNvGraphicFramePr>
            <a:graphicFrameLocks noGrp="1"/>
          </p:cNvGraphicFramePr>
          <p:nvPr>
            <p:extLst>
              <p:ext uri="{D42A27DB-BD31-4B8C-83A1-F6EECF244321}">
                <p14:modId xmlns:p14="http://schemas.microsoft.com/office/powerpoint/2010/main" val="1690455369"/>
              </p:ext>
            </p:extLst>
          </p:nvPr>
        </p:nvGraphicFramePr>
        <p:xfrm>
          <a:off x="182380" y="2507129"/>
          <a:ext cx="8793191" cy="2344674"/>
        </p:xfrm>
        <a:graphic>
          <a:graphicData uri="http://schemas.openxmlformats.org/drawingml/2006/table">
            <a:tbl>
              <a:tblPr firstRow="1" firstCol="1" bandRow="1">
                <a:tableStyleId>{72833802-FEF1-4C79-8D5D-14CF1EAF98D9}</a:tableStyleId>
              </a:tblPr>
              <a:tblGrid>
                <a:gridCol w="963377">
                  <a:extLst>
                    <a:ext uri="{9D8B030D-6E8A-4147-A177-3AD203B41FA5}">
                      <a16:colId xmlns:a16="http://schemas.microsoft.com/office/drawing/2014/main" val="3754520607"/>
                    </a:ext>
                  </a:extLst>
                </a:gridCol>
                <a:gridCol w="982382">
                  <a:extLst>
                    <a:ext uri="{9D8B030D-6E8A-4147-A177-3AD203B41FA5}">
                      <a16:colId xmlns:a16="http://schemas.microsoft.com/office/drawing/2014/main" val="2563842403"/>
                    </a:ext>
                  </a:extLst>
                </a:gridCol>
                <a:gridCol w="1031359">
                  <a:extLst>
                    <a:ext uri="{9D8B030D-6E8A-4147-A177-3AD203B41FA5}">
                      <a16:colId xmlns:a16="http://schemas.microsoft.com/office/drawing/2014/main" val="2394296027"/>
                    </a:ext>
                  </a:extLst>
                </a:gridCol>
                <a:gridCol w="946297">
                  <a:extLst>
                    <a:ext uri="{9D8B030D-6E8A-4147-A177-3AD203B41FA5}">
                      <a16:colId xmlns:a16="http://schemas.microsoft.com/office/drawing/2014/main" val="1301087118"/>
                    </a:ext>
                  </a:extLst>
                </a:gridCol>
                <a:gridCol w="965935">
                  <a:extLst>
                    <a:ext uri="{9D8B030D-6E8A-4147-A177-3AD203B41FA5}">
                      <a16:colId xmlns:a16="http://schemas.microsoft.com/office/drawing/2014/main" val="1723770139"/>
                    </a:ext>
                  </a:extLst>
                </a:gridCol>
                <a:gridCol w="979888">
                  <a:extLst>
                    <a:ext uri="{9D8B030D-6E8A-4147-A177-3AD203B41FA5}">
                      <a16:colId xmlns:a16="http://schemas.microsoft.com/office/drawing/2014/main" val="2371904478"/>
                    </a:ext>
                  </a:extLst>
                </a:gridCol>
                <a:gridCol w="1020725">
                  <a:extLst>
                    <a:ext uri="{9D8B030D-6E8A-4147-A177-3AD203B41FA5}">
                      <a16:colId xmlns:a16="http://schemas.microsoft.com/office/drawing/2014/main" val="3534693237"/>
                    </a:ext>
                  </a:extLst>
                </a:gridCol>
                <a:gridCol w="1028324">
                  <a:extLst>
                    <a:ext uri="{9D8B030D-6E8A-4147-A177-3AD203B41FA5}">
                      <a16:colId xmlns:a16="http://schemas.microsoft.com/office/drawing/2014/main" val="1740345543"/>
                    </a:ext>
                  </a:extLst>
                </a:gridCol>
                <a:gridCol w="874904">
                  <a:extLst>
                    <a:ext uri="{9D8B030D-6E8A-4147-A177-3AD203B41FA5}">
                      <a16:colId xmlns:a16="http://schemas.microsoft.com/office/drawing/2014/main" val="2297816243"/>
                    </a:ext>
                  </a:extLst>
                </a:gridCol>
              </a:tblGrid>
              <a:tr h="381000">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Año</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Promovidos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Reprobados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Sobreedad</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Abandono</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Promovidos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Reprobados</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DO" sz="1400" b="1"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Sobreedad</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tc>
                  <a:txBody>
                    <a:bodyPr/>
                    <a:lstStyle/>
                    <a:p>
                      <a:pPr algn="ctr" fontAlgn="auto">
                        <a:lnSpc>
                          <a:spcPct val="107000"/>
                        </a:lnSpc>
                        <a:spcAft>
                          <a:spcPts val="0"/>
                        </a:spcAft>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Abandono</a:t>
                      </a:r>
                      <a:endParaRPr lang="es-D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ED7D31"/>
                    </a:solidFill>
                  </a:tcPr>
                </a:tc>
                <a:extLst>
                  <a:ext uri="{0D108BD9-81ED-4DB2-BD59-A6C34878D82A}">
                    <a16:rowId xmlns:a16="http://schemas.microsoft.com/office/drawing/2014/main" val="3457818153"/>
                  </a:ext>
                </a:extLst>
              </a:tr>
              <a:tr h="190500">
                <a:tc>
                  <a:txBody>
                    <a:bodyPr/>
                    <a:lstStyle/>
                    <a:p>
                      <a:pPr algn="ctr" fontAlgn="auto">
                        <a:lnSpc>
                          <a:spcPct val="107000"/>
                        </a:lnSpc>
                        <a:spcAft>
                          <a:spcPts val="0"/>
                        </a:spcAft>
                      </a:pP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B w="12700" cap="flat" cmpd="sng" algn="ctr">
                      <a:solidFill>
                        <a:schemeClr val="accent6">
                          <a:lumMod val="75000"/>
                        </a:schemeClr>
                      </a:solidFill>
                      <a:prstDash val="solid"/>
                      <a:round/>
                      <a:headEnd type="none" w="med" len="med"/>
                      <a:tailEnd type="none" w="med" len="med"/>
                    </a:lnB>
                  </a:tcPr>
                </a:tc>
                <a:tc gridSpan="4">
                  <a:txBody>
                    <a:bodyPr/>
                    <a:lstStyle/>
                    <a:p>
                      <a:pPr algn="ctr" fontAlgn="auto">
                        <a:lnSpc>
                          <a:spcPct val="107000"/>
                        </a:lnSpc>
                        <a:spcAft>
                          <a:spcPts val="0"/>
                        </a:spcAft>
                      </a:pPr>
                      <a:r>
                        <a:rPr lang="es-DO"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Nivel Básico (Sector Público)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B w="12700" cap="flat" cmpd="sng" algn="ctr">
                      <a:solidFill>
                        <a:schemeClr val="accent6">
                          <a:lumMod val="75000"/>
                        </a:schemeClr>
                      </a:solidFill>
                      <a:prstDash val="solid"/>
                      <a:round/>
                      <a:headEnd type="none" w="med" len="med"/>
                      <a:tailEnd type="none" w="med" len="med"/>
                    </a:lnB>
                  </a:tcPr>
                </a:tc>
                <a:tc hMerge="1">
                  <a:txBody>
                    <a:bodyPr/>
                    <a:lstStyle/>
                    <a:p>
                      <a:endParaRPr lang="es-DO"/>
                    </a:p>
                  </a:txBody>
                  <a:tcPr/>
                </a:tc>
                <a:tc hMerge="1">
                  <a:txBody>
                    <a:bodyPr/>
                    <a:lstStyle/>
                    <a:p>
                      <a:endParaRPr lang="es-DO"/>
                    </a:p>
                  </a:txBody>
                  <a:tcPr/>
                </a:tc>
                <a:tc hMerge="1">
                  <a:txBody>
                    <a:bodyPr/>
                    <a:lstStyle/>
                    <a:p>
                      <a:endParaRPr lang="es-DO"/>
                    </a:p>
                  </a:txBody>
                  <a:tcPr/>
                </a:tc>
                <a:tc gridSpan="4">
                  <a:txBody>
                    <a:bodyPr/>
                    <a:lstStyle/>
                    <a:p>
                      <a:pPr algn="ctr" fontAlgn="auto">
                        <a:lnSpc>
                          <a:spcPct val="107000"/>
                        </a:lnSpc>
                        <a:spcAft>
                          <a:spcPts val="0"/>
                        </a:spcAft>
                      </a:pPr>
                      <a:r>
                        <a:rPr lang="es-DO"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Nivel Medio (Sector Público)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B w="12700" cap="flat" cmpd="sng" algn="ctr">
                      <a:solidFill>
                        <a:schemeClr val="accent6">
                          <a:lumMod val="75000"/>
                        </a:schemeClr>
                      </a:solidFill>
                      <a:prstDash val="solid"/>
                      <a:round/>
                      <a:headEnd type="none" w="med" len="med"/>
                      <a:tailEnd type="none" w="med" len="med"/>
                    </a:lnB>
                  </a:tcPr>
                </a:tc>
                <a:tc hMerge="1">
                  <a:txBody>
                    <a:bodyPr/>
                    <a:lstStyle/>
                    <a:p>
                      <a:endParaRPr lang="es-DO"/>
                    </a:p>
                  </a:txBody>
                  <a:tcPr/>
                </a:tc>
                <a:tc hMerge="1">
                  <a:txBody>
                    <a:bodyPr/>
                    <a:lstStyle/>
                    <a:p>
                      <a:endParaRPr lang="es-DO"/>
                    </a:p>
                  </a:txBody>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92310700"/>
                  </a:ext>
                </a:extLst>
              </a:tr>
              <a:tr h="190500">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2012-2013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12.2</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10.8</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18.4</a:t>
                      </a:r>
                      <a:endParaRPr lang="es-DO"/>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99442981"/>
                  </a:ext>
                </a:extLst>
              </a:tr>
              <a:tr h="190500">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2013-2014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88.9</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12.3</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11.2</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17.5</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803360266"/>
                  </a:ext>
                </a:extLst>
              </a:tr>
              <a:tr h="190500">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2014-2015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91.8</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s-DO"/>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11.9</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a:t>
                      </a:r>
                      <a:endParaRPr lang="es-DO"/>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16.1</a:t>
                      </a:r>
                      <a:endParaRPr lang="es-DO"/>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583181939"/>
                  </a:ext>
                </a:extLst>
              </a:tr>
              <a:tr h="190500">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2015-2016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93.2</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10.6</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a:t>
                      </a:r>
                      <a:endParaRPr lang="es-D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13.9</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850603647"/>
                  </a:ext>
                </a:extLst>
              </a:tr>
              <a:tr h="190500">
                <a:tc>
                  <a:txBody>
                    <a:bodyPr/>
                    <a:lstStyle/>
                    <a:p>
                      <a:pPr algn="ctr" fontAlgn="auto">
                        <a:lnSpc>
                          <a:spcPct val="107000"/>
                        </a:lnSpc>
                        <a:spcAft>
                          <a:spcPts val="0"/>
                        </a:spcAft>
                      </a:pP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gridSpan="4">
                  <a:txBody>
                    <a:bodyPr/>
                    <a:lstStyle/>
                    <a:p>
                      <a:pPr algn="ctr" fontAlgn="auto">
                        <a:lnSpc>
                          <a:spcPct val="107000"/>
                        </a:lnSpc>
                        <a:spcAft>
                          <a:spcPts val="0"/>
                        </a:spcAft>
                      </a:pPr>
                      <a:r>
                        <a:rPr lang="es-DO"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Nivel Primario (Sector Público)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hMerge="1">
                  <a:txBody>
                    <a:bodyPr/>
                    <a:lstStyle/>
                    <a:p>
                      <a:endParaRPr lang="es-DO"/>
                    </a:p>
                  </a:txBody>
                  <a:tcPr/>
                </a:tc>
                <a:tc hMerge="1">
                  <a:txBody>
                    <a:bodyPr/>
                    <a:lstStyle/>
                    <a:p>
                      <a:endParaRPr lang="es-DO"/>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tcPr>
                </a:tc>
                <a:tc hMerge="1">
                  <a:txBody>
                    <a:bodyPr/>
                    <a:lstStyle/>
                    <a:p>
                      <a:endParaRPr lang="es-DO"/>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tcPr>
                </a:tc>
                <a:tc gridSpan="4">
                  <a:txBody>
                    <a:bodyPr/>
                    <a:lstStyle/>
                    <a:p>
                      <a:pPr algn="ctr" fontAlgn="auto">
                        <a:lnSpc>
                          <a:spcPct val="107000"/>
                        </a:lnSpc>
                        <a:spcAft>
                          <a:spcPts val="0"/>
                        </a:spcAft>
                      </a:pPr>
                      <a:r>
                        <a:rPr lang="es-DO"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Nivel Secundario (Sector Público)</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hMerge="1">
                  <a:txBody>
                    <a:bodyPr/>
                    <a:lstStyle/>
                    <a:p>
                      <a:endParaRPr lang="es-DO"/>
                    </a:p>
                  </a:txBody>
                  <a:tcPr/>
                </a:tc>
                <a:tc hMerge="1">
                  <a:txBody>
                    <a:bodyPr/>
                    <a:lstStyle/>
                    <a:p>
                      <a:endParaRPr lang="es-DO"/>
                    </a:p>
                  </a:txBody>
                  <a:tcPr>
                    <a:lnL w="12700" cap="flat" cmpd="sng" algn="ctr">
                      <a:solidFill>
                        <a:schemeClr val="accent6">
                          <a:lumMod val="75000"/>
                        </a:schemeClr>
                      </a:solidFill>
                      <a:prstDash val="solid"/>
                      <a:round/>
                      <a:headEnd type="none" w="med" len="med"/>
                      <a:tailEnd type="none" w="med" len="med"/>
                    </a:lnL>
                  </a:tcPr>
                </a:tc>
                <a:tc hMerge="1">
                  <a:txBody>
                    <a:bodyPr/>
                    <a:lstStyle/>
                    <a:p>
                      <a:pPr algn="ctr" fontAlgn="auto">
                        <a:lnSpc>
                          <a:spcPct val="107000"/>
                        </a:lnSpc>
                        <a:spcAft>
                          <a:spcPts val="0"/>
                        </a:spcAft>
                      </a:pPr>
                      <a:endParaRPr lang="es-D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tcPr>
                </a:tc>
                <a:extLst>
                  <a:ext uri="{0D108BD9-81ED-4DB2-BD59-A6C34878D82A}">
                    <a16:rowId xmlns:a16="http://schemas.microsoft.com/office/drawing/2014/main" val="3324581685"/>
                  </a:ext>
                </a:extLst>
              </a:tr>
              <a:tr h="115759">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2015-2016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93.2</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10.4</a:t>
                      </a:r>
                      <a:endParaRPr lang="es-DO"/>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a:t>
                      </a:r>
                      <a:endParaRPr lang="es-DO"/>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12.8</a:t>
                      </a:r>
                      <a:endParaRPr lang="es-DO"/>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974882262"/>
                  </a:ext>
                </a:extLst>
              </a:tr>
              <a:tr h="190500">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2016-2017</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12.1</a:t>
                      </a:r>
                      <a:endParaRPr lang="es-DO" dirty="0"/>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331385721"/>
                  </a:ext>
                </a:extLst>
              </a:tr>
              <a:tr h="190500">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2017-2018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92.2</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91.2</a:t>
                      </a:r>
                      <a:r>
                        <a:rPr lang="es-DO" sz="1400" dirty="0">
                          <a:effectLst/>
                          <a:latin typeface="Calibri" panose="020F0502020204030204" pitchFamily="34" charset="0"/>
                          <a:ea typeface="Calibri" panose="020F0502020204030204" pitchFamily="34" charset="0"/>
                          <a:cs typeface="Calibri" panose="020F0502020204030204" pitchFamily="34" charset="0"/>
                        </a:rPr>
                        <a:t> </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11.9</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fontAlgn="auto">
                        <a:lnSpc>
                          <a:spcPct val="107000"/>
                        </a:lnSpc>
                        <a:spcAft>
                          <a:spcPts val="0"/>
                        </a:spcAft>
                      </a:pPr>
                      <a:r>
                        <a:rPr lang="es-DO"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a:t>
                      </a:r>
                      <a:endParaRPr lang="es-D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974549836"/>
                  </a:ext>
                </a:extLst>
              </a:tr>
            </a:tbl>
          </a:graphicData>
        </a:graphic>
      </p:graphicFrame>
      <p:pic>
        <p:nvPicPr>
          <p:cNvPr id="24" name="Imagen 5">
            <a:extLst>
              <a:ext uri="{FF2B5EF4-FFF2-40B4-BE49-F238E27FC236}">
                <a16:creationId xmlns:a16="http://schemas.microsoft.com/office/drawing/2014/main" id="{C4EC0706-A616-4A3F-98C7-4FEC384E2DC9}"/>
              </a:ext>
            </a:extLst>
          </p:cNvPr>
          <p:cNvPicPr>
            <a:picLocks noChangeAspect="1"/>
          </p:cNvPicPr>
          <p:nvPr/>
        </p:nvPicPr>
        <p:blipFill>
          <a:blip r:embed="rId3"/>
          <a:stretch>
            <a:fillRect/>
          </a:stretch>
        </p:blipFill>
        <p:spPr>
          <a:xfrm>
            <a:off x="7913083" y="244700"/>
            <a:ext cx="1062424" cy="482705"/>
          </a:xfrm>
          <a:prstGeom prst="rect">
            <a:avLst/>
          </a:prstGeom>
          <a:noFill/>
          <a:ln cap="flat">
            <a:noFill/>
          </a:ln>
        </p:spPr>
      </p:pic>
      <p:sp>
        <p:nvSpPr>
          <p:cNvPr id="2" name="Marcador de número de diapositiva 1"/>
          <p:cNvSpPr>
            <a:spLocks noGrp="1"/>
          </p:cNvSpPr>
          <p:nvPr>
            <p:ph type="sldNum" sz="quarter" idx="12"/>
          </p:nvPr>
        </p:nvSpPr>
        <p:spPr/>
        <p:txBody>
          <a:bodyPr/>
          <a:lstStyle/>
          <a:p>
            <a:fld id="{A4124D19-2283-FC49-A358-736FA83B63DF}" type="slidenum">
              <a:rPr lang="en-US" smtClean="0"/>
              <a:t>9</a:t>
            </a:fld>
            <a:endParaRPr lang="en-US"/>
          </a:p>
        </p:txBody>
      </p:sp>
    </p:spTree>
    <p:extLst>
      <p:ext uri="{BB962C8B-B14F-4D97-AF65-F5344CB8AC3E}">
        <p14:creationId xmlns:p14="http://schemas.microsoft.com/office/powerpoint/2010/main" val="2729122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7282</TotalTime>
  <Words>8507</Words>
  <Application>Microsoft Office PowerPoint</Application>
  <PresentationFormat>Presentación en pantalla (16:9)</PresentationFormat>
  <Paragraphs>1620</Paragraphs>
  <Slides>74</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74</vt:i4>
      </vt:variant>
    </vt:vector>
  </HeadingPairs>
  <TitlesOfParts>
    <vt:vector size="80" baseType="lpstr">
      <vt:lpstr>Arial</vt:lpstr>
      <vt:lpstr>Arial Black</vt:lpstr>
      <vt:lpstr>Calibri</vt:lpstr>
      <vt:lpstr>Gill Sans</vt:lpstr>
      <vt:lpstr>Symbol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dfd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EGR-PGR sdq</dc:creator>
  <cp:lastModifiedBy>Alfonso Aisa</cp:lastModifiedBy>
  <cp:revision>387</cp:revision>
  <cp:lastPrinted>2019-10-07T13:48:14Z</cp:lastPrinted>
  <dcterms:created xsi:type="dcterms:W3CDTF">2019-04-17T15:08:45Z</dcterms:created>
  <dcterms:modified xsi:type="dcterms:W3CDTF">2019-11-10T20:05:13Z</dcterms:modified>
</cp:coreProperties>
</file>